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354" r:id="rId2"/>
    <p:sldId id="329" r:id="rId3"/>
    <p:sldId id="2369" r:id="rId4"/>
    <p:sldId id="2392" r:id="rId5"/>
    <p:sldId id="2398" r:id="rId6"/>
    <p:sldId id="2399" r:id="rId7"/>
    <p:sldId id="2400" r:id="rId8"/>
    <p:sldId id="2401" r:id="rId9"/>
    <p:sldId id="2402" r:id="rId10"/>
    <p:sldId id="2403" r:id="rId11"/>
    <p:sldId id="2404" r:id="rId12"/>
    <p:sldId id="2405" r:id="rId13"/>
    <p:sldId id="2406" r:id="rId14"/>
    <p:sldId id="2407" r:id="rId15"/>
    <p:sldId id="2355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DCE5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474"/>
  </p:normalViewPr>
  <p:slideViewPr>
    <p:cSldViewPr snapToGrid="0">
      <p:cViewPr varScale="1">
        <p:scale>
          <a:sx n="87" d="100"/>
          <a:sy n="87" d="100"/>
        </p:scale>
        <p:origin x="52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6E915-9868-4223-AD21-2473406B9362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90464-E2C3-4509-AFE0-63899D41899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829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261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15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8819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7675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530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210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396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0903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5395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8626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4781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90464-E2C3-4509-AFE0-63899D41899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94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588D6-15B0-4D34-B160-748A24503923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D2218-D929-41A1-9A96-21586A0BD13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2" Type="http://schemas.openxmlformats.org/officeDocument/2006/relationships/tags" Target="../tags/tag3.xml"/><Relationship Id="rId16" Type="http://schemas.openxmlformats.org/officeDocument/2006/relationships/slide" Target="slide7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2.png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2"/>
          <p:cNvSpPr/>
          <p:nvPr/>
        </p:nvSpPr>
        <p:spPr bwMode="auto">
          <a:xfrm>
            <a:off x="3175" y="4763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5" name="Freeform 54"/>
          <p:cNvSpPr/>
          <p:nvPr/>
        </p:nvSpPr>
        <p:spPr bwMode="auto">
          <a:xfrm>
            <a:off x="3175" y="476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blipFill rotWithShape="1">
            <a:blip r:embed="rId3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3" name="Freeform 56"/>
          <p:cNvSpPr/>
          <p:nvPr/>
        </p:nvSpPr>
        <p:spPr bwMode="auto">
          <a:xfrm>
            <a:off x="9599613" y="476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225855" y="2692844"/>
            <a:ext cx="6714099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>
                <a:rot lat="0" lon="0" rev="0"/>
              </a:lightRig>
            </a:scene3d>
            <a:sp3d contourW="12700"/>
          </a:bodyPr>
          <a:lstStyle>
            <a:defPPr>
              <a:defRPr lang="zh-CN"/>
            </a:defPPr>
            <a:lvl1pPr algn="dist">
              <a:defRPr sz="9600"/>
            </a:lvl1pPr>
          </a:lstStyle>
          <a:p>
            <a:pPr marL="0" marR="0" lvl="0" indent="0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北京林业大学信息学院寒假安全主题班会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63500" sx="102000" sy="102000" algn="ctr" rotWithShape="0">
                  <a:schemeClr val="bg1">
                    <a:alpha val="2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Source Han Sans SC" panose="020B0500000000000000" pitchFamily="34" charset="-122"/>
            </a:endParaRPr>
          </a:p>
        </p:txBody>
      </p:sp>
      <p:pic>
        <p:nvPicPr>
          <p:cNvPr id="6" name="图片 5" descr="信息学院院徽修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831" y="580623"/>
            <a:ext cx="1892935" cy="18865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719552" y="5695577"/>
            <a:ext cx="2088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班 </a:t>
            </a:r>
            <a:endParaRPr lang="en-US" altLang="zh-CN" sz="2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3175" y="4763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561182A-D278-468E-B6F3-3E40AD1E1A6A}"/>
              </a:ext>
            </a:extLst>
          </p:cNvPr>
          <p:cNvSpPr txBox="1"/>
          <p:nvPr/>
        </p:nvSpPr>
        <p:spPr>
          <a:xfrm>
            <a:off x="899663" y="1555651"/>
            <a:ext cx="340872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b="1" dirty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 </a:t>
            </a:r>
            <a:r>
              <a:rPr lang="en-US" altLang="zh-CN" sz="4800" b="1" dirty="0" smtClean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04</a:t>
            </a:r>
            <a:endParaRPr lang="zh-CN" altLang="en-US" sz="4800" b="1" dirty="0">
              <a:solidFill>
                <a:srgbClr val="006E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1189492" y="2534792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防</a:t>
            </a:r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诈反骗请</a:t>
            </a:r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牢记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DD465B7-B167-4A32-BF62-9311D4C546C3}"/>
              </a:ext>
            </a:extLst>
          </p:cNvPr>
          <p:cNvCxnSpPr>
            <a:cxnSpLocks/>
          </p:cNvCxnSpPr>
          <p:nvPr/>
        </p:nvCxnSpPr>
        <p:spPr>
          <a:xfrm flipV="1">
            <a:off x="668663" y="1166709"/>
            <a:ext cx="0" cy="3292817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175" y="11223"/>
            <a:ext cx="6989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36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sp>
        <p:nvSpPr>
          <p:cNvPr id="18" name="矩形 17"/>
          <p:cNvSpPr/>
          <p:nvPr/>
        </p:nvSpPr>
        <p:spPr>
          <a:xfrm>
            <a:off x="2262056" y="3790112"/>
            <a:ext cx="671489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defRPr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新型骗术层出不穷，请同学们不要抱有侥幸心理，不要相信“天上掉馅饼”，牢记“八个凡是”，遇到诈骗及时报警拨打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62336110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 descr="信息学院院徽修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0884" y="113763"/>
            <a:ext cx="1474470" cy="1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0" y="11112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0" y="-108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7495" y="1466394"/>
            <a:ext cx="645699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壹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牢记“八个凡是”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凡是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网络兼职刷单的，都是诈骗；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凡是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办理贷款要先缴纳平台费或手续费的，都是诈骗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凡是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自称公检法要求汇款到安全账户的，都是诈骗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凡是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自称清理校园贷的，都是诈骗；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凡是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陌生异性要求视频裸聊的，都是诈骗；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凡是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电话中索要银行卡及短信验证码的，都是诈骗；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凡是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陌生网站要登记银行卡信息的，都是诈骗；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凡是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宣传投资理财高额回报的，都是诈骗。</a:t>
            </a:r>
            <a:endParaRPr lang="zh-CN" altLang="zh-CN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D6DCE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8792" y="10099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防</a:t>
            </a:r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诈反骗请</a:t>
            </a:r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牢记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379066" y="6291807"/>
            <a:ext cx="38037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20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20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064" y="2206717"/>
            <a:ext cx="2722210" cy="265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428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0" y="11112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0" y="-108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3064" y="1457602"/>
            <a:ext cx="46013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贰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提高网络安全意识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上网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时不向陌生人透露个人和家庭信息，不随便将电话号码、微信号在网上注册。切勿点开不良网站链接、不安全或者被杀毒软件判定为病毒的链接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提高网络信息辨别能力，不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造谣、不信谣、不传谣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D6DCE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379066" y="6291807"/>
            <a:ext cx="38037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20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20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sp>
        <p:nvSpPr>
          <p:cNvPr id="16" name="矩形 15"/>
          <p:cNvSpPr/>
          <p:nvPr/>
        </p:nvSpPr>
        <p:spPr>
          <a:xfrm>
            <a:off x="6838362" y="1519151"/>
            <a:ext cx="46013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叁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实习兼职留心眼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利用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寒假实习、兼职、择业的同学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，提高安全意识，一定要找正规公司，防止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被传销等非法组织利用或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诱骗。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8792" y="10099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防</a:t>
            </a:r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诈反骗请</a:t>
            </a:r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牢记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443" y="3858875"/>
            <a:ext cx="3559633" cy="199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569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3175" y="4763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561182A-D278-468E-B6F3-3E40AD1E1A6A}"/>
              </a:ext>
            </a:extLst>
          </p:cNvPr>
          <p:cNvSpPr txBox="1"/>
          <p:nvPr/>
        </p:nvSpPr>
        <p:spPr>
          <a:xfrm>
            <a:off x="899663" y="2522804"/>
            <a:ext cx="340872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b="1" dirty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 </a:t>
            </a:r>
            <a:r>
              <a:rPr lang="en-US" altLang="zh-CN" sz="4800" b="1" dirty="0" smtClean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05</a:t>
            </a:r>
            <a:endParaRPr lang="zh-CN" altLang="en-US" sz="4800" b="1" dirty="0">
              <a:solidFill>
                <a:srgbClr val="006E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1189492" y="3501945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健康</a:t>
            </a:r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生活过</a:t>
            </a:r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寒假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DD465B7-B167-4A32-BF62-9311D4C546C3}"/>
              </a:ext>
            </a:extLst>
          </p:cNvPr>
          <p:cNvCxnSpPr>
            <a:cxnSpLocks/>
          </p:cNvCxnSpPr>
          <p:nvPr/>
        </p:nvCxnSpPr>
        <p:spPr>
          <a:xfrm flipV="1">
            <a:off x="668663" y="2133862"/>
            <a:ext cx="0" cy="3292817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175" y="11223"/>
            <a:ext cx="6989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36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pic>
        <p:nvPicPr>
          <p:cNvPr id="19" name="图片 18" descr="信息学院院徽修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0884" y="113763"/>
            <a:ext cx="1474470" cy="1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8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0" y="11112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0" y="-108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20782" y="1466394"/>
            <a:ext cx="80396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合理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、规律膳食，适量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品尝新年美食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，不暴饮暴食，不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酗酒；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作息规律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，减少熬夜，保证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充足的睡眠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时间；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保持锻炼，减少躺尸，养成运动的好习惯；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做对自己有益的事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请，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上网有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节制，不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沉迷于网络游戏；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5.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禁止参加各种形式的赌博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活动；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6.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禁止沾染或尝试毒品和致幻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类药品；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7.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关注身心健康，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情绪过激时可寻求心理咨询师，寻求专业帮助；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8.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复习上学期遗漏的知识点，为下学期打基础、做准备。</a:t>
            </a:r>
            <a:endParaRPr lang="zh-CN" altLang="zh-CN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D6DCE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8792" y="10099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健康</a:t>
            </a:r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生活过</a:t>
            </a:r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寒假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379066" y="6291807"/>
            <a:ext cx="38037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20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20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8379066" y="1577292"/>
            <a:ext cx="3402625" cy="2592387"/>
            <a:chOff x="5073162" y="1069673"/>
            <a:chExt cx="4805485" cy="367665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3"/>
            <a:srcRect l="6911" r="6670"/>
            <a:stretch/>
          </p:blipFill>
          <p:spPr>
            <a:xfrm>
              <a:off x="5073162" y="1069673"/>
              <a:ext cx="4774223" cy="3676650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8133476" y="4261510"/>
              <a:ext cx="1745171" cy="325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28047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3175" y="4763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3175" y="476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pic>
        <p:nvPicPr>
          <p:cNvPr id="14" name="图片 13" descr="信息学院院徽修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8375" y="389592"/>
            <a:ext cx="1474470" cy="1468755"/>
          </a:xfrm>
          <a:prstGeom prst="rect">
            <a:avLst/>
          </a:prstGeom>
        </p:spPr>
      </p:pic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92075" y="2243176"/>
            <a:ext cx="793127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祝愿同学们</a:t>
            </a:r>
            <a:endParaRPr lang="en-US" altLang="zh-CN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6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假期快乐，学业有成！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25753" y="6120765"/>
            <a:ext cx="8681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24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北京林业大学信息学院寒假安全主题班会</a:t>
            </a:r>
            <a:endParaRPr lang="zh-CN" altLang="en-US" sz="2400" b="1" dirty="0">
              <a:effectLst>
                <a:outerShdw blurRad="63500" sx="102000" sy="102000" algn="ctr" rotWithShape="0">
                  <a:schemeClr val="bg1">
                    <a:alpha val="2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Source Han Sans SC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94395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3175" y="4763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3175" y="476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pic>
        <p:nvPicPr>
          <p:cNvPr id="14" name="图片 13" descr="信息学院院徽修改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5570" y="351155"/>
            <a:ext cx="1474470" cy="1468755"/>
          </a:xfrm>
          <a:prstGeom prst="rect">
            <a:avLst/>
          </a:prstGeom>
        </p:spPr>
      </p:pic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175" y="11223"/>
            <a:ext cx="6989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36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FF499D8-7C12-4CF8-8BFE-F543A5516F3E}"/>
              </a:ext>
            </a:extLst>
          </p:cNvPr>
          <p:cNvGrpSpPr/>
          <p:nvPr/>
        </p:nvGrpSpPr>
        <p:grpSpPr>
          <a:xfrm>
            <a:off x="1205475" y="1176645"/>
            <a:ext cx="6602098" cy="1132533"/>
            <a:chOff x="1152209" y="1387661"/>
            <a:chExt cx="6602098" cy="1132533"/>
          </a:xfrm>
        </p:grpSpPr>
        <p:sp>
          <p:nvSpPr>
            <p:cNvPr id="12" name="PA_MH_Entry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80731F4B-4EE5-4467-9312-45084168DBE5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152209" y="1559860"/>
              <a:ext cx="5748409" cy="683019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279400" dist="127000" dir="606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81000" tIns="0" rIns="405000" bIns="0" anchor="ctr">
              <a:norm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32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疫情防控不松懈</a:t>
              </a:r>
              <a:endPara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13" name="PA_MH_Number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F81FD0D9-959A-4478-8BA5-66CA894E9FB4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891559" y="1387661"/>
              <a:ext cx="862748" cy="1132533"/>
            </a:xfrm>
            <a:custGeom>
              <a:avLst/>
              <a:gdLst>
                <a:gd name="connsiteX0" fmla="*/ 0 w 640080"/>
                <a:gd name="connsiteY0" fmla="*/ 0 h 662940"/>
                <a:gd name="connsiteX1" fmla="*/ 0 w 640080"/>
                <a:gd name="connsiteY1" fmla="*/ 502920 h 662940"/>
                <a:gd name="connsiteX2" fmla="*/ 640080 w 640080"/>
                <a:gd name="connsiteY2" fmla="*/ 662940 h 662940"/>
                <a:gd name="connsiteX3" fmla="*/ 640080 w 640080"/>
                <a:gd name="connsiteY3" fmla="*/ 160020 h 662940"/>
                <a:gd name="connsiteX4" fmla="*/ 0 w 640080"/>
                <a:gd name="connsiteY4" fmla="*/ 0 h 66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080" h="662940">
                  <a:moveTo>
                    <a:pt x="0" y="0"/>
                  </a:moveTo>
                  <a:lnTo>
                    <a:pt x="0" y="502920"/>
                  </a:lnTo>
                  <a:lnTo>
                    <a:pt x="640080" y="662940"/>
                  </a:lnTo>
                  <a:lnTo>
                    <a:pt x="640080" y="160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EA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40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1</a:t>
              </a:r>
              <a:endParaRPr lang="zh-CN" altLang="en-US" sz="40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55273E79-E017-4480-AD08-E6BD859AF8B4}"/>
              </a:ext>
            </a:extLst>
          </p:cNvPr>
          <p:cNvGrpSpPr/>
          <p:nvPr/>
        </p:nvGrpSpPr>
        <p:grpSpPr>
          <a:xfrm>
            <a:off x="9418846" y="2158690"/>
            <a:ext cx="872503" cy="2595056"/>
            <a:chOff x="6670947" y="1307777"/>
            <a:chExt cx="872503" cy="2595056"/>
          </a:xfrm>
        </p:grpSpPr>
        <p:sp>
          <p:nvSpPr>
            <p:cNvPr id="22" name="PA_MH_Others_1">
              <a:extLst>
                <a:ext uri="{FF2B5EF4-FFF2-40B4-BE49-F238E27FC236}">
                  <a16:creationId xmlns:a16="http://schemas.microsoft.com/office/drawing/2014/main" id="{FB27B26E-17B4-4A2E-9D77-D993486CC890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rot="16200000">
              <a:off x="5598749" y="2379975"/>
              <a:ext cx="2595056" cy="450659"/>
            </a:xfrm>
            <a:prstGeom prst="rect">
              <a:avLst/>
            </a:prstGeom>
          </p:spPr>
          <p:txBody>
            <a:bodyPr wrap="none" anchor="ctr" anchorCtr="0">
              <a:noAutofit/>
            </a:bodyPr>
            <a:lstStyle/>
            <a:p>
              <a:pPr algn="ctr">
                <a:defRPr/>
              </a:pPr>
              <a:r>
                <a:rPr lang="en-US" altLang="zh-CN" sz="4800" spc="375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CONTENTS</a:t>
              </a:r>
              <a:endParaRPr lang="zh-CN" altLang="en-US" sz="4800" spc="375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3" name="PA_MH_Others_2">
              <a:extLst>
                <a:ext uri="{FF2B5EF4-FFF2-40B4-BE49-F238E27FC236}">
                  <a16:creationId xmlns:a16="http://schemas.microsoft.com/office/drawing/2014/main" id="{9CE7A8A7-47DC-49F6-A64C-B3D28963BD09}"/>
                </a:ext>
              </a:extLst>
            </p:cNvPr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125541" y="2110992"/>
              <a:ext cx="417909" cy="90024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0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8000" b="1" dirty="0">
                  <a:solidFill>
                    <a:srgbClr val="006E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目录</a:t>
              </a: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B9B9505E-7C61-4773-AA7A-87311A167B06}"/>
              </a:ext>
            </a:extLst>
          </p:cNvPr>
          <p:cNvGrpSpPr/>
          <p:nvPr/>
        </p:nvGrpSpPr>
        <p:grpSpPr>
          <a:xfrm>
            <a:off x="1205475" y="3421255"/>
            <a:ext cx="6600953" cy="1132533"/>
            <a:chOff x="1153354" y="1387661"/>
            <a:chExt cx="6600953" cy="1132533"/>
          </a:xfrm>
        </p:grpSpPr>
        <p:sp>
          <p:nvSpPr>
            <p:cNvPr id="27" name="PA_MH_Entry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FF519FE7-8CAC-499A-8B96-2A57FB8A5640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153354" y="1581583"/>
              <a:ext cx="5728001" cy="683019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279400" dist="127000" dir="606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81000" tIns="0" rIns="405000" bIns="0" anchor="ctr">
              <a:norm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32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出行安全多注意</a:t>
              </a:r>
              <a:endPara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28" name="PA_MH_Number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BE908EC3-12DF-41E2-8E43-566B0366168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6891559" y="1387661"/>
              <a:ext cx="862748" cy="1132533"/>
            </a:xfrm>
            <a:custGeom>
              <a:avLst/>
              <a:gdLst>
                <a:gd name="connsiteX0" fmla="*/ 0 w 640080"/>
                <a:gd name="connsiteY0" fmla="*/ 0 h 662940"/>
                <a:gd name="connsiteX1" fmla="*/ 0 w 640080"/>
                <a:gd name="connsiteY1" fmla="*/ 502920 h 662940"/>
                <a:gd name="connsiteX2" fmla="*/ 640080 w 640080"/>
                <a:gd name="connsiteY2" fmla="*/ 662940 h 662940"/>
                <a:gd name="connsiteX3" fmla="*/ 640080 w 640080"/>
                <a:gd name="connsiteY3" fmla="*/ 160020 h 662940"/>
                <a:gd name="connsiteX4" fmla="*/ 0 w 640080"/>
                <a:gd name="connsiteY4" fmla="*/ 0 h 66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080" h="662940">
                  <a:moveTo>
                    <a:pt x="0" y="0"/>
                  </a:moveTo>
                  <a:lnTo>
                    <a:pt x="0" y="502920"/>
                  </a:lnTo>
                  <a:lnTo>
                    <a:pt x="640080" y="662940"/>
                  </a:lnTo>
                  <a:lnTo>
                    <a:pt x="640080" y="160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EA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40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3</a:t>
              </a:r>
              <a:endParaRPr lang="zh-CN" altLang="en-US" sz="40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4A5AD195-E090-4C77-916F-70F7E4A3F3E4}"/>
              </a:ext>
            </a:extLst>
          </p:cNvPr>
          <p:cNvGrpSpPr/>
          <p:nvPr/>
        </p:nvGrpSpPr>
        <p:grpSpPr>
          <a:xfrm>
            <a:off x="1205475" y="4553788"/>
            <a:ext cx="6611157" cy="1132532"/>
            <a:chOff x="1143150" y="1387662"/>
            <a:chExt cx="6611157" cy="1132532"/>
          </a:xfrm>
        </p:grpSpPr>
        <p:sp>
          <p:nvSpPr>
            <p:cNvPr id="33" name="PA_MH_Entry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F659003D-4045-4CAE-8AD2-A2823594C114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143150" y="1581583"/>
              <a:ext cx="5748409" cy="683019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279400" dist="127000" dir="606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81000" tIns="0" rIns="405000" bIns="0" anchor="ctr">
              <a:norm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32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防诈反骗请牢记</a:t>
              </a:r>
              <a:endPara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34" name="PA_MH_Number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58E0B669-594A-46B3-8F4A-D54EC2BC870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6891559" y="1387662"/>
              <a:ext cx="862748" cy="1132532"/>
            </a:xfrm>
            <a:custGeom>
              <a:avLst/>
              <a:gdLst>
                <a:gd name="connsiteX0" fmla="*/ 0 w 640080"/>
                <a:gd name="connsiteY0" fmla="*/ 0 h 662940"/>
                <a:gd name="connsiteX1" fmla="*/ 0 w 640080"/>
                <a:gd name="connsiteY1" fmla="*/ 502920 h 662940"/>
                <a:gd name="connsiteX2" fmla="*/ 640080 w 640080"/>
                <a:gd name="connsiteY2" fmla="*/ 662940 h 662940"/>
                <a:gd name="connsiteX3" fmla="*/ 640080 w 640080"/>
                <a:gd name="connsiteY3" fmla="*/ 160020 h 662940"/>
                <a:gd name="connsiteX4" fmla="*/ 0 w 640080"/>
                <a:gd name="connsiteY4" fmla="*/ 0 h 66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080" h="662940">
                  <a:moveTo>
                    <a:pt x="0" y="0"/>
                  </a:moveTo>
                  <a:lnTo>
                    <a:pt x="0" y="502920"/>
                  </a:lnTo>
                  <a:lnTo>
                    <a:pt x="640080" y="662940"/>
                  </a:lnTo>
                  <a:lnTo>
                    <a:pt x="640080" y="160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EA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40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4</a:t>
              </a:r>
              <a:endParaRPr lang="zh-CN" altLang="en-US" sz="40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7BE50365-3FDB-4020-9C88-27BF4CDC74E9}"/>
              </a:ext>
            </a:extLst>
          </p:cNvPr>
          <p:cNvGrpSpPr/>
          <p:nvPr/>
        </p:nvGrpSpPr>
        <p:grpSpPr>
          <a:xfrm>
            <a:off x="1205475" y="5661175"/>
            <a:ext cx="6600953" cy="1132532"/>
            <a:chOff x="1153354" y="1387662"/>
            <a:chExt cx="6600953" cy="1132532"/>
          </a:xfrm>
        </p:grpSpPr>
        <p:sp>
          <p:nvSpPr>
            <p:cNvPr id="36" name="PA_MH_Entry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D47B9476-26AD-4EC2-A1CD-BAABEA86E79E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1153354" y="1581583"/>
              <a:ext cx="5728001" cy="683019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279400" dist="127000" dir="606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81000" tIns="0" rIns="405000" bIns="0" anchor="ctr">
              <a:norm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32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健康生活过寒假</a:t>
              </a:r>
              <a:endPara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37" name="PA_MH_Number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BEBE85ED-09B6-4835-BC9A-319F32B817C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6891559" y="1387662"/>
              <a:ext cx="862748" cy="1132532"/>
            </a:xfrm>
            <a:custGeom>
              <a:avLst/>
              <a:gdLst>
                <a:gd name="connsiteX0" fmla="*/ 0 w 640080"/>
                <a:gd name="connsiteY0" fmla="*/ 0 h 662940"/>
                <a:gd name="connsiteX1" fmla="*/ 0 w 640080"/>
                <a:gd name="connsiteY1" fmla="*/ 502920 h 662940"/>
                <a:gd name="connsiteX2" fmla="*/ 640080 w 640080"/>
                <a:gd name="connsiteY2" fmla="*/ 662940 h 662940"/>
                <a:gd name="connsiteX3" fmla="*/ 640080 w 640080"/>
                <a:gd name="connsiteY3" fmla="*/ 160020 h 662940"/>
                <a:gd name="connsiteX4" fmla="*/ 0 w 640080"/>
                <a:gd name="connsiteY4" fmla="*/ 0 h 66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080" h="662940">
                  <a:moveTo>
                    <a:pt x="0" y="0"/>
                  </a:moveTo>
                  <a:lnTo>
                    <a:pt x="0" y="502920"/>
                  </a:lnTo>
                  <a:lnTo>
                    <a:pt x="640080" y="662940"/>
                  </a:lnTo>
                  <a:lnTo>
                    <a:pt x="640080" y="160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EA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40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5</a:t>
              </a:r>
              <a:endParaRPr lang="zh-CN" altLang="en-US" sz="40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25A69CC8-6CF7-4966-AB57-275222814D01}"/>
              </a:ext>
            </a:extLst>
          </p:cNvPr>
          <p:cNvGrpSpPr/>
          <p:nvPr/>
        </p:nvGrpSpPr>
        <p:grpSpPr>
          <a:xfrm>
            <a:off x="1205475" y="2293924"/>
            <a:ext cx="6600953" cy="1132532"/>
            <a:chOff x="1153354" y="1387662"/>
            <a:chExt cx="6600953" cy="1132532"/>
          </a:xfrm>
        </p:grpSpPr>
        <p:sp>
          <p:nvSpPr>
            <p:cNvPr id="25" name="PA_MH_Entry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B911BAEC-B1ED-47DA-9239-0FD461469AA6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1153354" y="1539892"/>
              <a:ext cx="5732338" cy="683019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279400" dist="127000" dir="606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81000" tIns="0" rIns="405000" bIns="0" anchor="ctr">
              <a:norm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3200" b="1" dirty="0" smtClean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宿舍安全要确保</a:t>
              </a:r>
              <a:endPara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29" name="PA_MH_Number_1">
              <a:hlinkClick r:id="rId16" action="ppaction://hlinksldjump"/>
              <a:extLst>
                <a:ext uri="{FF2B5EF4-FFF2-40B4-BE49-F238E27FC236}">
                  <a16:creationId xmlns:a16="http://schemas.microsoft.com/office/drawing/2014/main" id="{C1AC8E7A-0F4C-4C4E-B210-3AD7ABF64EC7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6891559" y="1387662"/>
              <a:ext cx="862748" cy="1132532"/>
            </a:xfrm>
            <a:custGeom>
              <a:avLst/>
              <a:gdLst>
                <a:gd name="connsiteX0" fmla="*/ 0 w 640080"/>
                <a:gd name="connsiteY0" fmla="*/ 0 h 662940"/>
                <a:gd name="connsiteX1" fmla="*/ 0 w 640080"/>
                <a:gd name="connsiteY1" fmla="*/ 502920 h 662940"/>
                <a:gd name="connsiteX2" fmla="*/ 640080 w 640080"/>
                <a:gd name="connsiteY2" fmla="*/ 662940 h 662940"/>
                <a:gd name="connsiteX3" fmla="*/ 640080 w 640080"/>
                <a:gd name="connsiteY3" fmla="*/ 160020 h 662940"/>
                <a:gd name="connsiteX4" fmla="*/ 0 w 640080"/>
                <a:gd name="connsiteY4" fmla="*/ 0 h 66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080" h="662940">
                  <a:moveTo>
                    <a:pt x="0" y="0"/>
                  </a:moveTo>
                  <a:lnTo>
                    <a:pt x="0" y="502920"/>
                  </a:lnTo>
                  <a:lnTo>
                    <a:pt x="640080" y="662940"/>
                  </a:lnTo>
                  <a:lnTo>
                    <a:pt x="640080" y="160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EA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4000" b="1" dirty="0">
                  <a:solidFill>
                    <a:srgbClr val="FFFFFF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2</a:t>
              </a:r>
              <a:endParaRPr lang="zh-CN" altLang="en-US" sz="40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5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3175" y="4763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561182A-D278-468E-B6F3-3E40AD1E1A6A}"/>
              </a:ext>
            </a:extLst>
          </p:cNvPr>
          <p:cNvSpPr txBox="1"/>
          <p:nvPr/>
        </p:nvSpPr>
        <p:spPr>
          <a:xfrm>
            <a:off x="899663" y="1555651"/>
            <a:ext cx="340872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b="1" dirty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 01</a:t>
            </a:r>
            <a:endParaRPr lang="zh-CN" altLang="en-US" sz="4800" b="1" dirty="0">
              <a:solidFill>
                <a:srgbClr val="006E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1189492" y="2534792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疫情防控不松懈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DD465B7-B167-4A32-BF62-9311D4C546C3}"/>
              </a:ext>
            </a:extLst>
          </p:cNvPr>
          <p:cNvCxnSpPr>
            <a:cxnSpLocks/>
          </p:cNvCxnSpPr>
          <p:nvPr/>
        </p:nvCxnSpPr>
        <p:spPr>
          <a:xfrm flipV="1">
            <a:off x="668663" y="1166709"/>
            <a:ext cx="0" cy="3292817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175" y="11223"/>
            <a:ext cx="6989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36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sp>
        <p:nvSpPr>
          <p:cNvPr id="18" name="矩形 17"/>
          <p:cNvSpPr/>
          <p:nvPr/>
        </p:nvSpPr>
        <p:spPr>
          <a:xfrm>
            <a:off x="1681763" y="3790112"/>
            <a:ext cx="823242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defRPr/>
            </a:pPr>
            <a:r>
              <a:rPr lang="zh-CN" altLang="en-US" sz="1600" dirty="0" smtClean="0">
                <a:solidFill>
                  <a:srgbClr val="212C3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当前，国内每日新增数十甚至上百例本土确诊病例，多省市面对奥密克戎变异株的威胁。临近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春节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，又恰逢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北京冬奥会，人员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流动大、聚集性活动多，将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增大疫情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传播的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风险。请同学们认识到，疫情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防控依然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严峻，假期决不能松懈！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 descr="信息学院院徽修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0884" y="113763"/>
            <a:ext cx="1474470" cy="1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0" y="11112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0" y="-108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3064" y="1844458"/>
            <a:ext cx="460130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壹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离</a:t>
            </a:r>
            <a:r>
              <a:rPr lang="zh-CN" altLang="en-US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校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离京走申请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程序</a:t>
            </a:r>
            <a:endParaRPr lang="en-US" altLang="zh-CN" sz="2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本学期的学业任务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后，提前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了解家乡所在地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疫情防控政策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，做好核酸检测。离校、离京请提前在企业微信“我要办事”中申请“非当天返回不出京”或“非当天返回出京”，经年级辅导员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审批通过后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方可离校或离京。私自离京属于违反北京市及学校疫情防控管理规定的行为。</a:t>
            </a:r>
            <a:endParaRPr lang="zh-CN" altLang="zh-CN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D6DCE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8792" y="10099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疫情防控不松懈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379066" y="6291807"/>
            <a:ext cx="38037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20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20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sp>
        <p:nvSpPr>
          <p:cNvPr id="16" name="矩形 15"/>
          <p:cNvSpPr/>
          <p:nvPr/>
        </p:nvSpPr>
        <p:spPr>
          <a:xfrm>
            <a:off x="6634553" y="1835666"/>
            <a:ext cx="46013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贰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戴</a:t>
            </a:r>
            <a:r>
              <a:rPr lang="zh-CN" altLang="en-US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口罩，少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聚集</a:t>
            </a:r>
            <a:endParaRPr lang="en-US" altLang="zh-CN" sz="2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减少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非必要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出行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，不参与人员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聚集，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关注疫情动态，</a:t>
            </a:r>
            <a:r>
              <a:rPr lang="zh-CN" altLang="en-US" sz="20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不前往中高风险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地区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，不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接触疫情地区的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人员。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外出务必做好个人防护，佩戴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口罩，主动与他人保持间距。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外出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归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来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，养成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勤洗手的好习惯，及时把病毒隔绝在外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，保持个人和生活环境的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清洁卫生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3970" y="1383225"/>
            <a:ext cx="1080000" cy="108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0113" y="922703"/>
            <a:ext cx="1356857" cy="154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521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0" y="0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16040" y="11112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060001" y="1051398"/>
            <a:ext cx="4601308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肆“加强针”</a:t>
            </a:r>
            <a:r>
              <a:rPr lang="zh-CN" altLang="en-US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应接尽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接</a:t>
            </a:r>
            <a:endParaRPr lang="en-US" altLang="zh-CN" sz="2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按照全国疫情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防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控要求，新冠疫苗第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针接种满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个月，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应接</a:t>
            </a:r>
            <a:r>
              <a:rPr lang="zh-CN" altLang="en-US" sz="20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尽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接加强</a:t>
            </a:r>
            <a:r>
              <a:rPr lang="zh-CN" altLang="en-US" sz="20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针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请还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未接种加强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针的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同学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，在家乡当地接种点或海淀区学院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路街道接种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点预约接种，也可以预约接种新冠疫苗第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针、第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针。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D6DCE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8792" y="10099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疫情防控不松懈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217" y="5087862"/>
            <a:ext cx="1620000" cy="1620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115434" y="4487260"/>
            <a:ext cx="2159566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14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学院路接种点预约二维码</a:t>
            </a:r>
            <a:endParaRPr lang="en-US" altLang="zh-CN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8679" y="4997862"/>
            <a:ext cx="1800000" cy="1800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372600" y="4467718"/>
            <a:ext cx="277837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14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新接种加强针后上传凭证二维码</a:t>
            </a:r>
            <a:endParaRPr lang="en-US" altLang="zh-CN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0548" y="2504872"/>
            <a:ext cx="475044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叁    有</a:t>
            </a:r>
            <a:r>
              <a:rPr lang="zh-CN" altLang="en-US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症状，及时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就诊</a:t>
            </a:r>
            <a:endParaRPr lang="en-US" altLang="zh-CN" sz="2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每日进行健康打卡，如果出现发热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、干咳、乏力等可疑症状，要及早到就近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的医院发热门诊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就诊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自觉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履行社会责任，严格遵守属地疫情防控要求，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及时回复学校排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查信息，配合做好核酸检测及健康监测（隔离）等措施。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/>
          <a:srcRect l="14051" t="7597"/>
          <a:stretch/>
        </p:blipFill>
        <p:spPr>
          <a:xfrm>
            <a:off x="3552402" y="1534004"/>
            <a:ext cx="1837591" cy="151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829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3175" y="4763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561182A-D278-468E-B6F3-3E40AD1E1A6A}"/>
              </a:ext>
            </a:extLst>
          </p:cNvPr>
          <p:cNvSpPr txBox="1"/>
          <p:nvPr/>
        </p:nvSpPr>
        <p:spPr>
          <a:xfrm>
            <a:off x="899663" y="2522804"/>
            <a:ext cx="340872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b="1" dirty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 </a:t>
            </a:r>
            <a:r>
              <a:rPr lang="en-US" altLang="zh-CN" sz="4800" b="1" dirty="0" smtClean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02</a:t>
            </a:r>
            <a:endParaRPr lang="zh-CN" altLang="en-US" sz="4800" b="1" dirty="0">
              <a:solidFill>
                <a:srgbClr val="006E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1189492" y="3501945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宿舍</a:t>
            </a:r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安全要</a:t>
            </a:r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确保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DD465B7-B167-4A32-BF62-9311D4C546C3}"/>
              </a:ext>
            </a:extLst>
          </p:cNvPr>
          <p:cNvCxnSpPr>
            <a:cxnSpLocks/>
          </p:cNvCxnSpPr>
          <p:nvPr/>
        </p:nvCxnSpPr>
        <p:spPr>
          <a:xfrm flipV="1">
            <a:off x="668663" y="2133862"/>
            <a:ext cx="0" cy="3292817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175" y="11223"/>
            <a:ext cx="6989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36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pic>
        <p:nvPicPr>
          <p:cNvPr id="19" name="图片 18" descr="信息学院院徽修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0884" y="113763"/>
            <a:ext cx="1474470" cy="1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0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0" y="11112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0" y="-108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3064" y="1457602"/>
            <a:ext cx="46013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壹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离校前做好检查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放假前宿舍进行一次大扫除，请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打扫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好全宿舍卫生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，妥善保管好个人物品，对电器</a:t>
            </a:r>
            <a:r>
              <a:rPr lang="zh-CN" altLang="en-US" sz="20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进行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断电再离校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最后一名舍友离开宿舍前确认门窗都已关严、宿舍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全部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电源都已切断，并向宿管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阿姨报备。</a:t>
            </a:r>
            <a:endParaRPr lang="zh-CN" altLang="zh-CN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D6DCE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8792" y="10099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宿舍安全要确保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379066" y="6291807"/>
            <a:ext cx="38037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20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20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sp>
        <p:nvSpPr>
          <p:cNvPr id="16" name="矩形 15"/>
          <p:cNvSpPr/>
          <p:nvPr/>
        </p:nvSpPr>
        <p:spPr>
          <a:xfrm>
            <a:off x="6656290" y="1132289"/>
            <a:ext cx="46013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贰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留校同学严守住宿规章</a:t>
            </a:r>
            <a:endParaRPr lang="en-US" altLang="zh-CN" sz="2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留校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的同学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请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严格遵守</a:t>
            </a:r>
            <a:r>
              <a:rPr lang="zh-CN" altLang="en-US" sz="20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各项宿舍管理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规定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严禁在宿舍内吸烟、使用违禁电器、给电动车电瓶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充电、无人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充电、存放易燃易爆物品等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，一经发现，视情节严重给予相应处分。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假期出入校，请遵守学校规章制度，按时回校，严禁翻越围墙。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205" y="4876957"/>
            <a:ext cx="2469630" cy="18522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788" y="5047443"/>
            <a:ext cx="1080000" cy="108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0643" y="5047443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013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3175" y="4763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561182A-D278-468E-B6F3-3E40AD1E1A6A}"/>
              </a:ext>
            </a:extLst>
          </p:cNvPr>
          <p:cNvSpPr txBox="1"/>
          <p:nvPr/>
        </p:nvSpPr>
        <p:spPr>
          <a:xfrm>
            <a:off x="899663" y="2522804"/>
            <a:ext cx="3408721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b="1" dirty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PART </a:t>
            </a:r>
            <a:r>
              <a:rPr lang="en-US" altLang="zh-CN" sz="4800" b="1" dirty="0" smtClean="0">
                <a:solidFill>
                  <a:srgbClr val="006E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03</a:t>
            </a:r>
            <a:endParaRPr lang="zh-CN" altLang="en-US" sz="4800" b="1" dirty="0">
              <a:solidFill>
                <a:srgbClr val="006E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1189492" y="3501945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出行</a:t>
            </a:r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安全多注意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DD465B7-B167-4A32-BF62-9311D4C546C3}"/>
              </a:ext>
            </a:extLst>
          </p:cNvPr>
          <p:cNvCxnSpPr>
            <a:cxnSpLocks/>
          </p:cNvCxnSpPr>
          <p:nvPr/>
        </p:nvCxnSpPr>
        <p:spPr>
          <a:xfrm flipV="1">
            <a:off x="668663" y="2133862"/>
            <a:ext cx="0" cy="3292817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175" y="11223"/>
            <a:ext cx="6989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36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36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pic>
        <p:nvPicPr>
          <p:cNvPr id="19" name="图片 18" descr="信息学院院徽修改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0884" y="113763"/>
            <a:ext cx="1474470" cy="1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12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2"/>
          <p:cNvSpPr/>
          <p:nvPr/>
        </p:nvSpPr>
        <p:spPr bwMode="auto">
          <a:xfrm>
            <a:off x="0" y="11112"/>
            <a:ext cx="9307080" cy="6846888"/>
          </a:xfrm>
          <a:custGeom>
            <a:avLst/>
            <a:gdLst>
              <a:gd name="T0" fmla="*/ 0 w 5311"/>
              <a:gd name="T1" fmla="*/ 4320 h 4320"/>
              <a:gd name="T2" fmla="*/ 5311 w 5311"/>
              <a:gd name="T3" fmla="*/ 4320 h 4320"/>
              <a:gd name="T4" fmla="*/ 3800 w 5311"/>
              <a:gd name="T5" fmla="*/ 1644 h 4320"/>
              <a:gd name="T6" fmla="*/ 2891 w 5311"/>
              <a:gd name="T7" fmla="*/ 0 h 4320"/>
              <a:gd name="T8" fmla="*/ 0 w 5311"/>
              <a:gd name="T9" fmla="*/ 0 h 4320"/>
              <a:gd name="T10" fmla="*/ 0 w 5311"/>
              <a:gd name="T11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311" h="4320">
                <a:moveTo>
                  <a:pt x="0" y="4320"/>
                </a:moveTo>
                <a:cubicBezTo>
                  <a:pt x="5311" y="4320"/>
                  <a:pt x="5311" y="4320"/>
                  <a:pt x="5311" y="4320"/>
                </a:cubicBezTo>
                <a:cubicBezTo>
                  <a:pt x="5281" y="3020"/>
                  <a:pt x="4789" y="2633"/>
                  <a:pt x="3800" y="1644"/>
                </a:cubicBezTo>
                <a:cubicBezTo>
                  <a:pt x="3028" y="873"/>
                  <a:pt x="2904" y="264"/>
                  <a:pt x="2891" y="0"/>
                </a:cubicBezTo>
                <a:cubicBezTo>
                  <a:pt x="0" y="0"/>
                  <a:pt x="0" y="0"/>
                  <a:pt x="0" y="0"/>
                </a:cubicBezTo>
                <a:lnTo>
                  <a:pt x="0" y="43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21" name="Freeform 54"/>
          <p:cNvSpPr/>
          <p:nvPr/>
        </p:nvSpPr>
        <p:spPr bwMode="auto">
          <a:xfrm>
            <a:off x="0" y="-1083"/>
            <a:ext cx="5041900" cy="6846888"/>
          </a:xfrm>
          <a:custGeom>
            <a:avLst/>
            <a:gdLst>
              <a:gd name="T0" fmla="*/ 3177 w 3177"/>
              <a:gd name="T1" fmla="*/ 3470 h 4320"/>
              <a:gd name="T2" fmla="*/ 1832 w 3177"/>
              <a:gd name="T3" fmla="*/ 0 h 4320"/>
              <a:gd name="T4" fmla="*/ 0 w 3177"/>
              <a:gd name="T5" fmla="*/ 0 h 4320"/>
              <a:gd name="T6" fmla="*/ 0 w 3177"/>
              <a:gd name="T7" fmla="*/ 4320 h 4320"/>
              <a:gd name="T8" fmla="*/ 3109 w 3177"/>
              <a:gd name="T9" fmla="*/ 4320 h 4320"/>
              <a:gd name="T10" fmla="*/ 3177 w 3177"/>
              <a:gd name="T11" fmla="*/ 347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77" h="4320">
                <a:moveTo>
                  <a:pt x="3177" y="3470"/>
                </a:moveTo>
                <a:cubicBezTo>
                  <a:pt x="3177" y="2107"/>
                  <a:pt x="2661" y="876"/>
                  <a:pt x="183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20"/>
                  <a:pt x="0" y="4320"/>
                  <a:pt x="0" y="4320"/>
                </a:cubicBezTo>
                <a:cubicBezTo>
                  <a:pt x="3109" y="4320"/>
                  <a:pt x="3109" y="4320"/>
                  <a:pt x="3109" y="4320"/>
                </a:cubicBezTo>
                <a:cubicBezTo>
                  <a:pt x="3154" y="4044"/>
                  <a:pt x="3177" y="3760"/>
                  <a:pt x="3177" y="347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3063" y="1457602"/>
            <a:ext cx="48223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壹</a:t>
            </a:r>
            <a:r>
              <a:rPr lang="en-US" altLang="zh-CN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r>
              <a:rPr lang="zh-CN" altLang="en-US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交通安全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寒假出行注意防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滑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，乘坐机动车系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好安全带。鼓励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乘坐公共轨道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交通等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方式</a:t>
            </a:r>
            <a:r>
              <a:rPr lang="zh-CN" altLang="en-US" sz="2000" kern="1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绿色出行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，不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乘坐非法运营车辆，不坐超速、超载、酒驾的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车辆。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en-US" altLang="zh-CN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行走或骑车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时不看手机、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不带耳机听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音乐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。不闯红灯，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不与机动车争道抢行。</a:t>
            </a:r>
            <a:endParaRPr lang="zh-CN" altLang="zh-CN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Freeform 56"/>
          <p:cNvSpPr/>
          <p:nvPr/>
        </p:nvSpPr>
        <p:spPr bwMode="auto">
          <a:xfrm rot="5400000">
            <a:off x="9962198" y="4622483"/>
            <a:ext cx="2590800" cy="1868488"/>
          </a:xfrm>
          <a:custGeom>
            <a:avLst/>
            <a:gdLst>
              <a:gd name="T0" fmla="*/ 279 w 1633"/>
              <a:gd name="T1" fmla="*/ 305 h 1179"/>
              <a:gd name="T2" fmla="*/ 1633 w 1633"/>
              <a:gd name="T3" fmla="*/ 1179 h 1179"/>
              <a:gd name="T4" fmla="*/ 1633 w 1633"/>
              <a:gd name="T5" fmla="*/ 0 h 1179"/>
              <a:gd name="T6" fmla="*/ 0 w 1633"/>
              <a:gd name="T7" fmla="*/ 0 h 1179"/>
              <a:gd name="T8" fmla="*/ 279 w 1633"/>
              <a:gd name="T9" fmla="*/ 305 h 1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3" h="1179">
                <a:moveTo>
                  <a:pt x="279" y="305"/>
                </a:moveTo>
                <a:cubicBezTo>
                  <a:pt x="686" y="520"/>
                  <a:pt x="1288" y="562"/>
                  <a:pt x="1633" y="1179"/>
                </a:cubicBezTo>
                <a:cubicBezTo>
                  <a:pt x="1633" y="0"/>
                  <a:pt x="1633" y="0"/>
                  <a:pt x="1633" y="0"/>
                </a:cubicBezTo>
                <a:cubicBezTo>
                  <a:pt x="0" y="0"/>
                  <a:pt x="0" y="0"/>
                  <a:pt x="0" y="0"/>
                </a:cubicBezTo>
                <a:cubicBezTo>
                  <a:pt x="22" y="97"/>
                  <a:pt x="95" y="207"/>
                  <a:pt x="279" y="305"/>
                </a:cubicBezTo>
                <a:close/>
              </a:path>
            </a:pathLst>
          </a:custGeom>
          <a:solidFill>
            <a:srgbClr val="D6DCE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Source Han Sans SC" panose="020B0500000000000000" pitchFamily="34" charset="-122"/>
              <a:ea typeface="Source Han Sans SC" panose="020B0500000000000000" pitchFamily="34" charset="-122"/>
              <a:sym typeface="Source Han Sans SC" panose="020B0500000000000000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1097CA1-6EFA-4D35-9D13-539F8A8F92DB}"/>
              </a:ext>
            </a:extLst>
          </p:cNvPr>
          <p:cNvSpPr txBox="1"/>
          <p:nvPr/>
        </p:nvSpPr>
        <p:spPr>
          <a:xfrm>
            <a:off x="8792" y="10099"/>
            <a:ext cx="4521071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zh-CN" altLang="en-US" sz="4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出行安全多注意</a:t>
            </a:r>
            <a:endParaRPr lang="zh-CN" altLang="en-US" sz="4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379066" y="6291807"/>
            <a:ext cx="38037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zh-CN" altLang="en-US" sz="2000" b="1" dirty="0" smtClean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信息学院寒假安全教育</a:t>
            </a:r>
            <a:r>
              <a:rPr lang="zh-CN" altLang="en-US" sz="2000" b="1" dirty="0">
                <a:effectLst>
                  <a:outerShdw blurRad="63500" sx="102000" sy="102000" algn="ctr" rotWithShape="0">
                    <a:schemeClr val="bg1">
                      <a:alpha val="2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Source Han Sans SC" panose="020B0500000000000000" pitchFamily="34" charset="-122"/>
              </a:rPr>
              <a:t>主题班会</a:t>
            </a:r>
          </a:p>
        </p:txBody>
      </p:sp>
      <p:sp>
        <p:nvSpPr>
          <p:cNvPr id="16" name="矩形 15"/>
          <p:cNvSpPr/>
          <p:nvPr/>
        </p:nvSpPr>
        <p:spPr>
          <a:xfrm>
            <a:off x="6656290" y="842140"/>
            <a:ext cx="46013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贰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提前规划、提高警惕</a:t>
            </a:r>
            <a:r>
              <a:rPr lang="en-US" altLang="zh-CN" sz="2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合理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规划行程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，规避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在中高风险地区中转及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停留。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提前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查看天气预报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，注意防寒保暖。</a:t>
            </a:r>
            <a:endParaRPr lang="en-US" altLang="zh-CN" sz="2000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90500" algn="l"/>
              </a:tabLst>
            </a:pP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提高警惕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，贵重物品不放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在明显处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，重要证件如身份证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、一卡通、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银行卡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一定保管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好</a:t>
            </a:r>
            <a:r>
              <a:rPr lang="zh-CN" altLang="en-US" sz="20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29743" y="4917882"/>
            <a:ext cx="3420000" cy="1908000"/>
          </a:xfrm>
          <a:prstGeom prst="rect">
            <a:avLst/>
          </a:prstGeom>
        </p:spPr>
      </p:pic>
      <p:pic>
        <p:nvPicPr>
          <p:cNvPr id="3" name="图片 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597080" y="4321133"/>
            <a:ext cx="342000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881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1AD5829F-624B-424F-98B4-462A3D34A56A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C:\Users\codi\Desktop\20190508千库\2"/>
  <p:tag name="ISPRING_PRESENTATION_TITLE" val="蓝色简约风论文汇报毕业答辩PPT模板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OTHERS"/>
  <p:tag name="ID" val="547146"/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OTHERS"/>
  <p:tag name="ID" val="547146"/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1"/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1"/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1"/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1"/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1"/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1"/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1"/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1"/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1"/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1"/>
  <p:tag name="PA" val="v3.2.0"/>
</p:tagLst>
</file>

<file path=ppt/theme/theme1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1F5F"/>
      </a:accent1>
      <a:accent2>
        <a:srgbClr val="415787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1207</Words>
  <Application>Microsoft Office PowerPoint</Application>
  <PresentationFormat>宽屏</PresentationFormat>
  <Paragraphs>111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3" baseType="lpstr">
      <vt:lpstr>Source Han Sans SC</vt:lpstr>
      <vt:lpstr>等线</vt:lpstr>
      <vt:lpstr>等线 Light</vt:lpstr>
      <vt:lpstr>黑体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蓝色简约风论文汇报毕业答辩PPT模板</dc:title>
  <dc:creator>Administrater</dc:creator>
  <cp:lastModifiedBy>微软用户</cp:lastModifiedBy>
  <cp:revision>117</cp:revision>
  <dcterms:created xsi:type="dcterms:W3CDTF">2019-05-09T10:19:00Z</dcterms:created>
  <dcterms:modified xsi:type="dcterms:W3CDTF">2022-01-09T18:20:43Z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