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1"/>
  </p:sldMasterIdLst>
  <p:notesMasterIdLst>
    <p:notesMasterId r:id="rId30"/>
  </p:notesMasterIdLst>
  <p:handoutMasterIdLst>
    <p:handoutMasterId r:id="rId31"/>
  </p:handoutMasterIdLst>
  <p:sldIdLst>
    <p:sldId id="2354" r:id="rId2"/>
    <p:sldId id="290" r:id="rId3"/>
    <p:sldId id="2364" r:id="rId4"/>
    <p:sldId id="2369" r:id="rId5"/>
    <p:sldId id="2370" r:id="rId6"/>
    <p:sldId id="2371" r:id="rId7"/>
    <p:sldId id="2372" r:id="rId8"/>
    <p:sldId id="2373" r:id="rId9"/>
    <p:sldId id="2374" r:id="rId10"/>
    <p:sldId id="2375" r:id="rId11"/>
    <p:sldId id="2376" r:id="rId12"/>
    <p:sldId id="2377" r:id="rId13"/>
    <p:sldId id="2378" r:id="rId14"/>
    <p:sldId id="2379" r:id="rId15"/>
    <p:sldId id="2380" r:id="rId16"/>
    <p:sldId id="2381" r:id="rId17"/>
    <p:sldId id="2382" r:id="rId18"/>
    <p:sldId id="2383" r:id="rId19"/>
    <p:sldId id="293" r:id="rId20"/>
    <p:sldId id="307" r:id="rId21"/>
    <p:sldId id="2359" r:id="rId22"/>
    <p:sldId id="291" r:id="rId23"/>
    <p:sldId id="2365" r:id="rId24"/>
    <p:sldId id="305" r:id="rId25"/>
    <p:sldId id="2384" r:id="rId26"/>
    <p:sldId id="2385" r:id="rId27"/>
    <p:sldId id="306" r:id="rId28"/>
    <p:sldId id="2367" r:id="rId2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045" userDrawn="1">
          <p15:clr>
            <a:srgbClr val="A4A3A4"/>
          </p15:clr>
        </p15:guide>
        <p15:guide id="2" pos="3817"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FABAB"/>
    <a:srgbClr val="1A6FAE"/>
    <a:srgbClr val="257DB7"/>
    <a:srgbClr val="99BA56"/>
    <a:srgbClr val="FFC000"/>
    <a:srgbClr val="C0392B"/>
    <a:srgbClr val="33B24D"/>
    <a:srgbClr val="A469BC"/>
    <a:srgbClr val="D97128"/>
    <a:srgbClr val="EA344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showGuides="1">
      <p:cViewPr varScale="1">
        <p:scale>
          <a:sx n="115" d="100"/>
          <a:sy n="115" d="100"/>
        </p:scale>
        <p:origin x="432" y="96"/>
      </p:cViewPr>
      <p:guideLst>
        <p:guide orient="horz" pos="3045"/>
        <p:guide pos="3817"/>
      </p:guideLst>
    </p:cSldViewPr>
  </p:slideViewPr>
  <p:notesTextViewPr>
    <p:cViewPr>
      <p:scale>
        <a:sx n="1" d="1"/>
        <a:sy n="1" d="1"/>
      </p:scale>
      <p:origin x="0" y="0"/>
    </p:cViewPr>
  </p:notesTextViewPr>
  <p:sorterViewPr>
    <p:cViewPr>
      <p:scale>
        <a:sx n="125" d="100"/>
        <a:sy n="125" d="100"/>
      </p:scale>
      <p:origin x="0" y="0"/>
    </p:cViewPr>
  </p:sorterViewPr>
  <p:notesViewPr>
    <p:cSldViewPr snapToGrid="0" showGuides="1">
      <p:cViewPr varScale="1">
        <p:scale>
          <a:sx n="80" d="100"/>
          <a:sy n="80" d="100"/>
        </p:scale>
        <p:origin x="3918" y="11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B72F79D-C17E-444F-95C5-0A8FC570BAA7}" type="datetimeFigureOut">
              <a:rPr lang="zh-CN" altLang="en-US" smtClean="0"/>
              <a:t>2021/9/26</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37AB4CD-364A-46C9-AD96-83C1FF5E0A7D}" type="slidenum">
              <a:rPr lang="zh-CN" altLang="en-US" smtClean="0"/>
              <a:t>‹#›</a:t>
            </a:fld>
            <a:endParaRPr lang="zh-CN" altLang="en-US"/>
          </a:p>
        </p:txBody>
      </p:sp>
    </p:spTree>
    <p:extLst>
      <p:ext uri="{BB962C8B-B14F-4D97-AF65-F5344CB8AC3E}">
        <p14:creationId xmlns:p14="http://schemas.microsoft.com/office/powerpoint/2010/main" val="17825965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06F0C56-EAE8-48DA-9B26-B58854309C72}" type="datetimeFigureOut">
              <a:rPr lang="zh-CN" altLang="en-US" smtClean="0"/>
              <a:t>2021/9/26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F8356CA-1EEC-4AAF-A147-CB5A4F519620}" type="slidenum">
              <a:rPr lang="zh-CN" altLang="en-US" smtClean="0"/>
              <a:t>‹#›</a:t>
            </a:fld>
            <a:endParaRPr lang="zh-CN" altLang="en-US"/>
          </a:p>
        </p:txBody>
      </p:sp>
    </p:spTree>
    <p:extLst>
      <p:ext uri="{BB962C8B-B14F-4D97-AF65-F5344CB8AC3E}">
        <p14:creationId xmlns:p14="http://schemas.microsoft.com/office/powerpoint/2010/main" val="41549726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0A90464-E2C3-4509-AFE0-63899D41899B}" type="slidenum">
              <a:rPr lang="zh-CN" altLang="en-US" smtClean="0"/>
              <a:t>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0A90464-E2C3-4509-AFE0-63899D41899B}" type="slidenum">
              <a:rPr lang="zh-CN" altLang="en-US" smtClean="0"/>
              <a:t>28</a:t>
            </a:fld>
            <a:endParaRPr lang="zh-CN" altLang="en-US"/>
          </a:p>
        </p:txBody>
      </p:sp>
    </p:spTree>
    <p:extLst>
      <p:ext uri="{BB962C8B-B14F-4D97-AF65-F5344CB8AC3E}">
        <p14:creationId xmlns:p14="http://schemas.microsoft.com/office/powerpoint/2010/main" val="40466763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pattFill prst="pct5">
          <a:fgClr>
            <a:schemeClr val="bg1">
              <a:lumMod val="85000"/>
            </a:schemeClr>
          </a:fgClr>
          <a:bgClr>
            <a:schemeClr val="bg1"/>
          </a:bgClr>
        </a:patt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88455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8FDD6D7-E10D-4230-A13C-EFA8F5B8446F}" type="datetimeFigureOut">
              <a:rPr lang="zh-CN" altLang="en-US" smtClean="0"/>
              <a:t>2021/9/26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E641ACC-D337-40CB-9B85-2D6284CCB879}" type="slidenum">
              <a:rPr lang="zh-CN" altLang="en-US" smtClean="0"/>
              <a:t>‹#›</a:t>
            </a:fld>
            <a:endParaRPr lang="zh-CN" altLang="en-US"/>
          </a:p>
        </p:txBody>
      </p:sp>
    </p:spTree>
    <p:extLst>
      <p:ext uri="{BB962C8B-B14F-4D97-AF65-F5344CB8AC3E}">
        <p14:creationId xmlns:p14="http://schemas.microsoft.com/office/powerpoint/2010/main" val="17285492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8FDD6D7-E10D-4230-A13C-EFA8F5B8446F}" type="datetimeFigureOut">
              <a:rPr lang="zh-CN" altLang="en-US" smtClean="0"/>
              <a:t>2021/9/26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E641ACC-D337-40CB-9B85-2D6284CCB879}" type="slidenum">
              <a:rPr lang="zh-CN" altLang="en-US" smtClean="0"/>
              <a:t>‹#›</a:t>
            </a:fld>
            <a:endParaRPr lang="zh-CN" altLang="en-US"/>
          </a:p>
        </p:txBody>
      </p:sp>
    </p:spTree>
    <p:extLst>
      <p:ext uri="{BB962C8B-B14F-4D97-AF65-F5344CB8AC3E}">
        <p14:creationId xmlns:p14="http://schemas.microsoft.com/office/powerpoint/2010/main" val="395633323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
        <p:nvSpPr>
          <p:cNvPr id="9"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16"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7" name="日期占位符 3"/>
          <p:cNvSpPr>
            <a:spLocks noGrp="1"/>
          </p:cNvSpPr>
          <p:nvPr>
            <p:ph type="dt" sz="half" idx="10"/>
          </p:nvPr>
        </p:nvSpPr>
        <p:spPr>
          <a:xfrm>
            <a:off x="838200" y="6356350"/>
            <a:ext cx="2743200" cy="365125"/>
          </a:xfrm>
        </p:spPr>
        <p:txBody>
          <a:bodyPr/>
          <a:lstStyle/>
          <a:p>
            <a:fld id="{B8FDD6D7-E10D-4230-A13C-EFA8F5B8446F}" type="datetimeFigureOut">
              <a:rPr lang="zh-CN" altLang="en-US" smtClean="0"/>
              <a:t>2021/9/26</a:t>
            </a:fld>
            <a:endParaRPr lang="zh-CN" altLang="en-US"/>
          </a:p>
        </p:txBody>
      </p:sp>
      <p:sp>
        <p:nvSpPr>
          <p:cNvPr id="18" name="页脚占位符 4"/>
          <p:cNvSpPr>
            <a:spLocks noGrp="1"/>
          </p:cNvSpPr>
          <p:nvPr>
            <p:ph type="ftr" sz="quarter" idx="11"/>
          </p:nvPr>
        </p:nvSpPr>
        <p:spPr>
          <a:xfrm>
            <a:off x="4038600" y="6356350"/>
            <a:ext cx="4114800" cy="365125"/>
          </a:xfrm>
        </p:spPr>
        <p:txBody>
          <a:bodyPr/>
          <a:lstStyle/>
          <a:p>
            <a:endParaRPr lang="zh-CN" altLang="en-US"/>
          </a:p>
        </p:txBody>
      </p:sp>
      <p:sp>
        <p:nvSpPr>
          <p:cNvPr id="19" name="灯片编号占位符 5"/>
          <p:cNvSpPr>
            <a:spLocks noGrp="1"/>
          </p:cNvSpPr>
          <p:nvPr>
            <p:ph type="sldNum" sz="quarter" idx="12"/>
          </p:nvPr>
        </p:nvSpPr>
        <p:spPr>
          <a:xfrm>
            <a:off x="8610600" y="6356350"/>
            <a:ext cx="2743200" cy="365125"/>
          </a:xfrm>
        </p:spPr>
        <p:txBody>
          <a:bodyPr/>
          <a:lstStyle/>
          <a:p>
            <a:fld id="{3E641ACC-D337-40CB-9B85-2D6284CCB879}" type="slidenum">
              <a:rPr lang="zh-CN" altLang="en-US" smtClean="0"/>
              <a:t>‹#›</a:t>
            </a:fld>
            <a:endParaRPr lang="zh-CN" altLang="en-US"/>
          </a:p>
        </p:txBody>
      </p:sp>
    </p:spTree>
    <p:extLst>
      <p:ext uri="{BB962C8B-B14F-4D97-AF65-F5344CB8AC3E}">
        <p14:creationId xmlns:p14="http://schemas.microsoft.com/office/powerpoint/2010/main" val="42376858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8FDD6D7-E10D-4230-A13C-EFA8F5B8446F}" type="datetimeFigureOut">
              <a:rPr lang="zh-CN" altLang="en-US" smtClean="0"/>
              <a:t>2021/9/26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E641ACC-D337-40CB-9B85-2D6284CCB879}" type="slidenum">
              <a:rPr lang="zh-CN" altLang="en-US" smtClean="0"/>
              <a:t>‹#›</a:t>
            </a:fld>
            <a:endParaRPr lang="zh-CN" altLang="en-US"/>
          </a:p>
        </p:txBody>
      </p:sp>
    </p:spTree>
    <p:extLst>
      <p:ext uri="{BB962C8B-B14F-4D97-AF65-F5344CB8AC3E}">
        <p14:creationId xmlns:p14="http://schemas.microsoft.com/office/powerpoint/2010/main" val="37992255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B8FDD6D7-E10D-4230-A13C-EFA8F5B8446F}" type="datetimeFigureOut">
              <a:rPr lang="zh-CN" altLang="en-US" smtClean="0"/>
              <a:t>2021/9/26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E641ACC-D337-40CB-9B85-2D6284CCB879}" type="slidenum">
              <a:rPr lang="zh-CN" altLang="en-US" smtClean="0"/>
              <a:t>‹#›</a:t>
            </a:fld>
            <a:endParaRPr lang="zh-CN" altLang="en-US"/>
          </a:p>
        </p:txBody>
      </p:sp>
    </p:spTree>
    <p:extLst>
      <p:ext uri="{BB962C8B-B14F-4D97-AF65-F5344CB8AC3E}">
        <p14:creationId xmlns:p14="http://schemas.microsoft.com/office/powerpoint/2010/main" val="12543090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B8FDD6D7-E10D-4230-A13C-EFA8F5B8446F}" type="datetimeFigureOut">
              <a:rPr lang="zh-CN" altLang="en-US" smtClean="0"/>
              <a:t>2021/9/26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E641ACC-D337-40CB-9B85-2D6284CCB879}" type="slidenum">
              <a:rPr lang="zh-CN" altLang="en-US" smtClean="0"/>
              <a:t>‹#›</a:t>
            </a:fld>
            <a:endParaRPr lang="zh-CN" altLang="en-US"/>
          </a:p>
        </p:txBody>
      </p:sp>
    </p:spTree>
    <p:extLst>
      <p:ext uri="{BB962C8B-B14F-4D97-AF65-F5344CB8AC3E}">
        <p14:creationId xmlns:p14="http://schemas.microsoft.com/office/powerpoint/2010/main" val="11817920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B8FDD6D7-E10D-4230-A13C-EFA8F5B8446F}" type="datetimeFigureOut">
              <a:rPr lang="zh-CN" altLang="en-US" smtClean="0"/>
              <a:t>2021/9/26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E641ACC-D337-40CB-9B85-2D6284CCB879}" type="slidenum">
              <a:rPr lang="zh-CN" altLang="en-US" smtClean="0"/>
              <a:t>‹#›</a:t>
            </a:fld>
            <a:endParaRPr lang="zh-CN" altLang="en-US"/>
          </a:p>
        </p:txBody>
      </p:sp>
    </p:spTree>
    <p:extLst>
      <p:ext uri="{BB962C8B-B14F-4D97-AF65-F5344CB8AC3E}">
        <p14:creationId xmlns:p14="http://schemas.microsoft.com/office/powerpoint/2010/main" val="17968845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B8FDD6D7-E10D-4230-A13C-EFA8F5B8446F}" type="datetimeFigureOut">
              <a:rPr lang="zh-CN" altLang="en-US" smtClean="0"/>
              <a:t>2021/9/26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E641ACC-D337-40CB-9B85-2D6284CCB879}" type="slidenum">
              <a:rPr lang="zh-CN" altLang="en-US" smtClean="0"/>
              <a:t>‹#›</a:t>
            </a:fld>
            <a:endParaRPr lang="zh-CN" altLang="en-US"/>
          </a:p>
        </p:txBody>
      </p:sp>
    </p:spTree>
    <p:extLst>
      <p:ext uri="{BB962C8B-B14F-4D97-AF65-F5344CB8AC3E}">
        <p14:creationId xmlns:p14="http://schemas.microsoft.com/office/powerpoint/2010/main" val="30437363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8FDD6D7-E10D-4230-A13C-EFA8F5B8446F}" type="datetimeFigureOut">
              <a:rPr lang="zh-CN" altLang="en-US" smtClean="0"/>
              <a:t>2021/9/26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E641ACC-D337-40CB-9B85-2D6284CCB879}" type="slidenum">
              <a:rPr lang="zh-CN" altLang="en-US" smtClean="0"/>
              <a:t>‹#›</a:t>
            </a:fld>
            <a:endParaRPr lang="zh-CN" altLang="en-US"/>
          </a:p>
        </p:txBody>
      </p:sp>
    </p:spTree>
    <p:extLst>
      <p:ext uri="{BB962C8B-B14F-4D97-AF65-F5344CB8AC3E}">
        <p14:creationId xmlns:p14="http://schemas.microsoft.com/office/powerpoint/2010/main" val="26166789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B8FDD6D7-E10D-4230-A13C-EFA8F5B8446F}" type="datetimeFigureOut">
              <a:rPr lang="zh-CN" altLang="en-US" smtClean="0"/>
              <a:t>2021/9/26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E641ACC-D337-40CB-9B85-2D6284CCB879}" type="slidenum">
              <a:rPr lang="zh-CN" altLang="en-US" smtClean="0"/>
              <a:t>‹#›</a:t>
            </a:fld>
            <a:endParaRPr lang="zh-CN" altLang="en-US"/>
          </a:p>
        </p:txBody>
      </p:sp>
    </p:spTree>
    <p:extLst>
      <p:ext uri="{BB962C8B-B14F-4D97-AF65-F5344CB8AC3E}">
        <p14:creationId xmlns:p14="http://schemas.microsoft.com/office/powerpoint/2010/main" val="36572163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B8FDD6D7-E10D-4230-A13C-EFA8F5B8446F}" type="datetimeFigureOut">
              <a:rPr lang="zh-CN" altLang="en-US" smtClean="0"/>
              <a:t>2021/9/26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E641ACC-D337-40CB-9B85-2D6284CCB879}" type="slidenum">
              <a:rPr lang="zh-CN" altLang="en-US" smtClean="0"/>
              <a:t>‹#›</a:t>
            </a:fld>
            <a:endParaRPr lang="zh-CN" altLang="en-US"/>
          </a:p>
        </p:txBody>
      </p:sp>
    </p:spTree>
    <p:extLst>
      <p:ext uri="{BB962C8B-B14F-4D97-AF65-F5344CB8AC3E}">
        <p14:creationId xmlns:p14="http://schemas.microsoft.com/office/powerpoint/2010/main" val="5380375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8FDD6D7-E10D-4230-A13C-EFA8F5B8446F}" type="datetimeFigureOut">
              <a:rPr lang="zh-CN" altLang="en-US" smtClean="0"/>
              <a:t>2021/9/26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E641ACC-D337-40CB-9B85-2D6284CCB879}" type="slidenum">
              <a:rPr lang="zh-CN" altLang="en-US" smtClean="0"/>
              <a:t>‹#›</a:t>
            </a:fld>
            <a:endParaRPr lang="zh-CN" altLang="en-US"/>
          </a:p>
        </p:txBody>
      </p:sp>
    </p:spTree>
    <p:extLst>
      <p:ext uri="{BB962C8B-B14F-4D97-AF65-F5344CB8AC3E}">
        <p14:creationId xmlns:p14="http://schemas.microsoft.com/office/powerpoint/2010/main" val="964784967"/>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Layout" Target="../slideLayouts/slideLayout1.xml"/><Relationship Id="rId4" Type="http://schemas.openxmlformats.org/officeDocument/2006/relationships/image" Target="../media/image7.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https://static.qspfw.moe.gov.cn/xf2021/index.html" TargetMode="Externa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26.xml.rels><?xml version="1.0" encoding="UTF-8" standalone="yes"?>
<Relationships xmlns="http://schemas.openxmlformats.org/package/2006/relationships"><Relationship Id="rId3" Type="http://schemas.openxmlformats.org/officeDocument/2006/relationships/hyperlink" Target="http://static.qspfw.moe.gov.cn/hx2021/index.html" TargetMode="External"/><Relationship Id="rId2" Type="http://schemas.openxmlformats.org/officeDocument/2006/relationships/hyperlink" Target="http://static.qspfw.moe.gov.cn/audition21/index.html" TargetMode="Externa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8.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3.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2"/>
          <p:cNvSpPr/>
          <p:nvPr/>
        </p:nvSpPr>
        <p:spPr bwMode="auto">
          <a:xfrm>
            <a:off x="3175" y="4763"/>
            <a:ext cx="9307080" cy="6846888"/>
          </a:xfrm>
          <a:custGeom>
            <a:avLst/>
            <a:gdLst>
              <a:gd name="T0" fmla="*/ 0 w 5311"/>
              <a:gd name="T1" fmla="*/ 4320 h 4320"/>
              <a:gd name="T2" fmla="*/ 5311 w 5311"/>
              <a:gd name="T3" fmla="*/ 4320 h 4320"/>
              <a:gd name="T4" fmla="*/ 3800 w 5311"/>
              <a:gd name="T5" fmla="*/ 1644 h 4320"/>
              <a:gd name="T6" fmla="*/ 2891 w 5311"/>
              <a:gd name="T7" fmla="*/ 0 h 4320"/>
              <a:gd name="T8" fmla="*/ 0 w 5311"/>
              <a:gd name="T9" fmla="*/ 0 h 4320"/>
              <a:gd name="T10" fmla="*/ 0 w 5311"/>
              <a:gd name="T11" fmla="*/ 4320 h 4320"/>
            </a:gdLst>
            <a:ahLst/>
            <a:cxnLst>
              <a:cxn ang="0">
                <a:pos x="T0" y="T1"/>
              </a:cxn>
              <a:cxn ang="0">
                <a:pos x="T2" y="T3"/>
              </a:cxn>
              <a:cxn ang="0">
                <a:pos x="T4" y="T5"/>
              </a:cxn>
              <a:cxn ang="0">
                <a:pos x="T6" y="T7"/>
              </a:cxn>
              <a:cxn ang="0">
                <a:pos x="T8" y="T9"/>
              </a:cxn>
              <a:cxn ang="0">
                <a:pos x="T10" y="T11"/>
              </a:cxn>
            </a:cxnLst>
            <a:rect l="0" t="0" r="r" b="b"/>
            <a:pathLst>
              <a:path w="5311" h="4320">
                <a:moveTo>
                  <a:pt x="0" y="4320"/>
                </a:moveTo>
                <a:cubicBezTo>
                  <a:pt x="5311" y="4320"/>
                  <a:pt x="5311" y="4320"/>
                  <a:pt x="5311" y="4320"/>
                </a:cubicBezTo>
                <a:cubicBezTo>
                  <a:pt x="5281" y="3020"/>
                  <a:pt x="4789" y="2633"/>
                  <a:pt x="3800" y="1644"/>
                </a:cubicBezTo>
                <a:cubicBezTo>
                  <a:pt x="3028" y="873"/>
                  <a:pt x="2904" y="264"/>
                  <a:pt x="2891" y="0"/>
                </a:cubicBezTo>
                <a:cubicBezTo>
                  <a:pt x="0" y="0"/>
                  <a:pt x="0" y="0"/>
                  <a:pt x="0" y="0"/>
                </a:cubicBezTo>
                <a:lnTo>
                  <a:pt x="0" y="4320"/>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5" name="Freeform 54"/>
          <p:cNvSpPr/>
          <p:nvPr/>
        </p:nvSpPr>
        <p:spPr bwMode="auto">
          <a:xfrm>
            <a:off x="3175" y="4763"/>
            <a:ext cx="5041900" cy="6846888"/>
          </a:xfrm>
          <a:custGeom>
            <a:avLst/>
            <a:gdLst>
              <a:gd name="T0" fmla="*/ 3177 w 3177"/>
              <a:gd name="T1" fmla="*/ 3470 h 4320"/>
              <a:gd name="T2" fmla="*/ 1832 w 3177"/>
              <a:gd name="T3" fmla="*/ 0 h 4320"/>
              <a:gd name="T4" fmla="*/ 0 w 3177"/>
              <a:gd name="T5" fmla="*/ 0 h 4320"/>
              <a:gd name="T6" fmla="*/ 0 w 3177"/>
              <a:gd name="T7" fmla="*/ 4320 h 4320"/>
              <a:gd name="T8" fmla="*/ 3109 w 3177"/>
              <a:gd name="T9" fmla="*/ 4320 h 4320"/>
              <a:gd name="T10" fmla="*/ 3177 w 3177"/>
              <a:gd name="T11" fmla="*/ 3470 h 4320"/>
            </a:gdLst>
            <a:ahLst/>
            <a:cxnLst>
              <a:cxn ang="0">
                <a:pos x="T0" y="T1"/>
              </a:cxn>
              <a:cxn ang="0">
                <a:pos x="T2" y="T3"/>
              </a:cxn>
              <a:cxn ang="0">
                <a:pos x="T4" y="T5"/>
              </a:cxn>
              <a:cxn ang="0">
                <a:pos x="T6" y="T7"/>
              </a:cxn>
              <a:cxn ang="0">
                <a:pos x="T8" y="T9"/>
              </a:cxn>
              <a:cxn ang="0">
                <a:pos x="T10" y="T11"/>
              </a:cxn>
            </a:cxnLst>
            <a:rect l="0" t="0" r="r" b="b"/>
            <a:pathLst>
              <a:path w="3177" h="4320">
                <a:moveTo>
                  <a:pt x="3177" y="3470"/>
                </a:moveTo>
                <a:cubicBezTo>
                  <a:pt x="3177" y="2107"/>
                  <a:pt x="2661" y="876"/>
                  <a:pt x="1832" y="0"/>
                </a:cubicBezTo>
                <a:cubicBezTo>
                  <a:pt x="0" y="0"/>
                  <a:pt x="0" y="0"/>
                  <a:pt x="0" y="0"/>
                </a:cubicBezTo>
                <a:cubicBezTo>
                  <a:pt x="0" y="4320"/>
                  <a:pt x="0" y="4320"/>
                  <a:pt x="0" y="4320"/>
                </a:cubicBezTo>
                <a:cubicBezTo>
                  <a:pt x="3109" y="4320"/>
                  <a:pt x="3109" y="4320"/>
                  <a:pt x="3109" y="4320"/>
                </a:cubicBezTo>
                <a:cubicBezTo>
                  <a:pt x="3154" y="4044"/>
                  <a:pt x="3177" y="3760"/>
                  <a:pt x="3177" y="3470"/>
                </a:cubicBezTo>
                <a:close/>
              </a:path>
            </a:pathLst>
          </a:custGeom>
          <a:blipFill rotWithShape="1">
            <a:blip r:embed="rId3"/>
            <a:stretch>
              <a:fillRect/>
            </a:stretch>
          </a:blip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3" name="Freeform 56"/>
          <p:cNvSpPr/>
          <p:nvPr/>
        </p:nvSpPr>
        <p:spPr bwMode="auto">
          <a:xfrm>
            <a:off x="9599613" y="4763"/>
            <a:ext cx="2590800" cy="1868488"/>
          </a:xfrm>
          <a:custGeom>
            <a:avLst/>
            <a:gdLst>
              <a:gd name="T0" fmla="*/ 279 w 1633"/>
              <a:gd name="T1" fmla="*/ 305 h 1179"/>
              <a:gd name="T2" fmla="*/ 1633 w 1633"/>
              <a:gd name="T3" fmla="*/ 1179 h 1179"/>
              <a:gd name="T4" fmla="*/ 1633 w 1633"/>
              <a:gd name="T5" fmla="*/ 0 h 1179"/>
              <a:gd name="T6" fmla="*/ 0 w 1633"/>
              <a:gd name="T7" fmla="*/ 0 h 1179"/>
              <a:gd name="T8" fmla="*/ 279 w 1633"/>
              <a:gd name="T9" fmla="*/ 305 h 1179"/>
            </a:gdLst>
            <a:ahLst/>
            <a:cxnLst>
              <a:cxn ang="0">
                <a:pos x="T0" y="T1"/>
              </a:cxn>
              <a:cxn ang="0">
                <a:pos x="T2" y="T3"/>
              </a:cxn>
              <a:cxn ang="0">
                <a:pos x="T4" y="T5"/>
              </a:cxn>
              <a:cxn ang="0">
                <a:pos x="T6" y="T7"/>
              </a:cxn>
              <a:cxn ang="0">
                <a:pos x="T8" y="T9"/>
              </a:cxn>
            </a:cxnLst>
            <a:rect l="0" t="0" r="r" b="b"/>
            <a:pathLst>
              <a:path w="1633" h="1179">
                <a:moveTo>
                  <a:pt x="279" y="305"/>
                </a:moveTo>
                <a:cubicBezTo>
                  <a:pt x="686" y="520"/>
                  <a:pt x="1288" y="562"/>
                  <a:pt x="1633" y="1179"/>
                </a:cubicBezTo>
                <a:cubicBezTo>
                  <a:pt x="1633" y="0"/>
                  <a:pt x="1633" y="0"/>
                  <a:pt x="1633" y="0"/>
                </a:cubicBezTo>
                <a:cubicBezTo>
                  <a:pt x="0" y="0"/>
                  <a:pt x="0" y="0"/>
                  <a:pt x="0" y="0"/>
                </a:cubicBezTo>
                <a:cubicBezTo>
                  <a:pt x="22" y="97"/>
                  <a:pt x="95" y="207"/>
                  <a:pt x="279" y="305"/>
                </a:cubicBezTo>
                <a:close/>
              </a:path>
            </a:pathLst>
          </a:custGeom>
          <a:solidFill>
            <a:srgbClr val="002060"/>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7" name="文本框 6"/>
          <p:cNvSpPr txBox="1"/>
          <p:nvPr/>
        </p:nvSpPr>
        <p:spPr>
          <a:xfrm>
            <a:off x="5415099" y="2776544"/>
            <a:ext cx="6239346" cy="1754326"/>
          </a:xfrm>
          <a:prstGeom prst="rect">
            <a:avLst/>
          </a:prstGeom>
          <a:noFill/>
        </p:spPr>
        <p:txBody>
          <a:bodyPr wrap="square" rtlCol="0">
            <a:spAutoFit/>
            <a:scene3d>
              <a:camera prst="orthographicFront"/>
              <a:lightRig rig="threePt" dir="t">
                <a:rot lat="0" lon="0" rev="0"/>
              </a:lightRig>
            </a:scene3d>
            <a:sp3d contourW="12700"/>
          </a:bodyPr>
          <a:lstStyle>
            <a:defPPr>
              <a:defRPr lang="zh-CN"/>
            </a:defPPr>
            <a:lvl1pPr algn="dist">
              <a:defRPr sz="9600"/>
            </a:lvl1pPr>
          </a:lstStyle>
          <a:p>
            <a:pPr lvl="0" algn="ctr">
              <a:lnSpc>
                <a:spcPct val="150000"/>
              </a:lnSpc>
              <a:defRPr/>
            </a:pPr>
            <a:r>
              <a:rPr lang="zh-CN" altLang="en-US" sz="3600" b="1" dirty="0" smtClean="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信息</a:t>
            </a:r>
            <a:r>
              <a:rPr lang="zh-CN" altLang="en-US" sz="36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学院</a:t>
            </a:r>
            <a:r>
              <a:rPr lang="en-US" altLang="zh-CN" sz="36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2021-2022</a:t>
            </a:r>
            <a:r>
              <a:rPr lang="zh-CN" altLang="en-US" sz="3600" b="1" dirty="0" smtClean="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学年</a:t>
            </a:r>
            <a:endParaRPr lang="en-US" altLang="zh-CN" sz="3600" b="1" dirty="0" smtClean="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endParaRPr>
          </a:p>
          <a:p>
            <a:pPr lvl="0" algn="ctr">
              <a:lnSpc>
                <a:spcPct val="150000"/>
              </a:lnSpc>
              <a:defRPr/>
            </a:pPr>
            <a:r>
              <a:rPr lang="zh-CN" altLang="en-US" sz="3600" b="1" dirty="0" smtClean="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秋季</a:t>
            </a:r>
            <a:r>
              <a:rPr lang="zh-CN" altLang="en-US" sz="3600" b="1" dirty="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学期安全教育主题班会</a:t>
            </a:r>
            <a:endParaRPr kumimoji="0" lang="zh-CN" altLang="en-US" sz="3600" b="1" i="0" u="none" strike="noStrike" kern="1200" cap="none" spc="0" normalizeH="0" baseline="0" noProof="0" dirty="0">
              <a:ln>
                <a:noFill/>
              </a:ln>
              <a:solidFill>
                <a:schemeClr val="tx1"/>
              </a:solidFill>
              <a:effectLst>
                <a:outerShdw blurRad="63500" sx="102000" sy="102000" algn="ctr" rotWithShape="0">
                  <a:schemeClr val="bg1">
                    <a:alpha val="20000"/>
                  </a:schemeClr>
                </a:outerShdw>
              </a:effectLst>
              <a:uLnTx/>
              <a:uFillTx/>
              <a:latin typeface="微软雅黑" panose="020B0503020204020204" charset="-122"/>
              <a:ea typeface="微软雅黑" panose="020B0503020204020204" charset="-122"/>
              <a:cs typeface="微软雅黑" panose="020B0503020204020204" charset="-122"/>
              <a:sym typeface="Source Han Sans SC" panose="020B0500000000000000" pitchFamily="34" charset="-122"/>
            </a:endParaRPr>
          </a:p>
        </p:txBody>
      </p:sp>
      <p:pic>
        <p:nvPicPr>
          <p:cNvPr id="6" name="图片 5" descr="信息学院院徽修改"/>
          <p:cNvPicPr>
            <a:picLocks noChangeAspect="1"/>
          </p:cNvPicPr>
          <p:nvPr/>
        </p:nvPicPr>
        <p:blipFill>
          <a:blip r:embed="rId4"/>
          <a:stretch>
            <a:fillRect/>
          </a:stretch>
        </p:blipFill>
        <p:spPr>
          <a:xfrm>
            <a:off x="7146927" y="575180"/>
            <a:ext cx="1892935" cy="1886585"/>
          </a:xfrm>
          <a:prstGeom prst="rect">
            <a:avLst/>
          </a:prstGeom>
        </p:spPr>
      </p:pic>
      <p:sp>
        <p:nvSpPr>
          <p:cNvPr id="8" name="文本框 7"/>
          <p:cNvSpPr txBox="1"/>
          <p:nvPr/>
        </p:nvSpPr>
        <p:spPr>
          <a:xfrm>
            <a:off x="9527930" y="5775838"/>
            <a:ext cx="2384208" cy="461665"/>
          </a:xfrm>
          <a:prstGeom prst="rect">
            <a:avLst/>
          </a:prstGeom>
          <a:noFill/>
        </p:spPr>
        <p:txBody>
          <a:bodyPr wrap="square" rtlCol="0">
            <a:spAutoFit/>
          </a:bodyPr>
          <a:lstStyle/>
          <a:p>
            <a:pPr algn="ctr"/>
            <a:r>
              <a:rPr lang="en-US" altLang="zh-CN" sz="2400" dirty="0">
                <a:latin typeface="黑体" panose="02010609060101010101" pitchFamily="49" charset="-122"/>
                <a:ea typeface="黑体" panose="02010609060101010101" pitchFamily="49" charset="-122"/>
              </a:rPr>
              <a:t>2021</a:t>
            </a:r>
            <a:r>
              <a:rPr lang="zh-CN" altLang="en-US" sz="2400" dirty="0">
                <a:latin typeface="黑体" panose="02010609060101010101" pitchFamily="49" charset="-122"/>
                <a:ea typeface="黑体" panose="02010609060101010101" pitchFamily="49" charset="-122"/>
              </a:rPr>
              <a:t>年</a:t>
            </a:r>
            <a:r>
              <a:rPr lang="en-US" altLang="zh-CN" sz="2400" dirty="0">
                <a:latin typeface="黑体" panose="02010609060101010101" pitchFamily="49" charset="-122"/>
                <a:ea typeface="黑体" panose="02010609060101010101" pitchFamily="49" charset="-122"/>
              </a:rPr>
              <a:t>9</a:t>
            </a:r>
            <a:r>
              <a:rPr lang="zh-CN" altLang="en-US" sz="2400" dirty="0" smtClean="0">
                <a:latin typeface="黑体" panose="02010609060101010101" pitchFamily="49" charset="-122"/>
                <a:ea typeface="黑体" panose="02010609060101010101" pitchFamily="49" charset="-122"/>
              </a:rPr>
              <a:t>月</a:t>
            </a:r>
            <a:endParaRPr lang="en-US" altLang="zh-CN" sz="2400" dirty="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
                                        </p:tgtEl>
                                        <p:attrNameLst>
                                          <p:attrName>ppt_y</p:attrName>
                                        </p:attrNameLst>
                                      </p:cBhvr>
                                      <p:tavLst>
                                        <p:tav tm="0">
                                          <p:val>
                                            <p:strVal val="#ppt_y"/>
                                          </p:val>
                                        </p:tav>
                                        <p:tav tm="100000">
                                          <p:val>
                                            <p:strVal val="#ppt_y"/>
                                          </p:val>
                                        </p:tav>
                                      </p:tavLst>
                                    </p:anim>
                                    <p:anim calcmode="lin" valueType="num">
                                      <p:cBhvr>
                                        <p:cTn id="9"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AD26C53A-4494-4B87-B037-B2D6BD5BC188}"/>
              </a:ext>
            </a:extLst>
          </p:cNvPr>
          <p:cNvSpPr txBox="1">
            <a:spLocks/>
          </p:cNvSpPr>
          <p:nvPr/>
        </p:nvSpPr>
        <p:spPr>
          <a:xfrm>
            <a:off x="1833116" y="949572"/>
            <a:ext cx="1317407" cy="53497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2800" dirty="0" smtClean="0">
                <a:latin typeface="微软雅黑" panose="020B0503020204020204" pitchFamily="34" charset="-122"/>
                <a:ea typeface="微软雅黑" panose="020B0503020204020204" pitchFamily="34" charset="-122"/>
                <a:cs typeface="Segoe UI" panose="020B0502040204020203" pitchFamily="34" charset="0"/>
              </a:rPr>
              <a:t>案例</a:t>
            </a:r>
            <a:r>
              <a:rPr lang="en-US" altLang="zh-CN" sz="2800" dirty="0" smtClean="0">
                <a:latin typeface="微软雅黑" panose="020B0503020204020204" pitchFamily="34" charset="-122"/>
                <a:ea typeface="微软雅黑" panose="020B0503020204020204" pitchFamily="34" charset="-122"/>
                <a:cs typeface="Segoe UI" panose="020B0502040204020203" pitchFamily="34" charset="0"/>
              </a:rPr>
              <a:t>2</a:t>
            </a:r>
            <a:endParaRPr lang="en-US" altLang="zh-CN" sz="2800" dirty="0">
              <a:latin typeface="微软雅黑" panose="020B0503020204020204" pitchFamily="34" charset="-122"/>
              <a:ea typeface="微软雅黑" panose="020B0503020204020204" pitchFamily="34" charset="-122"/>
              <a:cs typeface="Segoe UI" panose="020B0502040204020203" pitchFamily="34" charset="0"/>
            </a:endParaRPr>
          </a:p>
        </p:txBody>
      </p:sp>
      <p:pic>
        <p:nvPicPr>
          <p:cNvPr id="9" name="图形 8">
            <a:extLst>
              <a:ext uri="{FF2B5EF4-FFF2-40B4-BE49-F238E27FC236}">
                <a16:creationId xmlns:a16="http://schemas.microsoft.com/office/drawing/2014/main" id="{F88E30A9-31E6-4932-A3DB-9E8A89CB40BF}"/>
              </a:ext>
            </a:extLst>
          </p:cNvPr>
          <p:cNvPicPr>
            <a:picLocks noChangeAspect="1"/>
          </p:cNvPicPr>
          <p:nvPr/>
        </p:nvPicPr>
        <p:blipFill>
          <a:blip r:embed="rId2" cstate="hqprint">
            <a:extLst>
              <a:ext uri="{28A0092B-C50C-407E-A947-70E740481C1C}">
                <a14:useLocalDpi xmlns:a14="http://schemas.microsoft.com/office/drawing/2010/main" val="0"/>
              </a:ext>
              <a:ext uri="{96DAC541-7B7A-43D3-8B79-37D633B846F1}">
                <asvg:svgBlip xmlns="" xmlns:asvg="http://schemas.microsoft.com/office/drawing/2016/SVG/main" r:embed="rId3"/>
              </a:ext>
            </a:extLst>
          </a:blip>
          <a:stretch>
            <a:fillRect/>
          </a:stretch>
        </p:blipFill>
        <p:spPr>
          <a:xfrm>
            <a:off x="616836" y="507168"/>
            <a:ext cx="1419782" cy="1419782"/>
          </a:xfrm>
          <a:prstGeom prst="rect">
            <a:avLst/>
          </a:prstGeom>
        </p:spPr>
      </p:pic>
      <p:sp>
        <p:nvSpPr>
          <p:cNvPr id="2" name="矩形 1"/>
          <p:cNvSpPr/>
          <p:nvPr/>
        </p:nvSpPr>
        <p:spPr>
          <a:xfrm>
            <a:off x="3460662" y="990407"/>
            <a:ext cx="6996749" cy="461665"/>
          </a:xfrm>
          <a:prstGeom prst="rect">
            <a:avLst/>
          </a:prstGeom>
        </p:spPr>
        <p:txBody>
          <a:bodyPr wrap="square">
            <a:spAutoFit/>
          </a:bodyPr>
          <a:lstStyle/>
          <a:p>
            <a:pPr algn="ctr"/>
            <a:r>
              <a:rPr lang="zh-CN" altLang="en-US" sz="2400" b="1" dirty="0" smtClean="0">
                <a:solidFill>
                  <a:srgbClr val="0070C0"/>
                </a:solidFill>
                <a:latin typeface="微软雅黑" panose="020B0503020204020204" pitchFamily="34" charset="-122"/>
                <a:ea typeface="微软雅黑" panose="020B0503020204020204" pitchFamily="34" charset="-122"/>
              </a:rPr>
              <a:t>郭某凯</a:t>
            </a:r>
            <a:r>
              <a:rPr lang="zh-CN" altLang="en-US" sz="2400" b="1" dirty="0">
                <a:solidFill>
                  <a:srgbClr val="0070C0"/>
                </a:solidFill>
                <a:latin typeface="微软雅黑" panose="020B0503020204020204" pitchFamily="34" charset="-122"/>
                <a:ea typeface="微软雅黑" panose="020B0503020204020204" pitchFamily="34" charset="-122"/>
              </a:rPr>
              <a:t>、刘某学、耿某雲帮助信息网络犯罪活动案</a:t>
            </a:r>
          </a:p>
        </p:txBody>
      </p:sp>
      <p:sp>
        <p:nvSpPr>
          <p:cNvPr id="3" name="矩形 2"/>
          <p:cNvSpPr/>
          <p:nvPr/>
        </p:nvSpPr>
        <p:spPr>
          <a:xfrm>
            <a:off x="1729046" y="1827199"/>
            <a:ext cx="8986059" cy="4524315"/>
          </a:xfrm>
          <a:prstGeom prst="rect">
            <a:avLst/>
          </a:prstGeom>
        </p:spPr>
        <p:txBody>
          <a:bodyPr wrap="square">
            <a:spAutoFit/>
          </a:bodyPr>
          <a:lstStyle/>
          <a:p>
            <a:pPr>
              <a:lnSpc>
                <a:spcPct val="150000"/>
              </a:lnSpc>
            </a:pPr>
            <a:r>
              <a:rPr lang="zh-CN" altLang="en-US" sz="1600" b="1" dirty="0" smtClean="0">
                <a:latin typeface="微软雅黑" panose="020B0503020204020204" pitchFamily="34" charset="-122"/>
                <a:ea typeface="微软雅黑" panose="020B0503020204020204" pitchFamily="34" charset="-122"/>
              </a:rPr>
              <a:t>四</a:t>
            </a:r>
            <a:r>
              <a:rPr lang="zh-CN" altLang="en-US" sz="1600" b="1" dirty="0">
                <a:latin typeface="微软雅黑" panose="020B0503020204020204" pitchFamily="34" charset="-122"/>
                <a:ea typeface="微软雅黑" panose="020B0503020204020204" pitchFamily="34" charset="-122"/>
              </a:rPr>
              <a:t>、典型</a:t>
            </a:r>
            <a:r>
              <a:rPr lang="zh-CN" altLang="en-US" sz="1600" b="1" dirty="0" smtClean="0">
                <a:latin typeface="微软雅黑" panose="020B0503020204020204" pitchFamily="34" charset="-122"/>
                <a:ea typeface="微软雅黑" panose="020B0503020204020204" pitchFamily="34" charset="-122"/>
              </a:rPr>
              <a:t>意义</a:t>
            </a:r>
            <a:endParaRPr lang="en-US" altLang="zh-CN" sz="1600" b="1" dirty="0" smtClean="0">
              <a:latin typeface="微软雅黑" panose="020B0503020204020204" pitchFamily="34" charset="-122"/>
              <a:ea typeface="微软雅黑" panose="020B0503020204020204" pitchFamily="34" charset="-122"/>
            </a:endParaRPr>
          </a:p>
          <a:p>
            <a:pPr>
              <a:lnSpc>
                <a:spcPct val="150000"/>
              </a:lnSpc>
            </a:pPr>
            <a:r>
              <a:rPr lang="zh-CN" altLang="en-US" sz="1600" dirty="0" smtClean="0">
                <a:latin typeface="微软雅黑" panose="020B0503020204020204" pitchFamily="34" charset="-122"/>
                <a:ea typeface="微软雅黑" panose="020B0503020204020204" pitchFamily="34" charset="-122"/>
              </a:rPr>
              <a:t>       当前</a:t>
            </a:r>
            <a:r>
              <a:rPr lang="zh-CN" altLang="en-US" sz="1600" dirty="0">
                <a:latin typeface="微软雅黑" panose="020B0503020204020204" pitchFamily="34" charset="-122"/>
                <a:ea typeface="微软雅黑" panose="020B0503020204020204" pitchFamily="34" charset="-122"/>
              </a:rPr>
              <a:t>，</a:t>
            </a:r>
            <a:r>
              <a:rPr lang="zh-CN" altLang="en-US" sz="1600" dirty="0">
                <a:solidFill>
                  <a:srgbClr val="FF0000"/>
                </a:solidFill>
                <a:latin typeface="微软雅黑" panose="020B0503020204020204" pitchFamily="34" charset="-122"/>
                <a:ea typeface="微软雅黑" panose="020B0503020204020204" pitchFamily="34" charset="-122"/>
              </a:rPr>
              <a:t>手机卡</a:t>
            </a:r>
            <a:r>
              <a:rPr lang="zh-CN" altLang="en-US" sz="1600" dirty="0">
                <a:latin typeface="微软雅黑" panose="020B0503020204020204" pitchFamily="34" charset="-122"/>
                <a:ea typeface="微软雅黑" panose="020B0503020204020204" pitchFamily="34" charset="-122"/>
              </a:rPr>
              <a:t>是犯罪分子实施电信网络诈骗犯罪的重要工具。随着网络实名制要求的落实，办理银行卡、注册网络账号等基本都需要</a:t>
            </a:r>
            <a:r>
              <a:rPr lang="zh-CN" altLang="en-US" sz="1600" dirty="0">
                <a:solidFill>
                  <a:srgbClr val="FF0000"/>
                </a:solidFill>
                <a:latin typeface="微软雅黑" panose="020B0503020204020204" pitchFamily="34" charset="-122"/>
                <a:ea typeface="微软雅黑" panose="020B0503020204020204" pitchFamily="34" charset="-122"/>
              </a:rPr>
              <a:t>绑定实名制手机卡</a:t>
            </a:r>
            <a:r>
              <a:rPr lang="zh-CN" altLang="en-US" sz="1600" dirty="0">
                <a:latin typeface="微软雅黑" panose="020B0503020204020204" pitchFamily="34" charset="-122"/>
                <a:ea typeface="微软雅黑" panose="020B0503020204020204" pitchFamily="34" charset="-122"/>
              </a:rPr>
              <a:t>。司法实践中，犯罪分子为逃避打击，往往非法收购他人手机卡来实施电信网络诈骗，绕过实名制监管要求，成为网络黑灰产业链条上的重要一环，对干明知他人利用信息网络实施犯罪，仍然收购、贩卖他人手机卡的“卡头”“卡商”，构成犯罪的，要</a:t>
            </a:r>
            <a:r>
              <a:rPr lang="zh-CN" altLang="en-US" sz="1600" dirty="0">
                <a:solidFill>
                  <a:srgbClr val="FF0000"/>
                </a:solidFill>
                <a:latin typeface="微软雅黑" panose="020B0503020204020204" pitchFamily="34" charset="-122"/>
                <a:ea typeface="微软雅黑" panose="020B0503020204020204" pitchFamily="34" charset="-122"/>
              </a:rPr>
              <a:t>依法追究刑事责任</a:t>
            </a:r>
            <a:r>
              <a:rPr lang="zh-CN" altLang="en-US" sz="1600" dirty="0">
                <a:latin typeface="微软雅黑" panose="020B0503020204020204" pitchFamily="34" charset="-122"/>
                <a:ea typeface="微软雅黑" panose="020B0503020204020204" pitchFamily="34" charset="-122"/>
              </a:rPr>
              <a:t>。对于仅出售自己手机卡的，一般不作为犯罪处理，但需要同步进行</a:t>
            </a:r>
            <a:r>
              <a:rPr lang="zh-CN" altLang="en-US" sz="1600" dirty="0">
                <a:solidFill>
                  <a:srgbClr val="FF0000"/>
                </a:solidFill>
                <a:latin typeface="微软雅黑" panose="020B0503020204020204" pitchFamily="34" charset="-122"/>
                <a:ea typeface="微软雅黑" panose="020B0503020204020204" pitchFamily="34" charset="-122"/>
              </a:rPr>
              <a:t>信用惩戒</a:t>
            </a:r>
            <a:r>
              <a:rPr lang="zh-CN" altLang="en-US" sz="1600" dirty="0">
                <a:latin typeface="微软雅黑" panose="020B0503020204020204" pitchFamily="34" charset="-122"/>
                <a:ea typeface="微软雅黑" panose="020B0503020204020204" pitchFamily="34" charset="-122"/>
              </a:rPr>
              <a:t>，强化</a:t>
            </a:r>
            <a:r>
              <a:rPr lang="zh-CN" altLang="en-US" sz="1600" dirty="0">
                <a:solidFill>
                  <a:srgbClr val="FF0000"/>
                </a:solidFill>
                <a:latin typeface="微软雅黑" panose="020B0503020204020204" pitchFamily="34" charset="-122"/>
                <a:ea typeface="微软雅黑" panose="020B0503020204020204" pitchFamily="34" charset="-122"/>
              </a:rPr>
              <a:t>教育管理</a:t>
            </a:r>
            <a:r>
              <a:rPr lang="zh-CN" altLang="en-US" sz="1600" dirty="0" smtClean="0">
                <a:latin typeface="微软雅黑" panose="020B0503020204020204" pitchFamily="34" charset="-122"/>
                <a:ea typeface="微软雅黑" panose="020B0503020204020204" pitchFamily="34" charset="-122"/>
              </a:rPr>
              <a:t>。</a:t>
            </a:r>
            <a:endParaRPr lang="en-US" altLang="zh-CN" sz="1600" dirty="0" smtClean="0">
              <a:latin typeface="微软雅黑" panose="020B0503020204020204" pitchFamily="34" charset="-122"/>
              <a:ea typeface="微软雅黑" panose="020B0503020204020204" pitchFamily="34" charset="-122"/>
            </a:endParaRPr>
          </a:p>
          <a:p>
            <a:pPr>
              <a:lnSpc>
                <a:spcPct val="150000"/>
              </a:lnSpc>
            </a:pPr>
            <a:r>
              <a:rPr lang="zh-CN" altLang="en-US" sz="1600" dirty="0" smtClean="0">
                <a:latin typeface="微软雅黑" panose="020B0503020204020204" pitchFamily="34" charset="-122"/>
                <a:ea typeface="微软雅黑" panose="020B0503020204020204" pitchFamily="34" charset="-122"/>
              </a:rPr>
              <a:t>       在</a:t>
            </a:r>
            <a:r>
              <a:rPr lang="zh-CN" altLang="en-US" sz="1600" dirty="0">
                <a:latin typeface="微软雅黑" panose="020B0503020204020204" pitchFamily="34" charset="-122"/>
                <a:ea typeface="微软雅黑" panose="020B0503020204020204" pitchFamily="34" charset="-122"/>
              </a:rPr>
              <a:t>深入推进“断卡”行动过程中，检察机关要会同相关部门综合运用好行政和刑事措施，加强行刑衔接，多管齐下，实现罚当其罪，发挥综合效应。对于涉案情节较轻不追究刑事责任的，检察机关要督促相关行政执法部门依法及时给予惩戒。既让违法者承担应有的法律责任，受到警示</a:t>
            </a:r>
            <a:r>
              <a:rPr lang="zh-CN" altLang="en-US" sz="1600" dirty="0" smtClean="0">
                <a:latin typeface="微软雅黑" panose="020B0503020204020204" pitchFamily="34" charset="-122"/>
                <a:ea typeface="微软雅黑" panose="020B0503020204020204" pitchFamily="34" charset="-122"/>
              </a:rPr>
              <a:t>教育：也</a:t>
            </a:r>
            <a:r>
              <a:rPr lang="zh-CN" altLang="en-US" sz="1600" dirty="0">
                <a:latin typeface="微软雅黑" panose="020B0503020204020204" pitchFamily="34" charset="-122"/>
                <a:ea typeface="微软雅黑" panose="020B0503020204020204" pitchFamily="34" charset="-122"/>
              </a:rPr>
              <a:t>向社会传递依法从严惩治涉“两卡”违法犯罪、坚决遏制电信网络诈骗犯罪高发多发势头的立场，推动</a:t>
            </a:r>
            <a:r>
              <a:rPr lang="zh-CN" altLang="en-US" sz="1600" dirty="0">
                <a:solidFill>
                  <a:srgbClr val="FF0000"/>
                </a:solidFill>
                <a:latin typeface="微软雅黑" panose="020B0503020204020204" pitchFamily="34" charset="-122"/>
                <a:ea typeface="微软雅黑" panose="020B0503020204020204" pitchFamily="34" charset="-122"/>
              </a:rPr>
              <a:t>社会共治</a:t>
            </a:r>
            <a:r>
              <a:rPr lang="zh-CN" altLang="en-US" sz="1600" dirty="0" smtClean="0">
                <a:latin typeface="微软雅黑" panose="020B0503020204020204" pitchFamily="34" charset="-122"/>
                <a:ea typeface="微软雅黑" panose="020B0503020204020204" pitchFamily="34" charset="-122"/>
              </a:rPr>
              <a:t>。</a:t>
            </a:r>
            <a:endParaRPr lang="en-US" altLang="zh-CN" sz="1600" dirty="0" smtClean="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52112720"/>
      </p:ext>
    </p:extLst>
  </p:cSld>
  <p:clrMapOvr>
    <a:masterClrMapping/>
  </p:clrMapOvr>
  <mc:AlternateContent xmlns:mc="http://schemas.openxmlformats.org/markup-compatibility/2006" xmlns:p14="http://schemas.microsoft.com/office/powerpoint/2010/main">
    <mc:Choice Requires="p14">
      <p:transition spd="slow" p14:dur="1500" advTm="2500">
        <p:split orient="vert"/>
      </p:transition>
    </mc:Choice>
    <mc:Fallback xmlns="">
      <p:transition spd="slow" advTm="25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25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7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AD26C53A-4494-4B87-B037-B2D6BD5BC188}"/>
              </a:ext>
            </a:extLst>
          </p:cNvPr>
          <p:cNvSpPr txBox="1">
            <a:spLocks/>
          </p:cNvSpPr>
          <p:nvPr/>
        </p:nvSpPr>
        <p:spPr>
          <a:xfrm>
            <a:off x="1833116" y="949572"/>
            <a:ext cx="1317407" cy="53497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2800" dirty="0" smtClean="0">
                <a:latin typeface="微软雅黑" panose="020B0503020204020204" pitchFamily="34" charset="-122"/>
                <a:ea typeface="微软雅黑" panose="020B0503020204020204" pitchFamily="34" charset="-122"/>
                <a:cs typeface="Segoe UI" panose="020B0502040204020203" pitchFamily="34" charset="0"/>
              </a:rPr>
              <a:t>案例</a:t>
            </a:r>
            <a:r>
              <a:rPr lang="en-US" altLang="zh-CN" sz="2800" dirty="0" smtClean="0">
                <a:latin typeface="微软雅黑" panose="020B0503020204020204" pitchFamily="34" charset="-122"/>
                <a:ea typeface="微软雅黑" panose="020B0503020204020204" pitchFamily="34" charset="-122"/>
                <a:cs typeface="Segoe UI" panose="020B0502040204020203" pitchFamily="34" charset="0"/>
              </a:rPr>
              <a:t>3</a:t>
            </a:r>
            <a:endParaRPr lang="en-US" altLang="zh-CN" sz="2800" dirty="0">
              <a:latin typeface="微软雅黑" panose="020B0503020204020204" pitchFamily="34" charset="-122"/>
              <a:ea typeface="微软雅黑" panose="020B0503020204020204" pitchFamily="34" charset="-122"/>
              <a:cs typeface="Segoe UI" panose="020B0502040204020203" pitchFamily="34" charset="0"/>
            </a:endParaRPr>
          </a:p>
        </p:txBody>
      </p:sp>
      <p:pic>
        <p:nvPicPr>
          <p:cNvPr id="9" name="图形 8">
            <a:extLst>
              <a:ext uri="{FF2B5EF4-FFF2-40B4-BE49-F238E27FC236}">
                <a16:creationId xmlns:a16="http://schemas.microsoft.com/office/drawing/2014/main" id="{F88E30A9-31E6-4932-A3DB-9E8A89CB40BF}"/>
              </a:ext>
            </a:extLst>
          </p:cNvPr>
          <p:cNvPicPr>
            <a:picLocks noChangeAspect="1"/>
          </p:cNvPicPr>
          <p:nvPr/>
        </p:nvPicPr>
        <p:blipFill>
          <a:blip r:embed="rId2" cstate="hqprint">
            <a:extLst>
              <a:ext uri="{28A0092B-C50C-407E-A947-70E740481C1C}">
                <a14:useLocalDpi xmlns:a14="http://schemas.microsoft.com/office/drawing/2010/main" val="0"/>
              </a:ext>
              <a:ext uri="{96DAC541-7B7A-43D3-8B79-37D633B846F1}">
                <asvg:svgBlip xmlns="" xmlns:asvg="http://schemas.microsoft.com/office/drawing/2016/SVG/main" r:embed="rId3"/>
              </a:ext>
            </a:extLst>
          </a:blip>
          <a:stretch>
            <a:fillRect/>
          </a:stretch>
        </p:blipFill>
        <p:spPr>
          <a:xfrm>
            <a:off x="616836" y="507168"/>
            <a:ext cx="1419782" cy="1419782"/>
          </a:xfrm>
          <a:prstGeom prst="rect">
            <a:avLst/>
          </a:prstGeom>
        </p:spPr>
      </p:pic>
      <p:sp>
        <p:nvSpPr>
          <p:cNvPr id="2" name="矩形 1"/>
          <p:cNvSpPr/>
          <p:nvPr/>
        </p:nvSpPr>
        <p:spPr>
          <a:xfrm>
            <a:off x="3759920" y="943180"/>
            <a:ext cx="5309265" cy="461665"/>
          </a:xfrm>
          <a:prstGeom prst="rect">
            <a:avLst/>
          </a:prstGeom>
        </p:spPr>
        <p:txBody>
          <a:bodyPr wrap="square">
            <a:spAutoFit/>
          </a:bodyPr>
          <a:lstStyle/>
          <a:p>
            <a:pPr algn="ctr"/>
            <a:r>
              <a:rPr lang="zh-CN" altLang="en-US" sz="2400" b="1" dirty="0">
                <a:solidFill>
                  <a:schemeClr val="accent2">
                    <a:lumMod val="75000"/>
                  </a:schemeClr>
                </a:solidFill>
                <a:latin typeface="微软雅黑" panose="020B0503020204020204" pitchFamily="34" charset="-122"/>
                <a:ea typeface="微软雅黑" panose="020B0503020204020204" pitchFamily="34" charset="-122"/>
              </a:rPr>
              <a:t>吴某豪等</a:t>
            </a:r>
            <a:r>
              <a:rPr lang="en-US" altLang="zh-CN" sz="2400" b="1" dirty="0">
                <a:solidFill>
                  <a:schemeClr val="accent2">
                    <a:lumMod val="75000"/>
                  </a:schemeClr>
                </a:solidFill>
                <a:latin typeface="微软雅黑" panose="020B0503020204020204" pitchFamily="34" charset="-122"/>
                <a:ea typeface="微软雅黑" panose="020B0503020204020204" pitchFamily="34" charset="-122"/>
              </a:rPr>
              <a:t>9</a:t>
            </a:r>
            <a:r>
              <a:rPr lang="zh-CN" altLang="en-US" sz="2400" b="1" dirty="0">
                <a:solidFill>
                  <a:schemeClr val="accent2">
                    <a:lumMod val="75000"/>
                  </a:schemeClr>
                </a:solidFill>
                <a:latin typeface="微软雅黑" panose="020B0503020204020204" pitchFamily="34" charset="-122"/>
                <a:ea typeface="微软雅黑" panose="020B0503020204020204" pitchFamily="34" charset="-122"/>
              </a:rPr>
              <a:t>人掩饰隐瞒犯罪所得案</a:t>
            </a:r>
          </a:p>
        </p:txBody>
      </p:sp>
      <p:sp>
        <p:nvSpPr>
          <p:cNvPr id="3" name="矩形 2"/>
          <p:cNvSpPr/>
          <p:nvPr/>
        </p:nvSpPr>
        <p:spPr>
          <a:xfrm>
            <a:off x="1675174" y="1926950"/>
            <a:ext cx="9704949" cy="4524315"/>
          </a:xfrm>
          <a:prstGeom prst="rect">
            <a:avLst/>
          </a:prstGeom>
        </p:spPr>
        <p:txBody>
          <a:bodyPr wrap="square">
            <a:spAutoFit/>
          </a:bodyPr>
          <a:lstStyle/>
          <a:p>
            <a:pPr>
              <a:lnSpc>
                <a:spcPct val="150000"/>
              </a:lnSpc>
            </a:pPr>
            <a:r>
              <a:rPr lang="zh-CN" altLang="en-US" sz="1600" b="1" dirty="0">
                <a:latin typeface="微软雅黑" panose="020B0503020204020204" pitchFamily="34" charset="-122"/>
                <a:ea typeface="微软雅黑" panose="020B0503020204020204" pitchFamily="34" charset="-122"/>
              </a:rPr>
              <a:t>一、基本</a:t>
            </a:r>
            <a:r>
              <a:rPr lang="zh-CN" altLang="en-US" sz="1600" b="1" dirty="0" smtClean="0">
                <a:latin typeface="微软雅黑" panose="020B0503020204020204" pitchFamily="34" charset="-122"/>
                <a:ea typeface="微软雅黑" panose="020B0503020204020204" pitchFamily="34" charset="-122"/>
              </a:rPr>
              <a:t>案情</a:t>
            </a:r>
            <a:endParaRPr lang="en-US" altLang="zh-CN" sz="1600" b="1" dirty="0" smtClean="0">
              <a:latin typeface="微软雅黑" panose="020B0503020204020204" pitchFamily="34" charset="-122"/>
              <a:ea typeface="微软雅黑" panose="020B0503020204020204" pitchFamily="34" charset="-122"/>
            </a:endParaRPr>
          </a:p>
          <a:p>
            <a:pPr>
              <a:lnSpc>
                <a:spcPct val="150000"/>
              </a:lnSpc>
            </a:pPr>
            <a:r>
              <a:rPr lang="zh-CN" altLang="en-US" sz="1600" dirty="0" smtClean="0">
                <a:latin typeface="微软雅黑" panose="020B0503020204020204" pitchFamily="34" charset="-122"/>
                <a:ea typeface="微软雅黑" panose="020B0503020204020204" pitchFamily="34" charset="-122"/>
              </a:rPr>
              <a:t>       吴某豪</a:t>
            </a:r>
            <a:r>
              <a:rPr lang="zh-CN" altLang="en-US" sz="1600" dirty="0">
                <a:latin typeface="微软雅黑" panose="020B0503020204020204" pitchFamily="34" charset="-122"/>
                <a:ea typeface="微软雅黑" panose="020B0503020204020204" pitchFamily="34" charset="-122"/>
              </a:rPr>
              <a:t>等</a:t>
            </a:r>
            <a:r>
              <a:rPr lang="en-US" altLang="zh-CN" sz="1600" dirty="0">
                <a:latin typeface="微软雅黑" panose="020B0503020204020204" pitchFamily="34" charset="-122"/>
                <a:ea typeface="微软雅黑" panose="020B0503020204020204" pitchFamily="34" charset="-122"/>
              </a:rPr>
              <a:t>9</a:t>
            </a:r>
            <a:r>
              <a:rPr lang="zh-CN" altLang="en-US" sz="1600" dirty="0">
                <a:latin typeface="微软雅黑" panose="020B0503020204020204" pitchFamily="34" charset="-122"/>
                <a:ea typeface="微软雅黑" panose="020B0503020204020204" pitchFamily="34" charset="-122"/>
              </a:rPr>
              <a:t>人，</a:t>
            </a:r>
            <a:r>
              <a:rPr lang="en-US" altLang="zh-CN" sz="1600" dirty="0">
                <a:latin typeface="微软雅黑" panose="020B0503020204020204" pitchFamily="34" charset="-122"/>
                <a:ea typeface="微软雅黑" panose="020B0503020204020204" pitchFamily="34" charset="-122"/>
              </a:rPr>
              <a:t>2000</a:t>
            </a:r>
            <a:r>
              <a:rPr lang="zh-CN" altLang="en-US" sz="1600" dirty="0">
                <a:latin typeface="微软雅黑" panose="020B0503020204020204" pitchFamily="34" charset="-122"/>
                <a:ea typeface="微软雅黑" panose="020B0503020204020204" pitchFamily="34" charset="-122"/>
              </a:rPr>
              <a:t>年至</a:t>
            </a:r>
            <a:r>
              <a:rPr lang="en-US" altLang="zh-CN" sz="1600" dirty="0">
                <a:latin typeface="微软雅黑" panose="020B0503020204020204" pitchFamily="34" charset="-122"/>
                <a:ea typeface="微软雅黑" panose="020B0503020204020204" pitchFamily="34" charset="-122"/>
              </a:rPr>
              <a:t>2001</a:t>
            </a:r>
            <a:r>
              <a:rPr lang="zh-CN" altLang="en-US" sz="1600" dirty="0">
                <a:latin typeface="微软雅黑" panose="020B0503020204020204" pitchFamily="34" charset="-122"/>
                <a:ea typeface="微软雅黑" panose="020B0503020204020204" pitchFamily="34" charset="-122"/>
              </a:rPr>
              <a:t>年出生，分别系某高校或中专在校学生</a:t>
            </a:r>
            <a:r>
              <a:rPr lang="zh-CN" altLang="en-US" sz="1600" dirty="0" smtClean="0">
                <a:latin typeface="微软雅黑" panose="020B0503020204020204" pitchFamily="34" charset="-122"/>
                <a:ea typeface="微软雅黑" panose="020B0503020204020204" pitchFamily="34" charset="-122"/>
              </a:rPr>
              <a:t>。</a:t>
            </a:r>
            <a:endParaRPr lang="en-US" altLang="zh-CN" sz="1600" dirty="0" smtClean="0">
              <a:latin typeface="微软雅黑" panose="020B0503020204020204" pitchFamily="34" charset="-122"/>
              <a:ea typeface="微软雅黑" panose="020B0503020204020204" pitchFamily="34" charset="-122"/>
            </a:endParaRPr>
          </a:p>
          <a:p>
            <a:pPr>
              <a:lnSpc>
                <a:spcPct val="150000"/>
              </a:lnSpc>
            </a:pPr>
            <a:r>
              <a:rPr lang="zh-CN" altLang="en-US" sz="1600" dirty="0" smtClean="0">
                <a:latin typeface="微软雅黑" panose="020B0503020204020204" pitchFamily="34" charset="-122"/>
                <a:ea typeface="微软雅黑" panose="020B0503020204020204" pitchFamily="34" charset="-122"/>
              </a:rPr>
              <a:t>       候</a:t>
            </a:r>
            <a:r>
              <a:rPr lang="zh-CN" altLang="en-US" sz="1600" dirty="0">
                <a:latin typeface="微软雅黑" panose="020B0503020204020204" pitchFamily="34" charset="-122"/>
                <a:ea typeface="微软雅黑" panose="020B0503020204020204" pitchFamily="34" charset="-122"/>
              </a:rPr>
              <a:t>某，</a:t>
            </a:r>
            <a:r>
              <a:rPr lang="en-US" altLang="zh-CN" sz="1600" dirty="0">
                <a:latin typeface="微软雅黑" panose="020B0503020204020204" pitchFamily="34" charset="-122"/>
                <a:ea typeface="微软雅黑" panose="020B0503020204020204" pitchFamily="34" charset="-122"/>
              </a:rPr>
              <a:t>1993</a:t>
            </a:r>
            <a:r>
              <a:rPr lang="zh-CN" altLang="en-US" sz="1600" dirty="0">
                <a:latin typeface="微软雅黑" panose="020B0503020204020204" pitchFamily="34" charset="-122"/>
                <a:ea typeface="微软雅黑" panose="020B0503020204020204" pitchFamily="34" charset="-122"/>
              </a:rPr>
              <a:t>年出生，无固定职业</a:t>
            </a:r>
            <a:r>
              <a:rPr lang="zh-CN" altLang="en-US" sz="1600" dirty="0" smtClean="0">
                <a:latin typeface="微软雅黑" panose="020B0503020204020204" pitchFamily="34" charset="-122"/>
                <a:ea typeface="微软雅黑" panose="020B0503020204020204" pitchFamily="34" charset="-122"/>
              </a:rPr>
              <a:t>。</a:t>
            </a:r>
            <a:endParaRPr lang="en-US" altLang="zh-CN" sz="1600" dirty="0" smtClean="0">
              <a:latin typeface="微软雅黑" panose="020B0503020204020204" pitchFamily="34" charset="-122"/>
              <a:ea typeface="微软雅黑" panose="020B0503020204020204" pitchFamily="34" charset="-122"/>
            </a:endParaRPr>
          </a:p>
          <a:p>
            <a:pPr>
              <a:lnSpc>
                <a:spcPct val="150000"/>
              </a:lnSpc>
            </a:pPr>
            <a:r>
              <a:rPr lang="zh-CN" altLang="en-US" sz="1600" dirty="0" smtClean="0">
                <a:latin typeface="微软雅黑" panose="020B0503020204020204" pitchFamily="34" charset="-122"/>
                <a:ea typeface="微软雅黑" panose="020B0503020204020204" pitchFamily="34" charset="-122"/>
              </a:rPr>
              <a:t>       杨某辉</a:t>
            </a: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1993</a:t>
            </a:r>
            <a:r>
              <a:rPr lang="zh-CN" altLang="en-US" sz="1600" dirty="0">
                <a:latin typeface="微软雅黑" panose="020B0503020204020204" pitchFamily="34" charset="-122"/>
                <a:ea typeface="微软雅黑" panose="020B0503020204020204" pitchFamily="34" charset="-122"/>
              </a:rPr>
              <a:t>年出生，某网络公司员工</a:t>
            </a:r>
            <a:r>
              <a:rPr lang="zh-CN" altLang="en-US" sz="1600" dirty="0" smtClean="0">
                <a:latin typeface="微软雅黑" panose="020B0503020204020204" pitchFamily="34" charset="-122"/>
                <a:ea typeface="微软雅黑" panose="020B0503020204020204" pitchFamily="34" charset="-122"/>
              </a:rPr>
              <a:t>。</a:t>
            </a:r>
            <a:endParaRPr lang="en-US" altLang="zh-CN" sz="1600" dirty="0" smtClean="0">
              <a:latin typeface="微软雅黑" panose="020B0503020204020204" pitchFamily="34" charset="-122"/>
              <a:ea typeface="微软雅黑" panose="020B0503020204020204" pitchFamily="34" charset="-122"/>
            </a:endParaRPr>
          </a:p>
          <a:p>
            <a:pPr>
              <a:lnSpc>
                <a:spcPct val="150000"/>
              </a:lnSpc>
            </a:pPr>
            <a:r>
              <a:rPr lang="en-US" altLang="zh-CN" sz="1600" dirty="0" smtClean="0">
                <a:latin typeface="微软雅黑" panose="020B0503020204020204" pitchFamily="34" charset="-122"/>
                <a:ea typeface="微软雅黑" panose="020B0503020204020204" pitchFamily="34" charset="-122"/>
              </a:rPr>
              <a:t>       2019</a:t>
            </a:r>
            <a:r>
              <a:rPr lang="zh-CN" altLang="en-US" sz="1600" dirty="0">
                <a:latin typeface="微软雅黑" panose="020B0503020204020204" pitchFamily="34" charset="-122"/>
                <a:ea typeface="微软雅黑" panose="020B0503020204020204" pitchFamily="34" charset="-122"/>
              </a:rPr>
              <a:t>年</a:t>
            </a:r>
            <a:r>
              <a:rPr lang="en-US" altLang="zh-CN" sz="1600" dirty="0">
                <a:latin typeface="微软雅黑" panose="020B0503020204020204" pitchFamily="34" charset="-122"/>
                <a:ea typeface="微软雅黑" panose="020B0503020204020204" pitchFamily="34" charset="-122"/>
              </a:rPr>
              <a:t>10</a:t>
            </a:r>
            <a:r>
              <a:rPr lang="zh-CN" altLang="en-US" sz="1600" dirty="0">
                <a:latin typeface="微软雅黑" panose="020B0503020204020204" pitchFamily="34" charset="-122"/>
                <a:ea typeface="微软雅黑" panose="020B0503020204020204" pitchFamily="34" charset="-122"/>
              </a:rPr>
              <a:t>月至</a:t>
            </a:r>
            <a:r>
              <a:rPr lang="en-US" altLang="zh-CN" sz="1600" dirty="0">
                <a:latin typeface="微软雅黑" panose="020B0503020204020204" pitchFamily="34" charset="-122"/>
                <a:ea typeface="微软雅黑" panose="020B0503020204020204" pitchFamily="34" charset="-122"/>
              </a:rPr>
              <a:t>12</a:t>
            </a:r>
            <a:r>
              <a:rPr lang="zh-CN" altLang="en-US" sz="1600" dirty="0">
                <a:latin typeface="微软雅黑" panose="020B0503020204020204" pitchFamily="34" charset="-122"/>
                <a:ea typeface="微软雅黑" panose="020B0503020204020204" pitchFamily="34" charset="-122"/>
              </a:rPr>
              <a:t>月，候某、杨某辉伙同他人，通过在朋友圈发布</a:t>
            </a:r>
            <a:r>
              <a:rPr lang="zh-CN" altLang="en-US" sz="1600" dirty="0">
                <a:solidFill>
                  <a:srgbClr val="FF0000"/>
                </a:solidFill>
                <a:latin typeface="微软雅黑" panose="020B0503020204020204" pitchFamily="34" charset="-122"/>
                <a:ea typeface="微软雅黑" panose="020B0503020204020204" pitchFamily="34" charset="-122"/>
              </a:rPr>
              <a:t>付费交友</a:t>
            </a:r>
            <a:r>
              <a:rPr lang="zh-CN" altLang="en-US" sz="1600" dirty="0">
                <a:latin typeface="微软雅黑" panose="020B0503020204020204" pitchFamily="34" charset="-122"/>
                <a:ea typeface="微软雅黑" panose="020B0503020204020204" pitchFamily="34" charset="-122"/>
              </a:rPr>
              <a:t>的虚假信息，引诱被害人扫描二维码付款，并利用事先植入的“百倍跳转”软件，将实际扣款金额扩增至百倍，以此方式实施诈骗。为便于接收转移赃款，杨某辉以人民币</a:t>
            </a:r>
            <a:r>
              <a:rPr lang="en-US" altLang="zh-CN" sz="1600" dirty="0">
                <a:latin typeface="微软雅黑" panose="020B0503020204020204" pitchFamily="34" charset="-122"/>
                <a:ea typeface="微软雅黑" panose="020B0503020204020204" pitchFamily="34" charset="-122"/>
              </a:rPr>
              <a:t>600</a:t>
            </a:r>
            <a:r>
              <a:rPr lang="zh-CN" altLang="en-US" sz="1600" dirty="0">
                <a:latin typeface="微软雅黑" panose="020B0503020204020204" pitchFamily="34" charset="-122"/>
                <a:ea typeface="微软雅黑" panose="020B0503020204020204" pitchFamily="34" charset="-122"/>
              </a:rPr>
              <a:t>元至</a:t>
            </a:r>
            <a:r>
              <a:rPr lang="en-US" altLang="zh-CN" sz="1600" dirty="0">
                <a:latin typeface="微软雅黑" panose="020B0503020204020204" pitchFamily="34" charset="-122"/>
                <a:ea typeface="微软雅黑" panose="020B0503020204020204" pitchFamily="34" charset="-122"/>
              </a:rPr>
              <a:t>1000</a:t>
            </a:r>
            <a:r>
              <a:rPr lang="zh-CN" altLang="en-US" sz="1600" dirty="0">
                <a:latin typeface="微软雅黑" panose="020B0503020204020204" pitchFamily="34" charset="-122"/>
                <a:ea typeface="微软雅黑" panose="020B0503020204020204" pitchFamily="34" charset="-122"/>
              </a:rPr>
              <a:t>元不等的价格，收购他人成套</a:t>
            </a:r>
            <a:r>
              <a:rPr lang="zh-CN" altLang="en-US" sz="1600" dirty="0">
                <a:solidFill>
                  <a:srgbClr val="FF0000"/>
                </a:solidFill>
                <a:latin typeface="微软雅黑" panose="020B0503020204020204" pitchFamily="34" charset="-122"/>
                <a:ea typeface="微软雅黑" panose="020B0503020204020204" pitchFamily="34" charset="-122"/>
              </a:rPr>
              <a:t>银行卡</a:t>
            </a:r>
            <a:r>
              <a:rPr lang="zh-CN" altLang="en-US" sz="1600" dirty="0">
                <a:latin typeface="微软雅黑" panose="020B0503020204020204" pitchFamily="34" charset="-122"/>
                <a:ea typeface="微软雅黑" panose="020B0503020204020204" pitchFamily="34" charset="-122"/>
              </a:rPr>
              <a:t>资料</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含身份证复印件银行卡号、手机号</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用于注册微信商户号，并生成</a:t>
            </a:r>
            <a:r>
              <a:rPr lang="zh-CN" altLang="en-US" sz="1600" dirty="0">
                <a:solidFill>
                  <a:srgbClr val="FF0000"/>
                </a:solidFill>
                <a:latin typeface="微软雅黑" panose="020B0503020204020204" pitchFamily="34" charset="-122"/>
                <a:ea typeface="微软雅黑" panose="020B0503020204020204" pitchFamily="34" charset="-122"/>
              </a:rPr>
              <a:t>收款二维码</a:t>
            </a:r>
            <a:r>
              <a:rPr lang="zh-CN" altLang="en-US" sz="1600" dirty="0">
                <a:latin typeface="微软雅黑" panose="020B0503020204020204" pitchFamily="34" charset="-122"/>
                <a:ea typeface="微软雅黑" panose="020B0503020204020204" pitchFamily="34" charset="-122"/>
              </a:rPr>
              <a:t>，供诈骗团伙使用。其中，吴某豪等</a:t>
            </a:r>
            <a:r>
              <a:rPr lang="en-US" altLang="zh-CN" sz="1600" dirty="0">
                <a:latin typeface="微软雅黑" panose="020B0503020204020204" pitchFamily="34" charset="-122"/>
                <a:ea typeface="微软雅黑" panose="020B0503020204020204" pitchFamily="34" charset="-122"/>
              </a:rPr>
              <a:t>9</a:t>
            </a:r>
            <a:r>
              <a:rPr lang="zh-CN" altLang="en-US" sz="1600" dirty="0">
                <a:latin typeface="微软雅黑" panose="020B0503020204020204" pitchFamily="34" charset="-122"/>
                <a:ea typeface="微软雅黑" panose="020B0503020204020204" pitchFamily="34" charset="-122"/>
              </a:rPr>
              <a:t>人向杨某辉各出售一套银行卡资料。被害人扫描候某提供的二维码付款后，资金转入对应的微信商户号，并根据后台设置于次日凌晨自动转入该商户号绑定的吴某豪等人的银行账户内</a:t>
            </a:r>
            <a:r>
              <a:rPr lang="zh-CN" altLang="en-US" sz="1600" dirty="0" smtClean="0">
                <a:latin typeface="微软雅黑" panose="020B0503020204020204" pitchFamily="34" charset="-122"/>
                <a:ea typeface="微软雅黑" panose="020B0503020204020204" pitchFamily="34" charset="-122"/>
              </a:rPr>
              <a:t>。</a:t>
            </a:r>
            <a:endParaRPr lang="en-US" altLang="zh-CN" sz="1600" dirty="0" smtClean="0">
              <a:latin typeface="微软雅黑" panose="020B0503020204020204" pitchFamily="34" charset="-122"/>
              <a:ea typeface="微软雅黑" panose="020B0503020204020204" pitchFamily="34" charset="-122"/>
            </a:endParaRPr>
          </a:p>
          <a:p>
            <a:pPr>
              <a:lnSpc>
                <a:spcPct val="150000"/>
              </a:lnSpc>
            </a:pPr>
            <a:r>
              <a:rPr lang="zh-CN" altLang="en-US" sz="1600" dirty="0">
                <a:latin typeface="微软雅黑" panose="020B0503020204020204" pitchFamily="34" charset="-122"/>
                <a:ea typeface="微软雅黑" panose="020B0503020204020204" pitchFamily="34" charset="-122"/>
              </a:rPr>
              <a:t> </a:t>
            </a:r>
            <a:r>
              <a:rPr lang="zh-CN" altLang="en-US" sz="1600" dirty="0" smtClean="0">
                <a:latin typeface="微软雅黑" panose="020B0503020204020204" pitchFamily="34" charset="-122"/>
                <a:ea typeface="微软雅黑" panose="020B0503020204020204" pitchFamily="34" charset="-122"/>
              </a:rPr>
              <a:t>      吴某豪</a:t>
            </a:r>
            <a:r>
              <a:rPr lang="zh-CN" altLang="en-US" sz="1600" dirty="0">
                <a:latin typeface="微软雅黑" panose="020B0503020204020204" pitchFamily="34" charset="-122"/>
                <a:ea typeface="微软雅黑" panose="020B0503020204020204" pitchFamily="34" charset="-122"/>
              </a:rPr>
              <a:t>等</a:t>
            </a:r>
            <a:r>
              <a:rPr lang="en-US" altLang="zh-CN" sz="1600" dirty="0">
                <a:latin typeface="微软雅黑" panose="020B0503020204020204" pitchFamily="34" charset="-122"/>
                <a:ea typeface="微软雅黑" panose="020B0503020204020204" pitchFamily="34" charset="-122"/>
              </a:rPr>
              <a:t>9</a:t>
            </a:r>
            <a:r>
              <a:rPr lang="zh-CN" altLang="en-US" sz="1600" dirty="0">
                <a:latin typeface="微软雅黑" panose="020B0503020204020204" pitchFamily="34" charset="-122"/>
                <a:ea typeface="微软雅黑" panose="020B0503020204020204" pitchFamily="34" charset="-122"/>
              </a:rPr>
              <a:t>人明知本人银行账户内转入资金系他人犯罪所得，仍按照杨某辉的要求通过手机银行转入指定账户，转移诈骗资金分别为</a:t>
            </a:r>
            <a:r>
              <a:rPr lang="zh-CN" altLang="en-US" sz="1600" dirty="0">
                <a:solidFill>
                  <a:srgbClr val="FF0000"/>
                </a:solidFill>
                <a:latin typeface="微软雅黑" panose="020B0503020204020204" pitchFamily="34" charset="-122"/>
                <a:ea typeface="微软雅黑" panose="020B0503020204020204" pitchFamily="34" charset="-122"/>
              </a:rPr>
              <a:t>人民币</a:t>
            </a:r>
            <a:r>
              <a:rPr lang="en-US" altLang="zh-CN" sz="1600" dirty="0">
                <a:solidFill>
                  <a:srgbClr val="FF0000"/>
                </a:solidFill>
                <a:latin typeface="微软雅黑" panose="020B0503020204020204" pitchFamily="34" charset="-122"/>
                <a:ea typeface="微软雅黑" panose="020B0503020204020204" pitchFamily="34" charset="-122"/>
              </a:rPr>
              <a:t>2.45</a:t>
            </a:r>
            <a:r>
              <a:rPr lang="zh-CN" altLang="en-US" sz="1600" dirty="0">
                <a:solidFill>
                  <a:srgbClr val="FF0000"/>
                </a:solidFill>
                <a:latin typeface="微软雅黑" panose="020B0503020204020204" pitchFamily="34" charset="-122"/>
                <a:ea typeface="微软雅黑" panose="020B0503020204020204" pitchFamily="34" charset="-122"/>
              </a:rPr>
              <a:t>万元至</a:t>
            </a:r>
            <a:r>
              <a:rPr lang="en-US" altLang="zh-CN" sz="1600" dirty="0">
                <a:solidFill>
                  <a:srgbClr val="FF0000"/>
                </a:solidFill>
                <a:latin typeface="微软雅黑" panose="020B0503020204020204" pitchFamily="34" charset="-122"/>
                <a:ea typeface="微软雅黑" panose="020B0503020204020204" pitchFamily="34" charset="-122"/>
              </a:rPr>
              <a:t>29.16</a:t>
            </a:r>
            <a:r>
              <a:rPr lang="zh-CN" altLang="en-US" sz="1600" dirty="0">
                <a:solidFill>
                  <a:srgbClr val="FF0000"/>
                </a:solidFill>
                <a:latin typeface="微软雅黑" panose="020B0503020204020204" pitchFamily="34" charset="-122"/>
                <a:ea typeface="微软雅黑" panose="020B0503020204020204" pitchFamily="34" charset="-122"/>
              </a:rPr>
              <a:t>万元</a:t>
            </a:r>
            <a:r>
              <a:rPr lang="zh-CN" altLang="en-US" sz="1600" dirty="0">
                <a:latin typeface="微软雅黑" panose="020B0503020204020204" pitchFamily="34" charset="-122"/>
                <a:ea typeface="微软雅黑" panose="020B0503020204020204" pitchFamily="34" charset="-122"/>
              </a:rPr>
              <a:t>不等。</a:t>
            </a:r>
          </a:p>
        </p:txBody>
      </p:sp>
    </p:spTree>
    <p:extLst>
      <p:ext uri="{BB962C8B-B14F-4D97-AF65-F5344CB8AC3E}">
        <p14:creationId xmlns:p14="http://schemas.microsoft.com/office/powerpoint/2010/main" val="4016706662"/>
      </p:ext>
    </p:extLst>
  </p:cSld>
  <p:clrMapOvr>
    <a:masterClrMapping/>
  </p:clrMapOvr>
  <mc:AlternateContent xmlns:mc="http://schemas.openxmlformats.org/markup-compatibility/2006" xmlns:p14="http://schemas.microsoft.com/office/powerpoint/2010/main">
    <mc:Choice Requires="p14">
      <p:transition spd="slow" p14:dur="1500" advTm="2500">
        <p:split orient="vert"/>
      </p:transition>
    </mc:Choice>
    <mc:Fallback xmlns="">
      <p:transition spd="slow" advTm="25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25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7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AD26C53A-4494-4B87-B037-B2D6BD5BC188}"/>
              </a:ext>
            </a:extLst>
          </p:cNvPr>
          <p:cNvSpPr txBox="1">
            <a:spLocks/>
          </p:cNvSpPr>
          <p:nvPr/>
        </p:nvSpPr>
        <p:spPr>
          <a:xfrm>
            <a:off x="1833116" y="949572"/>
            <a:ext cx="1317407" cy="53497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2800" dirty="0" smtClean="0">
                <a:latin typeface="微软雅黑" panose="020B0503020204020204" pitchFamily="34" charset="-122"/>
                <a:ea typeface="微软雅黑" panose="020B0503020204020204" pitchFamily="34" charset="-122"/>
                <a:cs typeface="Segoe UI" panose="020B0502040204020203" pitchFamily="34" charset="0"/>
              </a:rPr>
              <a:t>案例</a:t>
            </a:r>
            <a:r>
              <a:rPr lang="en-US" altLang="zh-CN" sz="2800" dirty="0" smtClean="0">
                <a:latin typeface="微软雅黑" panose="020B0503020204020204" pitchFamily="34" charset="-122"/>
                <a:ea typeface="微软雅黑" panose="020B0503020204020204" pitchFamily="34" charset="-122"/>
                <a:cs typeface="Segoe UI" panose="020B0502040204020203" pitchFamily="34" charset="0"/>
              </a:rPr>
              <a:t>3</a:t>
            </a:r>
            <a:endParaRPr lang="en-US" altLang="zh-CN" sz="2800" dirty="0">
              <a:latin typeface="微软雅黑" panose="020B0503020204020204" pitchFamily="34" charset="-122"/>
              <a:ea typeface="微软雅黑" panose="020B0503020204020204" pitchFamily="34" charset="-122"/>
              <a:cs typeface="Segoe UI" panose="020B0502040204020203" pitchFamily="34" charset="0"/>
            </a:endParaRPr>
          </a:p>
        </p:txBody>
      </p:sp>
      <p:pic>
        <p:nvPicPr>
          <p:cNvPr id="9" name="图形 8">
            <a:extLst>
              <a:ext uri="{FF2B5EF4-FFF2-40B4-BE49-F238E27FC236}">
                <a16:creationId xmlns:a16="http://schemas.microsoft.com/office/drawing/2014/main" id="{F88E30A9-31E6-4932-A3DB-9E8A89CB40BF}"/>
              </a:ext>
            </a:extLst>
          </p:cNvPr>
          <p:cNvPicPr>
            <a:picLocks noChangeAspect="1"/>
          </p:cNvPicPr>
          <p:nvPr/>
        </p:nvPicPr>
        <p:blipFill>
          <a:blip r:embed="rId2" cstate="hqprint">
            <a:extLst>
              <a:ext uri="{28A0092B-C50C-407E-A947-70E740481C1C}">
                <a14:useLocalDpi xmlns:a14="http://schemas.microsoft.com/office/drawing/2010/main" val="0"/>
              </a:ext>
              <a:ext uri="{96DAC541-7B7A-43D3-8B79-37D633B846F1}">
                <asvg:svgBlip xmlns="" xmlns:asvg="http://schemas.microsoft.com/office/drawing/2016/SVG/main" r:embed="rId3"/>
              </a:ext>
            </a:extLst>
          </a:blip>
          <a:stretch>
            <a:fillRect/>
          </a:stretch>
        </p:blipFill>
        <p:spPr>
          <a:xfrm>
            <a:off x="616836" y="507168"/>
            <a:ext cx="1419782" cy="1419782"/>
          </a:xfrm>
          <a:prstGeom prst="rect">
            <a:avLst/>
          </a:prstGeom>
        </p:spPr>
      </p:pic>
      <p:sp>
        <p:nvSpPr>
          <p:cNvPr id="2" name="矩形 1"/>
          <p:cNvSpPr/>
          <p:nvPr/>
        </p:nvSpPr>
        <p:spPr>
          <a:xfrm>
            <a:off x="3759920" y="943180"/>
            <a:ext cx="5309265" cy="461665"/>
          </a:xfrm>
          <a:prstGeom prst="rect">
            <a:avLst/>
          </a:prstGeom>
        </p:spPr>
        <p:txBody>
          <a:bodyPr wrap="square">
            <a:spAutoFit/>
          </a:bodyPr>
          <a:lstStyle/>
          <a:p>
            <a:pPr algn="ctr"/>
            <a:r>
              <a:rPr lang="zh-CN" altLang="en-US" sz="2400" b="1" dirty="0">
                <a:solidFill>
                  <a:schemeClr val="accent2">
                    <a:lumMod val="75000"/>
                  </a:schemeClr>
                </a:solidFill>
                <a:latin typeface="微软雅黑" panose="020B0503020204020204" pitchFamily="34" charset="-122"/>
                <a:ea typeface="微软雅黑" panose="020B0503020204020204" pitchFamily="34" charset="-122"/>
              </a:rPr>
              <a:t>吴某豪等</a:t>
            </a:r>
            <a:r>
              <a:rPr lang="en-US" altLang="zh-CN" sz="2400" b="1" dirty="0">
                <a:solidFill>
                  <a:schemeClr val="accent2">
                    <a:lumMod val="75000"/>
                  </a:schemeClr>
                </a:solidFill>
                <a:latin typeface="微软雅黑" panose="020B0503020204020204" pitchFamily="34" charset="-122"/>
                <a:ea typeface="微软雅黑" panose="020B0503020204020204" pitchFamily="34" charset="-122"/>
              </a:rPr>
              <a:t>9</a:t>
            </a:r>
            <a:r>
              <a:rPr lang="zh-CN" altLang="en-US" sz="2400" b="1" dirty="0">
                <a:solidFill>
                  <a:schemeClr val="accent2">
                    <a:lumMod val="75000"/>
                  </a:schemeClr>
                </a:solidFill>
                <a:latin typeface="微软雅黑" panose="020B0503020204020204" pitchFamily="34" charset="-122"/>
                <a:ea typeface="微软雅黑" panose="020B0503020204020204" pitchFamily="34" charset="-122"/>
              </a:rPr>
              <a:t>人掩饰隐瞒犯罪所得案</a:t>
            </a:r>
          </a:p>
        </p:txBody>
      </p:sp>
      <p:sp>
        <p:nvSpPr>
          <p:cNvPr id="3" name="矩形 2"/>
          <p:cNvSpPr/>
          <p:nvPr/>
        </p:nvSpPr>
        <p:spPr>
          <a:xfrm>
            <a:off x="2036618" y="1993452"/>
            <a:ext cx="7452201" cy="3416320"/>
          </a:xfrm>
          <a:prstGeom prst="rect">
            <a:avLst/>
          </a:prstGeom>
        </p:spPr>
        <p:txBody>
          <a:bodyPr wrap="square">
            <a:spAutoFit/>
          </a:bodyPr>
          <a:lstStyle/>
          <a:p>
            <a:pPr>
              <a:lnSpc>
                <a:spcPct val="150000"/>
              </a:lnSpc>
            </a:pPr>
            <a:r>
              <a:rPr lang="zh-CN" altLang="en-US" sz="1600" b="1" dirty="0" smtClean="0">
                <a:latin typeface="微软雅黑" panose="020B0503020204020204" pitchFamily="34" charset="-122"/>
                <a:ea typeface="微软雅黑" panose="020B0503020204020204" pitchFamily="34" charset="-122"/>
              </a:rPr>
              <a:t>二</a:t>
            </a:r>
            <a:r>
              <a:rPr lang="zh-CN" altLang="en-US" sz="1600" b="1" dirty="0">
                <a:latin typeface="微软雅黑" panose="020B0503020204020204" pitchFamily="34" charset="-122"/>
                <a:ea typeface="微软雅黑" panose="020B0503020204020204" pitchFamily="34" charset="-122"/>
              </a:rPr>
              <a:t>、诉讼</a:t>
            </a:r>
            <a:r>
              <a:rPr lang="zh-CN" altLang="en-US" sz="1600" b="1" dirty="0" smtClean="0">
                <a:latin typeface="微软雅黑" panose="020B0503020204020204" pitchFamily="34" charset="-122"/>
                <a:ea typeface="微软雅黑" panose="020B0503020204020204" pitchFamily="34" charset="-122"/>
              </a:rPr>
              <a:t>过程</a:t>
            </a:r>
            <a:endParaRPr lang="en-US" altLang="zh-CN" sz="1600" b="1" dirty="0" smtClean="0">
              <a:latin typeface="微软雅黑" panose="020B0503020204020204" pitchFamily="34" charset="-122"/>
              <a:ea typeface="微软雅黑" panose="020B0503020204020204" pitchFamily="34" charset="-122"/>
            </a:endParaRPr>
          </a:p>
          <a:p>
            <a:pPr>
              <a:lnSpc>
                <a:spcPct val="150000"/>
              </a:lnSpc>
            </a:pPr>
            <a:r>
              <a:rPr lang="en-US" altLang="zh-CN" sz="1600" dirty="0" smtClean="0">
                <a:latin typeface="微软雅黑" panose="020B0503020204020204" pitchFamily="34" charset="-122"/>
                <a:ea typeface="微软雅黑" panose="020B0503020204020204" pitchFamily="34" charset="-122"/>
              </a:rPr>
              <a:t>       2020</a:t>
            </a:r>
            <a:r>
              <a:rPr lang="zh-CN" altLang="en-US" sz="1600" dirty="0">
                <a:latin typeface="微软雅黑" panose="020B0503020204020204" pitchFamily="34" charset="-122"/>
                <a:ea typeface="微软雅黑" panose="020B0503020204020204" pitchFamily="34" charset="-122"/>
              </a:rPr>
              <a:t>年</a:t>
            </a:r>
            <a:r>
              <a:rPr lang="en-US" altLang="zh-CN" sz="1600" dirty="0">
                <a:latin typeface="微软雅黑" panose="020B0503020204020204" pitchFamily="34" charset="-122"/>
                <a:ea typeface="微软雅黑" panose="020B0503020204020204" pitchFamily="34" charset="-122"/>
              </a:rPr>
              <a:t>3</a:t>
            </a:r>
            <a:r>
              <a:rPr lang="zh-CN" altLang="en-US" sz="1600" dirty="0">
                <a:latin typeface="微软雅黑" panose="020B0503020204020204" pitchFamily="34" charset="-122"/>
                <a:ea typeface="微软雅黑" panose="020B0503020204020204" pitchFamily="34" charset="-122"/>
              </a:rPr>
              <a:t>月</a:t>
            </a:r>
            <a:r>
              <a:rPr lang="en-US" altLang="zh-CN" sz="1600" dirty="0">
                <a:latin typeface="微软雅黑" panose="020B0503020204020204" pitchFamily="34" charset="-122"/>
                <a:ea typeface="微软雅黑" panose="020B0503020204020204" pitchFamily="34" charset="-122"/>
              </a:rPr>
              <a:t>19</a:t>
            </a:r>
            <a:r>
              <a:rPr lang="zh-CN" altLang="en-US" sz="1600" dirty="0">
                <a:latin typeface="微软雅黑" panose="020B0503020204020204" pitchFamily="34" charset="-122"/>
                <a:ea typeface="微软雅黑" panose="020B0503020204020204" pitchFamily="34" charset="-122"/>
              </a:rPr>
              <a:t>日、</a:t>
            </a:r>
            <a:r>
              <a:rPr lang="en-US" altLang="zh-CN" sz="1600" dirty="0">
                <a:latin typeface="微软雅黑" panose="020B0503020204020204" pitchFamily="34" charset="-122"/>
                <a:ea typeface="微软雅黑" panose="020B0503020204020204" pitchFamily="34" charset="-122"/>
              </a:rPr>
              <a:t>6</a:t>
            </a:r>
            <a:r>
              <a:rPr lang="zh-CN" altLang="en-US" sz="1600" dirty="0">
                <a:latin typeface="微软雅黑" panose="020B0503020204020204" pitchFamily="34" charset="-122"/>
                <a:ea typeface="微软雅黑" panose="020B0503020204020204" pitchFamily="34" charset="-122"/>
              </a:rPr>
              <a:t>月</a:t>
            </a:r>
            <a:r>
              <a:rPr lang="en-US" altLang="zh-CN" sz="1600" dirty="0">
                <a:latin typeface="微软雅黑" panose="020B0503020204020204" pitchFamily="34" charset="-122"/>
                <a:ea typeface="微软雅黑" panose="020B0503020204020204" pitchFamily="34" charset="-122"/>
              </a:rPr>
              <a:t>30</a:t>
            </a:r>
            <a:r>
              <a:rPr lang="zh-CN" altLang="en-US" sz="1600" dirty="0">
                <a:latin typeface="微软雅黑" panose="020B0503020204020204" pitchFamily="34" charset="-122"/>
                <a:ea typeface="微软雅黑" panose="020B0503020204020204" pitchFamily="34" charset="-122"/>
              </a:rPr>
              <a:t>日，浙江省绍兴市公安局上虞区分局分别以候某、杨某辉涉嫌</a:t>
            </a:r>
            <a:r>
              <a:rPr lang="zh-CN" altLang="en-US" sz="1600" dirty="0">
                <a:solidFill>
                  <a:srgbClr val="FF0000"/>
                </a:solidFill>
                <a:latin typeface="微软雅黑" panose="020B0503020204020204" pitchFamily="34" charset="-122"/>
                <a:ea typeface="微软雅黑" panose="020B0503020204020204" pitchFamily="34" charset="-122"/>
              </a:rPr>
              <a:t>诈骗罪</a:t>
            </a:r>
            <a:r>
              <a:rPr lang="zh-CN" altLang="en-US" sz="1600" dirty="0">
                <a:latin typeface="微软雅黑" panose="020B0503020204020204" pitchFamily="34" charset="-122"/>
                <a:ea typeface="微软雅黑" panose="020B0503020204020204" pitchFamily="34" charset="-122"/>
              </a:rPr>
              <a:t>，吴某豪等</a:t>
            </a:r>
            <a:r>
              <a:rPr lang="en-US" altLang="zh-CN" sz="1600" dirty="0">
                <a:latin typeface="微软雅黑" panose="020B0503020204020204" pitchFamily="34" charset="-122"/>
                <a:ea typeface="微软雅黑" panose="020B0503020204020204" pitchFamily="34" charset="-122"/>
              </a:rPr>
              <a:t>9</a:t>
            </a:r>
            <a:r>
              <a:rPr lang="zh-CN" altLang="en-US" sz="1600" dirty="0">
                <a:latin typeface="微软雅黑" panose="020B0503020204020204" pitchFamily="34" charset="-122"/>
                <a:ea typeface="微软雅黑" panose="020B0503020204020204" pitchFamily="34" charset="-122"/>
              </a:rPr>
              <a:t>人涉嫌</a:t>
            </a:r>
            <a:r>
              <a:rPr lang="zh-CN" altLang="en-US" sz="1600" dirty="0">
                <a:solidFill>
                  <a:srgbClr val="FF0000"/>
                </a:solidFill>
                <a:latin typeface="微软雅黑" panose="020B0503020204020204" pitchFamily="34" charset="-122"/>
                <a:ea typeface="微软雅黑" panose="020B0503020204020204" pitchFamily="34" charset="-122"/>
              </a:rPr>
              <a:t>掩饰、隐瞒犯罪所得罪</a:t>
            </a:r>
            <a:r>
              <a:rPr lang="zh-CN" altLang="en-US" sz="1600" dirty="0">
                <a:latin typeface="微软雅黑" panose="020B0503020204020204" pitchFamily="34" charset="-122"/>
                <a:ea typeface="微软雅黑" panose="020B0503020204020204" pitchFamily="34" charset="-122"/>
              </a:rPr>
              <a:t>移送起诉。同年</a:t>
            </a:r>
            <a:r>
              <a:rPr lang="en-US" altLang="zh-CN" sz="1600" dirty="0">
                <a:latin typeface="微软雅黑" panose="020B0503020204020204" pitchFamily="34" charset="-122"/>
                <a:ea typeface="微软雅黑" panose="020B0503020204020204" pitchFamily="34" charset="-122"/>
              </a:rPr>
              <a:t>8</a:t>
            </a:r>
            <a:r>
              <a:rPr lang="zh-CN" altLang="en-US" sz="1600" dirty="0">
                <a:latin typeface="微软雅黑" panose="020B0503020204020204" pitchFamily="34" charset="-122"/>
                <a:ea typeface="微软雅黑" panose="020B0503020204020204" pitchFamily="34" charset="-122"/>
              </a:rPr>
              <a:t>月</a:t>
            </a:r>
            <a:r>
              <a:rPr lang="en-US" altLang="zh-CN" sz="1600" dirty="0">
                <a:latin typeface="微软雅黑" panose="020B0503020204020204" pitchFamily="34" charset="-122"/>
                <a:ea typeface="微软雅黑" panose="020B0503020204020204" pitchFamily="34" charset="-122"/>
              </a:rPr>
              <a:t>3</a:t>
            </a:r>
            <a:r>
              <a:rPr lang="zh-CN" altLang="en-US" sz="1600" dirty="0">
                <a:latin typeface="微软雅黑" panose="020B0503020204020204" pitchFamily="34" charset="-122"/>
                <a:ea typeface="微软雅黑" panose="020B0503020204020204" pitchFamily="34" charset="-122"/>
              </a:rPr>
              <a:t>日，上虞区人民检察院以</a:t>
            </a:r>
            <a:r>
              <a:rPr lang="zh-CN" altLang="en-US" sz="1600" dirty="0">
                <a:solidFill>
                  <a:srgbClr val="FF0000"/>
                </a:solidFill>
                <a:latin typeface="微软雅黑" panose="020B0503020204020204" pitchFamily="34" charset="-122"/>
                <a:ea typeface="微软雅黑" panose="020B0503020204020204" pitchFamily="34" charset="-122"/>
              </a:rPr>
              <a:t>诈骗罪</a:t>
            </a:r>
            <a:r>
              <a:rPr lang="zh-CN" altLang="en-US" sz="1600" dirty="0">
                <a:latin typeface="微软雅黑" panose="020B0503020204020204" pitchFamily="34" charset="-122"/>
                <a:ea typeface="微软雅黑" panose="020B0503020204020204" pitchFamily="34" charset="-122"/>
              </a:rPr>
              <a:t>对候某、杨某辉，以</a:t>
            </a:r>
            <a:r>
              <a:rPr lang="zh-CN" altLang="en-US" sz="1600" dirty="0">
                <a:solidFill>
                  <a:srgbClr val="FF0000"/>
                </a:solidFill>
                <a:latin typeface="微软雅黑" panose="020B0503020204020204" pitchFamily="34" charset="-122"/>
                <a:ea typeface="微软雅黑" panose="020B0503020204020204" pitchFamily="34" charset="-122"/>
              </a:rPr>
              <a:t>掩饰、隐瞒犯罪所得罪</a:t>
            </a:r>
            <a:r>
              <a:rPr lang="zh-CN" altLang="en-US" sz="1600" dirty="0">
                <a:latin typeface="微软雅黑" panose="020B0503020204020204" pitchFamily="34" charset="-122"/>
                <a:ea typeface="微软雅黑" panose="020B0503020204020204" pitchFamily="34" charset="-122"/>
              </a:rPr>
              <a:t>对吴某豪等</a:t>
            </a:r>
            <a:r>
              <a:rPr lang="en-US" altLang="zh-CN" sz="1600" dirty="0">
                <a:latin typeface="微软雅黑" panose="020B0503020204020204" pitchFamily="34" charset="-122"/>
                <a:ea typeface="微软雅黑" panose="020B0503020204020204" pitchFamily="34" charset="-122"/>
              </a:rPr>
              <a:t>9</a:t>
            </a:r>
            <a:r>
              <a:rPr lang="zh-CN" altLang="en-US" sz="1600" dirty="0">
                <a:latin typeface="微软雅黑" panose="020B0503020204020204" pitchFamily="34" charset="-122"/>
                <a:ea typeface="微软雅黑" panose="020B0503020204020204" pitchFamily="34" charset="-122"/>
              </a:rPr>
              <a:t>人提起公诉</a:t>
            </a:r>
            <a:r>
              <a:rPr lang="zh-CN" altLang="en-US" sz="1600" dirty="0" smtClean="0">
                <a:latin typeface="微软雅黑" panose="020B0503020204020204" pitchFamily="34" charset="-122"/>
                <a:ea typeface="微软雅黑" panose="020B0503020204020204" pitchFamily="34" charset="-122"/>
              </a:rPr>
              <a:t>。</a:t>
            </a:r>
            <a:endParaRPr lang="en-US" altLang="zh-CN" sz="1600" dirty="0" smtClean="0">
              <a:latin typeface="微软雅黑" panose="020B0503020204020204" pitchFamily="34" charset="-122"/>
              <a:ea typeface="微软雅黑" panose="020B0503020204020204" pitchFamily="34" charset="-122"/>
            </a:endParaRPr>
          </a:p>
          <a:p>
            <a:pPr>
              <a:lnSpc>
                <a:spcPct val="150000"/>
              </a:lnSpc>
            </a:pPr>
            <a:r>
              <a:rPr lang="en-US" altLang="zh-CN" sz="1600" dirty="0">
                <a:latin typeface="微软雅黑" panose="020B0503020204020204" pitchFamily="34" charset="-122"/>
                <a:ea typeface="微软雅黑" panose="020B0503020204020204" pitchFamily="34" charset="-122"/>
              </a:rPr>
              <a:t> </a:t>
            </a:r>
            <a:r>
              <a:rPr lang="en-US" altLang="zh-CN" sz="1600" dirty="0" smtClean="0">
                <a:latin typeface="微软雅黑" panose="020B0503020204020204" pitchFamily="34" charset="-122"/>
                <a:ea typeface="微软雅黑" panose="020B0503020204020204" pitchFamily="34" charset="-122"/>
              </a:rPr>
              <a:t>      2020</a:t>
            </a:r>
            <a:r>
              <a:rPr lang="zh-CN" altLang="en-US" sz="1600" dirty="0">
                <a:latin typeface="微软雅黑" panose="020B0503020204020204" pitchFamily="34" charset="-122"/>
                <a:ea typeface="微软雅黑" panose="020B0503020204020204" pitchFamily="34" charset="-122"/>
              </a:rPr>
              <a:t>年</a:t>
            </a:r>
            <a:r>
              <a:rPr lang="en-US" altLang="zh-CN" sz="1600" dirty="0">
                <a:latin typeface="微软雅黑" panose="020B0503020204020204" pitchFamily="34" charset="-122"/>
                <a:ea typeface="微软雅黑" panose="020B0503020204020204" pitchFamily="34" charset="-122"/>
              </a:rPr>
              <a:t>9</a:t>
            </a:r>
            <a:r>
              <a:rPr lang="zh-CN" altLang="en-US" sz="1600" dirty="0">
                <a:latin typeface="微软雅黑" panose="020B0503020204020204" pitchFamily="34" charset="-122"/>
                <a:ea typeface="微软雅黑" panose="020B0503020204020204" pitchFamily="34" charset="-122"/>
              </a:rPr>
              <a:t>月</a:t>
            </a:r>
            <a:r>
              <a:rPr lang="en-US" altLang="zh-CN" sz="1600" dirty="0">
                <a:latin typeface="微软雅黑" panose="020B0503020204020204" pitchFamily="34" charset="-122"/>
                <a:ea typeface="微软雅黑" panose="020B0503020204020204" pitchFamily="34" charset="-122"/>
              </a:rPr>
              <a:t>14</a:t>
            </a:r>
            <a:r>
              <a:rPr lang="zh-CN" altLang="en-US" sz="1600" dirty="0">
                <a:latin typeface="微软雅黑" panose="020B0503020204020204" pitchFamily="34" charset="-122"/>
                <a:ea typeface="微软雅黑" panose="020B0503020204020204" pitchFamily="34" charset="-122"/>
              </a:rPr>
              <a:t>日，上虞区人民法院作出一审判决，以诈骗罪判处候某、杨某辉</a:t>
            </a:r>
            <a:r>
              <a:rPr lang="zh-CN" altLang="en-US" sz="1600" dirty="0">
                <a:solidFill>
                  <a:srgbClr val="FF0000"/>
                </a:solidFill>
                <a:latin typeface="微软雅黑" panose="020B0503020204020204" pitchFamily="34" charset="-122"/>
                <a:ea typeface="微软雅黑" panose="020B0503020204020204" pitchFamily="34" charset="-122"/>
              </a:rPr>
              <a:t>有期徒刑七年四个月和六年十个月</a:t>
            </a:r>
            <a:r>
              <a:rPr lang="zh-CN" altLang="en-US" sz="1600" dirty="0">
                <a:latin typeface="微软雅黑" panose="020B0503020204020204" pitchFamily="34" charset="-122"/>
                <a:ea typeface="微软雅黑" panose="020B0503020204020204" pitchFamily="34" charset="-122"/>
              </a:rPr>
              <a:t>，并处</a:t>
            </a:r>
            <a:r>
              <a:rPr lang="zh-CN" altLang="en-US" sz="1600" dirty="0">
                <a:solidFill>
                  <a:srgbClr val="FF0000"/>
                </a:solidFill>
                <a:latin typeface="微软雅黑" panose="020B0503020204020204" pitchFamily="34" charset="-122"/>
                <a:ea typeface="微软雅黑" panose="020B0503020204020204" pitchFamily="34" charset="-122"/>
              </a:rPr>
              <a:t>罚金人民币五万元和二万</a:t>
            </a:r>
            <a:r>
              <a:rPr lang="zh-CN" altLang="en-US" sz="1600" dirty="0" smtClean="0">
                <a:solidFill>
                  <a:srgbClr val="FF0000"/>
                </a:solidFill>
                <a:latin typeface="微软雅黑" panose="020B0503020204020204" pitchFamily="34" charset="-122"/>
                <a:ea typeface="微软雅黑" panose="020B0503020204020204" pitchFamily="34" charset="-122"/>
              </a:rPr>
              <a:t>元</a:t>
            </a:r>
            <a:r>
              <a:rPr lang="zh-CN" altLang="en-US" sz="1600" dirty="0" smtClean="0">
                <a:latin typeface="微软雅黑" panose="020B0503020204020204" pitchFamily="34" charset="-122"/>
                <a:ea typeface="微软雅黑" panose="020B0503020204020204" pitchFamily="34" charset="-122"/>
              </a:rPr>
              <a:t>；以</a:t>
            </a:r>
            <a:r>
              <a:rPr lang="zh-CN" altLang="en-US" sz="1600" dirty="0">
                <a:latin typeface="微软雅黑" panose="020B0503020204020204" pitchFamily="34" charset="-122"/>
                <a:ea typeface="微软雅黑" panose="020B0503020204020204" pitchFamily="34" charset="-122"/>
              </a:rPr>
              <a:t>掩饰、隐瞒犯罪所得罪分别判处吴某豪等</a:t>
            </a:r>
            <a:r>
              <a:rPr lang="en-US" altLang="zh-CN" sz="1600" dirty="0">
                <a:latin typeface="微软雅黑" panose="020B0503020204020204" pitchFamily="34" charset="-122"/>
                <a:ea typeface="微软雅黑" panose="020B0503020204020204" pitchFamily="34" charset="-122"/>
              </a:rPr>
              <a:t>9</a:t>
            </a:r>
            <a:r>
              <a:rPr lang="zh-CN" altLang="en-US" sz="1600" dirty="0">
                <a:latin typeface="微软雅黑" panose="020B0503020204020204" pitchFamily="34" charset="-122"/>
                <a:ea typeface="微软雅黑" panose="020B0503020204020204" pitchFamily="34" charset="-122"/>
              </a:rPr>
              <a:t>名被告人</a:t>
            </a:r>
            <a:r>
              <a:rPr lang="zh-CN" altLang="en-US" sz="1600" dirty="0">
                <a:solidFill>
                  <a:srgbClr val="FF0000"/>
                </a:solidFill>
                <a:latin typeface="微软雅黑" panose="020B0503020204020204" pitchFamily="34" charset="-122"/>
                <a:ea typeface="微软雅黑" panose="020B0503020204020204" pitchFamily="34" charset="-122"/>
              </a:rPr>
              <a:t>有期徒刑六个月至三年不等</a:t>
            </a:r>
            <a:r>
              <a:rPr lang="zh-CN" altLang="en-US" sz="1600" dirty="0">
                <a:latin typeface="微软雅黑" panose="020B0503020204020204" pitchFamily="34" charset="-122"/>
                <a:ea typeface="微软雅黑" panose="020B0503020204020204" pitchFamily="34" charset="-122"/>
              </a:rPr>
              <a:t>，均适用缓刑，并处</a:t>
            </a:r>
            <a:r>
              <a:rPr lang="zh-CN" altLang="en-US" sz="1600" dirty="0">
                <a:solidFill>
                  <a:srgbClr val="FF0000"/>
                </a:solidFill>
                <a:latin typeface="微软雅黑" panose="020B0503020204020204" pitchFamily="34" charset="-122"/>
                <a:ea typeface="微软雅黑" panose="020B0503020204020204" pitchFamily="34" charset="-122"/>
              </a:rPr>
              <a:t>罚金人民币一千五百元至三千元不等</a:t>
            </a:r>
            <a:r>
              <a:rPr lang="zh-CN" altLang="en-US" sz="1600" dirty="0">
                <a:latin typeface="微软雅黑" panose="020B0503020204020204" pitchFamily="34" charset="-122"/>
                <a:ea typeface="微软雅黑" panose="020B0503020204020204" pitchFamily="34" charset="-122"/>
              </a:rPr>
              <a:t>。各被告人未上诉，判决已生效。</a:t>
            </a:r>
          </a:p>
        </p:txBody>
      </p:sp>
    </p:spTree>
    <p:extLst>
      <p:ext uri="{BB962C8B-B14F-4D97-AF65-F5344CB8AC3E}">
        <p14:creationId xmlns:p14="http://schemas.microsoft.com/office/powerpoint/2010/main" val="97458577"/>
      </p:ext>
    </p:extLst>
  </p:cSld>
  <p:clrMapOvr>
    <a:masterClrMapping/>
  </p:clrMapOvr>
  <mc:AlternateContent xmlns:mc="http://schemas.openxmlformats.org/markup-compatibility/2006" xmlns:p14="http://schemas.microsoft.com/office/powerpoint/2010/main">
    <mc:Choice Requires="p14">
      <p:transition spd="slow" p14:dur="1500" advTm="2500">
        <p:split orient="vert"/>
      </p:transition>
    </mc:Choice>
    <mc:Fallback xmlns="">
      <p:transition spd="slow" advTm="25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25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7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AD26C53A-4494-4B87-B037-B2D6BD5BC188}"/>
              </a:ext>
            </a:extLst>
          </p:cNvPr>
          <p:cNvSpPr txBox="1">
            <a:spLocks/>
          </p:cNvSpPr>
          <p:nvPr/>
        </p:nvSpPr>
        <p:spPr>
          <a:xfrm>
            <a:off x="1833116" y="949572"/>
            <a:ext cx="1317407" cy="53497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2800" dirty="0" smtClean="0">
                <a:latin typeface="微软雅黑" panose="020B0503020204020204" pitchFamily="34" charset="-122"/>
                <a:ea typeface="微软雅黑" panose="020B0503020204020204" pitchFamily="34" charset="-122"/>
                <a:cs typeface="Segoe UI" panose="020B0502040204020203" pitchFamily="34" charset="0"/>
              </a:rPr>
              <a:t>案例</a:t>
            </a:r>
            <a:r>
              <a:rPr lang="en-US" altLang="zh-CN" sz="2800" dirty="0" smtClean="0">
                <a:latin typeface="微软雅黑" panose="020B0503020204020204" pitchFamily="34" charset="-122"/>
                <a:ea typeface="微软雅黑" panose="020B0503020204020204" pitchFamily="34" charset="-122"/>
                <a:cs typeface="Segoe UI" panose="020B0502040204020203" pitchFamily="34" charset="0"/>
              </a:rPr>
              <a:t>3</a:t>
            </a:r>
            <a:endParaRPr lang="en-US" altLang="zh-CN" sz="2800" dirty="0">
              <a:latin typeface="微软雅黑" panose="020B0503020204020204" pitchFamily="34" charset="-122"/>
              <a:ea typeface="微软雅黑" panose="020B0503020204020204" pitchFamily="34" charset="-122"/>
              <a:cs typeface="Segoe UI" panose="020B0502040204020203" pitchFamily="34" charset="0"/>
            </a:endParaRPr>
          </a:p>
        </p:txBody>
      </p:sp>
      <p:pic>
        <p:nvPicPr>
          <p:cNvPr id="9" name="图形 8">
            <a:extLst>
              <a:ext uri="{FF2B5EF4-FFF2-40B4-BE49-F238E27FC236}">
                <a16:creationId xmlns:a16="http://schemas.microsoft.com/office/drawing/2014/main" id="{F88E30A9-31E6-4932-A3DB-9E8A89CB40BF}"/>
              </a:ext>
            </a:extLst>
          </p:cNvPr>
          <p:cNvPicPr>
            <a:picLocks noChangeAspect="1"/>
          </p:cNvPicPr>
          <p:nvPr/>
        </p:nvPicPr>
        <p:blipFill>
          <a:blip r:embed="rId2" cstate="hqprint">
            <a:extLst>
              <a:ext uri="{28A0092B-C50C-407E-A947-70E740481C1C}">
                <a14:useLocalDpi xmlns:a14="http://schemas.microsoft.com/office/drawing/2010/main" val="0"/>
              </a:ext>
              <a:ext uri="{96DAC541-7B7A-43D3-8B79-37D633B846F1}">
                <asvg:svgBlip xmlns="" xmlns:asvg="http://schemas.microsoft.com/office/drawing/2016/SVG/main" r:embed="rId3"/>
              </a:ext>
            </a:extLst>
          </a:blip>
          <a:stretch>
            <a:fillRect/>
          </a:stretch>
        </p:blipFill>
        <p:spPr>
          <a:xfrm>
            <a:off x="616836" y="507168"/>
            <a:ext cx="1419782" cy="1419782"/>
          </a:xfrm>
          <a:prstGeom prst="rect">
            <a:avLst/>
          </a:prstGeom>
        </p:spPr>
      </p:pic>
      <p:sp>
        <p:nvSpPr>
          <p:cNvPr id="2" name="矩形 1"/>
          <p:cNvSpPr/>
          <p:nvPr/>
        </p:nvSpPr>
        <p:spPr>
          <a:xfrm>
            <a:off x="3759920" y="943180"/>
            <a:ext cx="5309265" cy="461665"/>
          </a:xfrm>
          <a:prstGeom prst="rect">
            <a:avLst/>
          </a:prstGeom>
        </p:spPr>
        <p:txBody>
          <a:bodyPr wrap="square">
            <a:spAutoFit/>
          </a:bodyPr>
          <a:lstStyle/>
          <a:p>
            <a:pPr algn="ctr"/>
            <a:r>
              <a:rPr lang="zh-CN" altLang="en-US" sz="2400" b="1" dirty="0">
                <a:solidFill>
                  <a:schemeClr val="accent2">
                    <a:lumMod val="75000"/>
                  </a:schemeClr>
                </a:solidFill>
                <a:latin typeface="微软雅黑" panose="020B0503020204020204" pitchFamily="34" charset="-122"/>
                <a:ea typeface="微软雅黑" panose="020B0503020204020204" pitchFamily="34" charset="-122"/>
              </a:rPr>
              <a:t>吴某豪等</a:t>
            </a:r>
            <a:r>
              <a:rPr lang="en-US" altLang="zh-CN" sz="2400" b="1" dirty="0">
                <a:solidFill>
                  <a:schemeClr val="accent2">
                    <a:lumMod val="75000"/>
                  </a:schemeClr>
                </a:solidFill>
                <a:latin typeface="微软雅黑" panose="020B0503020204020204" pitchFamily="34" charset="-122"/>
                <a:ea typeface="微软雅黑" panose="020B0503020204020204" pitchFamily="34" charset="-122"/>
              </a:rPr>
              <a:t>9</a:t>
            </a:r>
            <a:r>
              <a:rPr lang="zh-CN" altLang="en-US" sz="2400" b="1" dirty="0">
                <a:solidFill>
                  <a:schemeClr val="accent2">
                    <a:lumMod val="75000"/>
                  </a:schemeClr>
                </a:solidFill>
                <a:latin typeface="微软雅黑" panose="020B0503020204020204" pitchFamily="34" charset="-122"/>
                <a:ea typeface="微软雅黑" panose="020B0503020204020204" pitchFamily="34" charset="-122"/>
              </a:rPr>
              <a:t>人掩饰隐瞒犯罪所得案</a:t>
            </a:r>
          </a:p>
        </p:txBody>
      </p:sp>
      <p:sp>
        <p:nvSpPr>
          <p:cNvPr id="3" name="矩形 2"/>
          <p:cNvSpPr/>
          <p:nvPr/>
        </p:nvSpPr>
        <p:spPr>
          <a:xfrm>
            <a:off x="2036618" y="1926950"/>
            <a:ext cx="7805651" cy="4154984"/>
          </a:xfrm>
          <a:prstGeom prst="rect">
            <a:avLst/>
          </a:prstGeom>
        </p:spPr>
        <p:txBody>
          <a:bodyPr wrap="square">
            <a:spAutoFit/>
          </a:bodyPr>
          <a:lstStyle/>
          <a:p>
            <a:pPr>
              <a:lnSpc>
                <a:spcPct val="150000"/>
              </a:lnSpc>
            </a:pPr>
            <a:r>
              <a:rPr lang="zh-CN" altLang="en-US" sz="1600" b="1" dirty="0" smtClean="0">
                <a:latin typeface="微软雅黑" panose="020B0503020204020204" pitchFamily="34" charset="-122"/>
                <a:ea typeface="微软雅黑" panose="020B0503020204020204" pitchFamily="34" charset="-122"/>
              </a:rPr>
              <a:t>三</a:t>
            </a:r>
            <a:r>
              <a:rPr lang="zh-CN" altLang="en-US" sz="1600" b="1" dirty="0">
                <a:latin typeface="微软雅黑" panose="020B0503020204020204" pitchFamily="34" charset="-122"/>
                <a:ea typeface="微软雅黑" panose="020B0503020204020204" pitchFamily="34" charset="-122"/>
              </a:rPr>
              <a:t>、教育</a:t>
            </a:r>
            <a:r>
              <a:rPr lang="zh-CN" altLang="en-US" sz="1600" b="1" dirty="0" smtClean="0">
                <a:latin typeface="微软雅黑" panose="020B0503020204020204" pitchFamily="34" charset="-122"/>
                <a:ea typeface="微软雅黑" panose="020B0503020204020204" pitchFamily="34" charset="-122"/>
              </a:rPr>
              <a:t>治理</a:t>
            </a:r>
            <a:endParaRPr lang="en-US" altLang="zh-CN" sz="1600" b="1" dirty="0" smtClean="0">
              <a:latin typeface="微软雅黑" panose="020B0503020204020204" pitchFamily="34" charset="-122"/>
              <a:ea typeface="微软雅黑" panose="020B0503020204020204" pitchFamily="34" charset="-122"/>
            </a:endParaRPr>
          </a:p>
          <a:p>
            <a:pPr>
              <a:lnSpc>
                <a:spcPct val="150000"/>
              </a:lnSpc>
            </a:pPr>
            <a:r>
              <a:rPr lang="zh-CN" altLang="en-US" sz="1600" dirty="0" smtClean="0">
                <a:latin typeface="微软雅黑" panose="020B0503020204020204" pitchFamily="34" charset="-122"/>
                <a:ea typeface="微软雅黑" panose="020B0503020204020204" pitchFamily="34" charset="-122"/>
              </a:rPr>
              <a:t>       在</a:t>
            </a:r>
            <a:r>
              <a:rPr lang="zh-CN" altLang="en-US" sz="1600" dirty="0">
                <a:latin typeface="微软雅黑" panose="020B0503020204020204" pitchFamily="34" charset="-122"/>
                <a:ea typeface="微软雅黑" panose="020B0503020204020204" pitchFamily="34" charset="-122"/>
              </a:rPr>
              <a:t>办案过程中，上虞区人民检察院主动与涉案学生所在的外省学校加强联系，共同开展协同帮教等工作，通过了解学生</a:t>
            </a:r>
            <a:r>
              <a:rPr lang="zh-CN" altLang="en-US" sz="1600" dirty="0">
                <a:solidFill>
                  <a:srgbClr val="FF0000"/>
                </a:solidFill>
                <a:latin typeface="微软雅黑" panose="020B0503020204020204" pitchFamily="34" charset="-122"/>
                <a:ea typeface="微软雅黑" panose="020B0503020204020204" pitchFamily="34" charset="-122"/>
              </a:rPr>
              <a:t>在校表现材料</a:t>
            </a:r>
            <a:r>
              <a:rPr lang="zh-CN" altLang="en-US" sz="1600" dirty="0">
                <a:latin typeface="微软雅黑" panose="020B0503020204020204" pitchFamily="34" charset="-122"/>
                <a:ea typeface="微软雅黑" panose="020B0503020204020204" pitchFamily="34" charset="-122"/>
              </a:rPr>
              <a:t>、</a:t>
            </a:r>
            <a:r>
              <a:rPr lang="zh-CN" altLang="en-US" sz="1600" dirty="0">
                <a:solidFill>
                  <a:srgbClr val="FF0000"/>
                </a:solidFill>
                <a:latin typeface="微软雅黑" panose="020B0503020204020204" pitchFamily="34" charset="-122"/>
                <a:ea typeface="微软雅黑" panose="020B0503020204020204" pitchFamily="34" charset="-122"/>
              </a:rPr>
              <a:t>安排心理辅导老师谈心谈话</a:t>
            </a:r>
            <a:r>
              <a:rPr lang="zh-CN" altLang="en-US" sz="1600" dirty="0">
                <a:latin typeface="微软雅黑" panose="020B0503020204020204" pitchFamily="34" charset="-122"/>
                <a:ea typeface="微软雅黑" panose="020B0503020204020204" pitchFamily="34" charset="-122"/>
              </a:rPr>
              <a:t>等方式，对涉案学生行为角害、悔罪表现、能否继续接受教育等情况进行评估。同时，校方还制定罪错学生后续</a:t>
            </a:r>
            <a:r>
              <a:rPr lang="zh-CN" altLang="en-US" sz="1600" dirty="0">
                <a:solidFill>
                  <a:srgbClr val="FF0000"/>
                </a:solidFill>
                <a:latin typeface="微软雅黑" panose="020B0503020204020204" pitchFamily="34" charset="-122"/>
                <a:ea typeface="微软雅黑" panose="020B0503020204020204" pitchFamily="34" charset="-122"/>
              </a:rPr>
              <a:t>在校学习监督管理</a:t>
            </a:r>
            <a:r>
              <a:rPr lang="zh-CN" altLang="en-US" sz="1600" dirty="0">
                <a:latin typeface="微软雅黑" panose="020B0503020204020204" pitchFamily="34" charset="-122"/>
                <a:ea typeface="微软雅黑" panose="020B0503020204020204" pitchFamily="34" charset="-122"/>
              </a:rPr>
              <a:t>预案，并向当地教育部门汇报。最终，经三方反复沟通和教育部门同意后，所在学校对其中</a:t>
            </a:r>
            <a:r>
              <a:rPr lang="en-US" altLang="zh-CN" sz="1600" dirty="0">
                <a:latin typeface="微软雅黑" panose="020B0503020204020204" pitchFamily="34" charset="-122"/>
                <a:ea typeface="微软雅黑" panose="020B0503020204020204" pitchFamily="34" charset="-122"/>
              </a:rPr>
              <a:t>7</a:t>
            </a:r>
            <a:r>
              <a:rPr lang="zh-CN" altLang="en-US" sz="1600" dirty="0">
                <a:latin typeface="微软雅黑" panose="020B0503020204020204" pitchFamily="34" charset="-122"/>
                <a:ea typeface="微软雅黑" panose="020B0503020204020204" pitchFamily="34" charset="-122"/>
              </a:rPr>
              <a:t>名涉案学生保留学籍，上虞区人民检察院依法提出适用缓刑建议。目前，有</a:t>
            </a:r>
            <a:r>
              <a:rPr lang="en-US" altLang="zh-CN" sz="1600" dirty="0">
                <a:latin typeface="微软雅黑" panose="020B0503020204020204" pitchFamily="34" charset="-122"/>
                <a:ea typeface="微软雅黑" panose="020B0503020204020204" pitchFamily="34" charset="-122"/>
              </a:rPr>
              <a:t>3</a:t>
            </a:r>
            <a:r>
              <a:rPr lang="zh-CN" altLang="en-US" sz="1600" dirty="0">
                <a:latin typeface="微软雅黑" panose="020B0503020204020204" pitchFamily="34" charset="-122"/>
                <a:ea typeface="微软雅黑" panose="020B0503020204020204" pitchFamily="34" charset="-122"/>
              </a:rPr>
              <a:t>名涉案中专生顺利升为大专生</a:t>
            </a:r>
            <a:r>
              <a:rPr lang="zh-CN" altLang="en-US" sz="1600" dirty="0" smtClean="0">
                <a:latin typeface="微软雅黑" panose="020B0503020204020204" pitchFamily="34" charset="-122"/>
                <a:ea typeface="微软雅黑" panose="020B0503020204020204" pitchFamily="34" charset="-122"/>
              </a:rPr>
              <a:t>。</a:t>
            </a:r>
            <a:endParaRPr lang="en-US" altLang="zh-CN" sz="1600" dirty="0" smtClean="0">
              <a:latin typeface="微软雅黑" panose="020B0503020204020204" pitchFamily="34" charset="-122"/>
              <a:ea typeface="微软雅黑" panose="020B0503020204020204" pitchFamily="34" charset="-122"/>
            </a:endParaRPr>
          </a:p>
          <a:p>
            <a:pPr>
              <a:lnSpc>
                <a:spcPct val="150000"/>
              </a:lnSpc>
            </a:pPr>
            <a:r>
              <a:rPr lang="en-US" altLang="zh-CN" sz="1600" dirty="0">
                <a:latin typeface="微软雅黑" panose="020B0503020204020204" pitchFamily="34" charset="-122"/>
                <a:ea typeface="微软雅黑" panose="020B0503020204020204" pitchFamily="34" charset="-122"/>
              </a:rPr>
              <a:t> </a:t>
            </a:r>
            <a:r>
              <a:rPr lang="en-US" altLang="zh-CN" sz="1600" dirty="0" smtClean="0">
                <a:latin typeface="微软雅黑" panose="020B0503020204020204" pitchFamily="34" charset="-122"/>
                <a:ea typeface="微软雅黑" panose="020B0503020204020204" pitchFamily="34" charset="-122"/>
              </a:rPr>
              <a:t>      </a:t>
            </a:r>
            <a:r>
              <a:rPr lang="zh-CN" altLang="en-US" sz="1600" dirty="0" smtClean="0">
                <a:latin typeface="微软雅黑" panose="020B0503020204020204" pitchFamily="34" charset="-122"/>
                <a:ea typeface="微软雅黑" panose="020B0503020204020204" pitchFamily="34" charset="-122"/>
              </a:rPr>
              <a:t>上</a:t>
            </a:r>
            <a:r>
              <a:rPr lang="zh-CN" altLang="en-US" sz="1600" dirty="0">
                <a:latin typeface="微软雅黑" panose="020B0503020204020204" pitchFamily="34" charset="-122"/>
                <a:ea typeface="微软雅黑" panose="020B0503020204020204" pitchFamily="34" charset="-122"/>
              </a:rPr>
              <a:t>虞区人民检察院持续加强与校方跨省联系，通过微信公众号云分享“</a:t>
            </a:r>
            <a:r>
              <a:rPr lang="zh-CN" altLang="en-US" sz="1600" dirty="0">
                <a:solidFill>
                  <a:srgbClr val="FF0000"/>
                </a:solidFill>
                <a:latin typeface="微软雅黑" panose="020B0503020204020204" pitchFamily="34" charset="-122"/>
                <a:ea typeface="微软雅黑" panose="020B0503020204020204" pitchFamily="34" charset="-122"/>
              </a:rPr>
              <a:t>两卡</a:t>
            </a:r>
            <a:r>
              <a:rPr lang="zh-CN" altLang="en-US" sz="1600" dirty="0">
                <a:latin typeface="微软雅黑" panose="020B0503020204020204" pitchFamily="34" charset="-122"/>
                <a:ea typeface="微软雅黑" panose="020B0503020204020204" pitchFamily="34" charset="-122"/>
              </a:rPr>
              <a:t>”犯罪典型案例及“反诈”主题宣传视频等素材。同时，面向本地多所大学、高中近万名师生开展以防范“两卡”犯罪为主题的“开学第一课”宣讲活动，通过搭建检校协作平台，形成了“打击</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协作</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预防</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宣传”于一体的社会综治型办案机制。</a:t>
            </a:r>
          </a:p>
        </p:txBody>
      </p:sp>
    </p:spTree>
    <p:extLst>
      <p:ext uri="{BB962C8B-B14F-4D97-AF65-F5344CB8AC3E}">
        <p14:creationId xmlns:p14="http://schemas.microsoft.com/office/powerpoint/2010/main" val="3651566331"/>
      </p:ext>
    </p:extLst>
  </p:cSld>
  <p:clrMapOvr>
    <a:masterClrMapping/>
  </p:clrMapOvr>
  <mc:AlternateContent xmlns:mc="http://schemas.openxmlformats.org/markup-compatibility/2006" xmlns:p14="http://schemas.microsoft.com/office/powerpoint/2010/main">
    <mc:Choice Requires="p14">
      <p:transition spd="slow" p14:dur="1500" advTm="2500">
        <p:split orient="vert"/>
      </p:transition>
    </mc:Choice>
    <mc:Fallback xmlns="">
      <p:transition spd="slow" advTm="25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25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7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AD26C53A-4494-4B87-B037-B2D6BD5BC188}"/>
              </a:ext>
            </a:extLst>
          </p:cNvPr>
          <p:cNvSpPr txBox="1">
            <a:spLocks/>
          </p:cNvSpPr>
          <p:nvPr/>
        </p:nvSpPr>
        <p:spPr>
          <a:xfrm>
            <a:off x="1833116" y="949572"/>
            <a:ext cx="1317407" cy="53497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2800" dirty="0" smtClean="0">
                <a:latin typeface="微软雅黑" panose="020B0503020204020204" pitchFamily="34" charset="-122"/>
                <a:ea typeface="微软雅黑" panose="020B0503020204020204" pitchFamily="34" charset="-122"/>
                <a:cs typeface="Segoe UI" panose="020B0502040204020203" pitchFamily="34" charset="0"/>
              </a:rPr>
              <a:t>案例</a:t>
            </a:r>
            <a:r>
              <a:rPr lang="en-US" altLang="zh-CN" sz="2800" dirty="0" smtClean="0">
                <a:latin typeface="微软雅黑" panose="020B0503020204020204" pitchFamily="34" charset="-122"/>
                <a:ea typeface="微软雅黑" panose="020B0503020204020204" pitchFamily="34" charset="-122"/>
                <a:cs typeface="Segoe UI" panose="020B0502040204020203" pitchFamily="34" charset="0"/>
              </a:rPr>
              <a:t>3</a:t>
            </a:r>
            <a:endParaRPr lang="en-US" altLang="zh-CN" sz="2800" dirty="0">
              <a:latin typeface="微软雅黑" panose="020B0503020204020204" pitchFamily="34" charset="-122"/>
              <a:ea typeface="微软雅黑" panose="020B0503020204020204" pitchFamily="34" charset="-122"/>
              <a:cs typeface="Segoe UI" panose="020B0502040204020203" pitchFamily="34" charset="0"/>
            </a:endParaRPr>
          </a:p>
        </p:txBody>
      </p:sp>
      <p:pic>
        <p:nvPicPr>
          <p:cNvPr id="9" name="图形 8">
            <a:extLst>
              <a:ext uri="{FF2B5EF4-FFF2-40B4-BE49-F238E27FC236}">
                <a16:creationId xmlns:a16="http://schemas.microsoft.com/office/drawing/2014/main" id="{F88E30A9-31E6-4932-A3DB-9E8A89CB40BF}"/>
              </a:ext>
            </a:extLst>
          </p:cNvPr>
          <p:cNvPicPr>
            <a:picLocks noChangeAspect="1"/>
          </p:cNvPicPr>
          <p:nvPr/>
        </p:nvPicPr>
        <p:blipFill>
          <a:blip r:embed="rId2" cstate="hqprint">
            <a:extLst>
              <a:ext uri="{28A0092B-C50C-407E-A947-70E740481C1C}">
                <a14:useLocalDpi xmlns:a14="http://schemas.microsoft.com/office/drawing/2010/main" val="0"/>
              </a:ext>
              <a:ext uri="{96DAC541-7B7A-43D3-8B79-37D633B846F1}">
                <asvg:svgBlip xmlns="" xmlns:asvg="http://schemas.microsoft.com/office/drawing/2016/SVG/main" r:embed="rId3"/>
              </a:ext>
            </a:extLst>
          </a:blip>
          <a:stretch>
            <a:fillRect/>
          </a:stretch>
        </p:blipFill>
        <p:spPr>
          <a:xfrm>
            <a:off x="616836" y="507168"/>
            <a:ext cx="1419782" cy="1419782"/>
          </a:xfrm>
          <a:prstGeom prst="rect">
            <a:avLst/>
          </a:prstGeom>
        </p:spPr>
      </p:pic>
      <p:sp>
        <p:nvSpPr>
          <p:cNvPr id="2" name="矩形 1"/>
          <p:cNvSpPr/>
          <p:nvPr/>
        </p:nvSpPr>
        <p:spPr>
          <a:xfrm>
            <a:off x="3759920" y="943180"/>
            <a:ext cx="5309265" cy="461665"/>
          </a:xfrm>
          <a:prstGeom prst="rect">
            <a:avLst/>
          </a:prstGeom>
        </p:spPr>
        <p:txBody>
          <a:bodyPr wrap="square">
            <a:spAutoFit/>
          </a:bodyPr>
          <a:lstStyle/>
          <a:p>
            <a:pPr algn="ctr"/>
            <a:r>
              <a:rPr lang="zh-CN" altLang="en-US" sz="2400" b="1" dirty="0">
                <a:solidFill>
                  <a:schemeClr val="accent2">
                    <a:lumMod val="75000"/>
                  </a:schemeClr>
                </a:solidFill>
                <a:latin typeface="微软雅黑" panose="020B0503020204020204" pitchFamily="34" charset="-122"/>
                <a:ea typeface="微软雅黑" panose="020B0503020204020204" pitchFamily="34" charset="-122"/>
              </a:rPr>
              <a:t>吴某豪等</a:t>
            </a:r>
            <a:r>
              <a:rPr lang="en-US" altLang="zh-CN" sz="2400" b="1" dirty="0">
                <a:solidFill>
                  <a:schemeClr val="accent2">
                    <a:lumMod val="75000"/>
                  </a:schemeClr>
                </a:solidFill>
                <a:latin typeface="微软雅黑" panose="020B0503020204020204" pitchFamily="34" charset="-122"/>
                <a:ea typeface="微软雅黑" panose="020B0503020204020204" pitchFamily="34" charset="-122"/>
              </a:rPr>
              <a:t>9</a:t>
            </a:r>
            <a:r>
              <a:rPr lang="zh-CN" altLang="en-US" sz="2400" b="1" dirty="0">
                <a:solidFill>
                  <a:schemeClr val="accent2">
                    <a:lumMod val="75000"/>
                  </a:schemeClr>
                </a:solidFill>
                <a:latin typeface="微软雅黑" panose="020B0503020204020204" pitchFamily="34" charset="-122"/>
                <a:ea typeface="微软雅黑" panose="020B0503020204020204" pitchFamily="34" charset="-122"/>
              </a:rPr>
              <a:t>人掩饰隐瞒犯罪所得案</a:t>
            </a:r>
          </a:p>
        </p:txBody>
      </p:sp>
      <p:sp>
        <p:nvSpPr>
          <p:cNvPr id="3" name="矩形 2"/>
          <p:cNvSpPr/>
          <p:nvPr/>
        </p:nvSpPr>
        <p:spPr>
          <a:xfrm>
            <a:off x="1983868" y="1847249"/>
            <a:ext cx="8861367" cy="4524315"/>
          </a:xfrm>
          <a:prstGeom prst="rect">
            <a:avLst/>
          </a:prstGeom>
        </p:spPr>
        <p:txBody>
          <a:bodyPr wrap="square">
            <a:spAutoFit/>
          </a:bodyPr>
          <a:lstStyle/>
          <a:p>
            <a:pPr>
              <a:lnSpc>
                <a:spcPct val="150000"/>
              </a:lnSpc>
            </a:pPr>
            <a:r>
              <a:rPr lang="zh-CN" altLang="en-US" sz="1600" b="1" dirty="0" smtClean="0">
                <a:latin typeface="微软雅黑" panose="020B0503020204020204" pitchFamily="34" charset="-122"/>
                <a:ea typeface="微软雅黑" panose="020B0503020204020204" pitchFamily="34" charset="-122"/>
              </a:rPr>
              <a:t>四</a:t>
            </a:r>
            <a:r>
              <a:rPr lang="zh-CN" altLang="en-US" sz="1600" b="1" dirty="0">
                <a:latin typeface="微软雅黑" panose="020B0503020204020204" pitchFamily="34" charset="-122"/>
                <a:ea typeface="微软雅黑" panose="020B0503020204020204" pitchFamily="34" charset="-122"/>
              </a:rPr>
              <a:t>、典型</a:t>
            </a:r>
            <a:r>
              <a:rPr lang="zh-CN" altLang="en-US" sz="1600" b="1" dirty="0" smtClean="0">
                <a:latin typeface="微软雅黑" panose="020B0503020204020204" pitchFamily="34" charset="-122"/>
                <a:ea typeface="微软雅黑" panose="020B0503020204020204" pitchFamily="34" charset="-122"/>
              </a:rPr>
              <a:t>意义</a:t>
            </a:r>
            <a:endParaRPr lang="en-US" altLang="zh-CN" sz="1600" b="1" dirty="0" smtClean="0">
              <a:latin typeface="微软雅黑" panose="020B0503020204020204" pitchFamily="34" charset="-122"/>
              <a:ea typeface="微软雅黑" panose="020B0503020204020204" pitchFamily="34" charset="-122"/>
            </a:endParaRPr>
          </a:p>
          <a:p>
            <a:pPr>
              <a:lnSpc>
                <a:spcPct val="150000"/>
              </a:lnSpc>
            </a:pPr>
            <a:r>
              <a:rPr lang="zh-CN" altLang="en-US" sz="1600" dirty="0" smtClean="0">
                <a:latin typeface="微软雅黑" panose="020B0503020204020204" pitchFamily="34" charset="-122"/>
                <a:ea typeface="微软雅黑" panose="020B0503020204020204" pitchFamily="34" charset="-122"/>
              </a:rPr>
              <a:t>       从</a:t>
            </a:r>
            <a:r>
              <a:rPr lang="zh-CN" altLang="en-US" sz="1600" dirty="0">
                <a:latin typeface="微软雅黑" panose="020B0503020204020204" pitchFamily="34" charset="-122"/>
                <a:ea typeface="微软雅黑" panose="020B0503020204020204" pitchFamily="34" charset="-122"/>
              </a:rPr>
              <a:t>“断卡”行动情况看，犯罪分子大量收购银行卡、非银行支付账户等用于接收、转移赃款，绕过金融监管，导致诈骗资金讯速流转、拆解、混同，极大地增加了打击犯罪和追赃挽损的难度，社会危害巨大。对于非法出租、出售包括银行卡在内的“</a:t>
            </a:r>
            <a:r>
              <a:rPr lang="zh-CN" altLang="en-US" sz="1600" dirty="0">
                <a:solidFill>
                  <a:srgbClr val="FF0000"/>
                </a:solidFill>
                <a:latin typeface="微软雅黑" panose="020B0503020204020204" pitchFamily="34" charset="-122"/>
                <a:ea typeface="微软雅黑" panose="020B0503020204020204" pitchFamily="34" charset="-122"/>
              </a:rPr>
              <a:t>两卡</a:t>
            </a:r>
            <a:r>
              <a:rPr lang="zh-CN" altLang="en-US" sz="1600" dirty="0">
                <a:latin typeface="微软雅黑" panose="020B0503020204020204" pitchFamily="34" charset="-122"/>
                <a:ea typeface="微软雅黑" panose="020B0503020204020204" pitchFamily="34" charset="-122"/>
              </a:rPr>
              <a:t>”行为，检察机关要坚持源头打击、全链条惩治。既要依法打击涉“两卡”犯罪行为，又要深挖上下游犯罪线索，依法严惩电信网络诈骗、网络赌博等犯罪团伙，努力铲除整个犯罪链条</a:t>
            </a:r>
            <a:r>
              <a:rPr lang="zh-CN" altLang="en-US" sz="1600" dirty="0" smtClean="0">
                <a:latin typeface="微软雅黑" panose="020B0503020204020204" pitchFamily="34" charset="-122"/>
                <a:ea typeface="微软雅黑" panose="020B0503020204020204" pitchFamily="34" charset="-122"/>
              </a:rPr>
              <a:t>。</a:t>
            </a:r>
            <a:endParaRPr lang="en-US" altLang="zh-CN" sz="1600" dirty="0" smtClean="0">
              <a:latin typeface="微软雅黑" panose="020B0503020204020204" pitchFamily="34" charset="-122"/>
              <a:ea typeface="微软雅黑" panose="020B0503020204020204" pitchFamily="34" charset="-122"/>
            </a:endParaRPr>
          </a:p>
          <a:p>
            <a:pPr>
              <a:lnSpc>
                <a:spcPct val="150000"/>
              </a:lnSpc>
            </a:pPr>
            <a:r>
              <a:rPr lang="zh-CN" altLang="en-US" sz="1600" dirty="0" smtClean="0">
                <a:latin typeface="微软雅黑" panose="020B0503020204020204" pitchFamily="34" charset="-122"/>
                <a:ea typeface="微软雅黑" panose="020B0503020204020204" pitchFamily="34" charset="-122"/>
              </a:rPr>
              <a:t>       对于</a:t>
            </a:r>
            <a:r>
              <a:rPr lang="zh-CN" altLang="en-US" sz="1600" dirty="0">
                <a:latin typeface="微软雅黑" panose="020B0503020204020204" pitchFamily="34" charset="-122"/>
                <a:ea typeface="微软雅黑" panose="020B0503020204020204" pitchFamily="34" charset="-122"/>
              </a:rPr>
              <a:t>涉“</a:t>
            </a:r>
            <a:r>
              <a:rPr lang="zh-CN" altLang="en-US" sz="1600" dirty="0">
                <a:solidFill>
                  <a:srgbClr val="FF0000"/>
                </a:solidFill>
                <a:latin typeface="微软雅黑" panose="020B0503020204020204" pitchFamily="34" charset="-122"/>
                <a:ea typeface="微软雅黑" panose="020B0503020204020204" pitchFamily="34" charset="-122"/>
              </a:rPr>
              <a:t>两卡</a:t>
            </a:r>
            <a:r>
              <a:rPr lang="zh-CN" altLang="en-US" sz="1600" dirty="0">
                <a:latin typeface="微软雅黑" panose="020B0503020204020204" pitchFamily="34" charset="-122"/>
                <a:ea typeface="微软雅黑" panose="020B0503020204020204" pitchFamily="34" charset="-122"/>
              </a:rPr>
              <a:t>”违法犯罪的在校学生，检察机关要坚持惩治与挽救相结合，全面、准确评价起诉必要性，依法、精准提出量刑建议。对于依法需要提起公诉，但被告人具有从犯、认罪认罚、退赃退赔等从宽情节的，可以提出轻缓的量刑建议。要注重做好办案“后半篇文章”，检察机关和教育部门、相关学校要加强沟通联系，根据涉案学生的犯罪情节、认罪悔罪态度、在校一贯表现等情况，在法律政策允许的范围内，给予犯罪情节较轻的涉案学生以</a:t>
            </a:r>
            <a:r>
              <a:rPr lang="zh-CN" altLang="en-US" sz="1600" dirty="0">
                <a:solidFill>
                  <a:srgbClr val="FF0000"/>
                </a:solidFill>
                <a:latin typeface="微软雅黑" panose="020B0503020204020204" pitchFamily="34" charset="-122"/>
                <a:ea typeface="微软雅黑" panose="020B0503020204020204" pitchFamily="34" charset="-122"/>
              </a:rPr>
              <a:t>继续留校完成学业</a:t>
            </a:r>
            <a:r>
              <a:rPr lang="zh-CN" altLang="en-US" sz="1600" dirty="0">
                <a:latin typeface="微软雅黑" panose="020B0503020204020204" pitchFamily="34" charset="-122"/>
                <a:ea typeface="微软雅黑" panose="020B0503020204020204" pitchFamily="34" charset="-122"/>
              </a:rPr>
              <a:t>的机会。同时，加强</a:t>
            </a:r>
            <a:r>
              <a:rPr lang="zh-CN" altLang="en-US" sz="1600" dirty="0">
                <a:solidFill>
                  <a:srgbClr val="FF0000"/>
                </a:solidFill>
                <a:latin typeface="微软雅黑" panose="020B0503020204020204" pitchFamily="34" charset="-122"/>
                <a:ea typeface="微软雅黑" panose="020B0503020204020204" pitchFamily="34" charset="-122"/>
              </a:rPr>
              <a:t>思想工作</a:t>
            </a:r>
            <a:r>
              <a:rPr lang="zh-CN" altLang="en-US" sz="1600" dirty="0">
                <a:latin typeface="微软雅黑" panose="020B0503020204020204" pitchFamily="34" charset="-122"/>
                <a:ea typeface="微软雅黑" panose="020B0503020204020204" pitchFamily="34" charset="-122"/>
              </a:rPr>
              <a:t>和</a:t>
            </a:r>
            <a:r>
              <a:rPr lang="zh-CN" altLang="en-US" sz="1600" dirty="0">
                <a:solidFill>
                  <a:srgbClr val="FF0000"/>
                </a:solidFill>
                <a:latin typeface="微软雅黑" panose="020B0503020204020204" pitchFamily="34" charset="-122"/>
                <a:ea typeface="微软雅黑" panose="020B0503020204020204" pitchFamily="34" charset="-122"/>
              </a:rPr>
              <a:t>批评教育</a:t>
            </a:r>
            <a:r>
              <a:rPr lang="zh-CN" altLang="en-US" sz="1600" dirty="0">
                <a:latin typeface="微软雅黑" panose="020B0503020204020204" pitchFamily="34" charset="-122"/>
                <a:ea typeface="微软雅黑" panose="020B0503020204020204" pitchFamily="34" charset="-122"/>
              </a:rPr>
              <a:t>，使其真正认识错误，悔过自新，努力成为</a:t>
            </a:r>
            <a:r>
              <a:rPr lang="zh-CN" altLang="en-US" sz="1600" dirty="0">
                <a:solidFill>
                  <a:srgbClr val="FF0000"/>
                </a:solidFill>
                <a:latin typeface="微软雅黑" panose="020B0503020204020204" pitchFamily="34" charset="-122"/>
                <a:ea typeface="微软雅黑" panose="020B0503020204020204" pitchFamily="34" charset="-122"/>
              </a:rPr>
              <a:t>合格守法公民</a:t>
            </a:r>
            <a:r>
              <a:rPr lang="zh-CN" altLang="en-US" sz="1600" dirty="0">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val="2644128175"/>
      </p:ext>
    </p:extLst>
  </p:cSld>
  <p:clrMapOvr>
    <a:masterClrMapping/>
  </p:clrMapOvr>
  <mc:AlternateContent xmlns:mc="http://schemas.openxmlformats.org/markup-compatibility/2006" xmlns:p14="http://schemas.microsoft.com/office/powerpoint/2010/main">
    <mc:Choice Requires="p14">
      <p:transition spd="slow" p14:dur="1500" advTm="2500">
        <p:split orient="vert"/>
      </p:transition>
    </mc:Choice>
    <mc:Fallback xmlns="">
      <p:transition spd="slow" advTm="25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25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7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AD26C53A-4494-4B87-B037-B2D6BD5BC188}"/>
              </a:ext>
            </a:extLst>
          </p:cNvPr>
          <p:cNvSpPr txBox="1">
            <a:spLocks/>
          </p:cNvSpPr>
          <p:nvPr/>
        </p:nvSpPr>
        <p:spPr>
          <a:xfrm>
            <a:off x="1833116" y="949572"/>
            <a:ext cx="1317407" cy="53497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2800" dirty="0" smtClean="0">
                <a:latin typeface="微软雅黑" panose="020B0503020204020204" pitchFamily="34" charset="-122"/>
                <a:ea typeface="微软雅黑" panose="020B0503020204020204" pitchFamily="34" charset="-122"/>
                <a:cs typeface="Segoe UI" panose="020B0502040204020203" pitchFamily="34" charset="0"/>
              </a:rPr>
              <a:t>案例</a:t>
            </a:r>
            <a:r>
              <a:rPr lang="en-US" altLang="zh-CN" sz="2800" dirty="0" smtClean="0">
                <a:latin typeface="微软雅黑" panose="020B0503020204020204" pitchFamily="34" charset="-122"/>
                <a:ea typeface="微软雅黑" panose="020B0503020204020204" pitchFamily="34" charset="-122"/>
                <a:cs typeface="Segoe UI" panose="020B0502040204020203" pitchFamily="34" charset="0"/>
              </a:rPr>
              <a:t>4</a:t>
            </a:r>
            <a:endParaRPr lang="en-US" altLang="zh-CN" sz="2800" dirty="0">
              <a:latin typeface="微软雅黑" panose="020B0503020204020204" pitchFamily="34" charset="-122"/>
              <a:ea typeface="微软雅黑" panose="020B0503020204020204" pitchFamily="34" charset="-122"/>
              <a:cs typeface="Segoe UI" panose="020B0502040204020203" pitchFamily="34" charset="0"/>
            </a:endParaRPr>
          </a:p>
        </p:txBody>
      </p:sp>
      <p:pic>
        <p:nvPicPr>
          <p:cNvPr id="9" name="图形 8">
            <a:extLst>
              <a:ext uri="{FF2B5EF4-FFF2-40B4-BE49-F238E27FC236}">
                <a16:creationId xmlns:a16="http://schemas.microsoft.com/office/drawing/2014/main" id="{F88E30A9-31E6-4932-A3DB-9E8A89CB40BF}"/>
              </a:ext>
            </a:extLst>
          </p:cNvPr>
          <p:cNvPicPr>
            <a:picLocks noChangeAspect="1"/>
          </p:cNvPicPr>
          <p:nvPr/>
        </p:nvPicPr>
        <p:blipFill>
          <a:blip r:embed="rId2" cstate="hqprint">
            <a:extLst>
              <a:ext uri="{28A0092B-C50C-407E-A947-70E740481C1C}">
                <a14:useLocalDpi xmlns:a14="http://schemas.microsoft.com/office/drawing/2010/main" val="0"/>
              </a:ext>
              <a:ext uri="{96DAC541-7B7A-43D3-8B79-37D633B846F1}">
                <asvg:svgBlip xmlns="" xmlns:asvg="http://schemas.microsoft.com/office/drawing/2016/SVG/main" r:embed="rId3"/>
              </a:ext>
            </a:extLst>
          </a:blip>
          <a:stretch>
            <a:fillRect/>
          </a:stretch>
        </p:blipFill>
        <p:spPr>
          <a:xfrm>
            <a:off x="616836" y="507168"/>
            <a:ext cx="1419782" cy="1419782"/>
          </a:xfrm>
          <a:prstGeom prst="rect">
            <a:avLst/>
          </a:prstGeom>
        </p:spPr>
      </p:pic>
      <p:sp>
        <p:nvSpPr>
          <p:cNvPr id="2" name="矩形 1"/>
          <p:cNvSpPr/>
          <p:nvPr/>
        </p:nvSpPr>
        <p:spPr>
          <a:xfrm>
            <a:off x="3759920" y="943180"/>
            <a:ext cx="5309265" cy="461665"/>
          </a:xfrm>
          <a:prstGeom prst="rect">
            <a:avLst/>
          </a:prstGeom>
        </p:spPr>
        <p:txBody>
          <a:bodyPr wrap="square">
            <a:spAutoFit/>
          </a:bodyPr>
          <a:lstStyle/>
          <a:p>
            <a:pPr algn="ctr"/>
            <a:r>
              <a:rPr lang="zh-CN" altLang="en-US" sz="2400" b="1" dirty="0" smtClean="0">
                <a:solidFill>
                  <a:schemeClr val="accent6">
                    <a:lumMod val="75000"/>
                  </a:schemeClr>
                </a:solidFill>
                <a:latin typeface="微软雅黑" panose="020B0503020204020204" pitchFamily="34" charset="-122"/>
                <a:ea typeface="微软雅黑" panose="020B0503020204020204" pitchFamily="34" charset="-122"/>
              </a:rPr>
              <a:t>许某</a:t>
            </a:r>
            <a:r>
              <a:rPr lang="zh-CN" altLang="en-US" sz="2400" b="1" dirty="0">
                <a:solidFill>
                  <a:schemeClr val="accent6">
                    <a:lumMod val="75000"/>
                  </a:schemeClr>
                </a:solidFill>
                <a:latin typeface="微软雅黑" panose="020B0503020204020204" pitchFamily="34" charset="-122"/>
                <a:ea typeface="微软雅黑" panose="020B0503020204020204" pitchFamily="34" charset="-122"/>
              </a:rPr>
              <a:t>帮助信息网络犯罪活动不起诉案</a:t>
            </a:r>
          </a:p>
        </p:txBody>
      </p:sp>
      <p:sp>
        <p:nvSpPr>
          <p:cNvPr id="3" name="矩形 2"/>
          <p:cNvSpPr/>
          <p:nvPr/>
        </p:nvSpPr>
        <p:spPr>
          <a:xfrm>
            <a:off x="2036618" y="2013503"/>
            <a:ext cx="8124407" cy="3416320"/>
          </a:xfrm>
          <a:prstGeom prst="rect">
            <a:avLst/>
          </a:prstGeom>
        </p:spPr>
        <p:txBody>
          <a:bodyPr wrap="square">
            <a:spAutoFit/>
          </a:bodyPr>
          <a:lstStyle/>
          <a:p>
            <a:pPr>
              <a:lnSpc>
                <a:spcPct val="150000"/>
              </a:lnSpc>
            </a:pPr>
            <a:r>
              <a:rPr lang="zh-CN" altLang="en-US" sz="1600" b="1" dirty="0" smtClean="0">
                <a:latin typeface="微软雅黑" panose="020B0503020204020204" pitchFamily="34" charset="-122"/>
                <a:ea typeface="微软雅黑" panose="020B0503020204020204" pitchFamily="34" charset="-122"/>
              </a:rPr>
              <a:t>一</a:t>
            </a:r>
            <a:r>
              <a:rPr lang="zh-CN" altLang="en-US" sz="1600" b="1" dirty="0">
                <a:latin typeface="微软雅黑" panose="020B0503020204020204" pitchFamily="34" charset="-122"/>
                <a:ea typeface="微软雅黑" panose="020B0503020204020204" pitchFamily="34" charset="-122"/>
              </a:rPr>
              <a:t>、基本</a:t>
            </a:r>
            <a:r>
              <a:rPr lang="zh-CN" altLang="en-US" sz="1600" b="1" dirty="0" smtClean="0">
                <a:latin typeface="微软雅黑" panose="020B0503020204020204" pitchFamily="34" charset="-122"/>
                <a:ea typeface="微软雅黑" panose="020B0503020204020204" pitchFamily="34" charset="-122"/>
              </a:rPr>
              <a:t>案情</a:t>
            </a:r>
            <a:endParaRPr lang="en-US" altLang="zh-CN" sz="1600" b="1" dirty="0" smtClean="0">
              <a:latin typeface="微软雅黑" panose="020B0503020204020204" pitchFamily="34" charset="-122"/>
              <a:ea typeface="微软雅黑" panose="020B0503020204020204" pitchFamily="34" charset="-122"/>
            </a:endParaRPr>
          </a:p>
          <a:p>
            <a:pPr>
              <a:lnSpc>
                <a:spcPct val="150000"/>
              </a:lnSpc>
            </a:pPr>
            <a:r>
              <a:rPr lang="zh-CN" altLang="en-US" sz="1600" dirty="0" smtClean="0">
                <a:latin typeface="微软雅黑" panose="020B0503020204020204" pitchFamily="34" charset="-122"/>
                <a:ea typeface="微软雅黑" panose="020B0503020204020204" pitchFamily="34" charset="-122"/>
              </a:rPr>
              <a:t>       许</a:t>
            </a:r>
            <a:r>
              <a:rPr lang="zh-CN" altLang="en-US" sz="1600" dirty="0">
                <a:latin typeface="微软雅黑" panose="020B0503020204020204" pitchFamily="34" charset="-122"/>
                <a:ea typeface="微软雅黑" panose="020B0503020204020204" pitchFamily="34" charset="-122"/>
              </a:rPr>
              <a:t>某，</a:t>
            </a:r>
            <a:r>
              <a:rPr lang="en-US" altLang="zh-CN" sz="1600" dirty="0">
                <a:latin typeface="微软雅黑" panose="020B0503020204020204" pitchFamily="34" charset="-122"/>
                <a:ea typeface="微软雅黑" panose="020B0503020204020204" pitchFamily="34" charset="-122"/>
              </a:rPr>
              <a:t>2001</a:t>
            </a:r>
            <a:r>
              <a:rPr lang="zh-CN" altLang="en-US" sz="1600" dirty="0">
                <a:latin typeface="微软雅黑" panose="020B0503020204020204" pitchFamily="34" charset="-122"/>
                <a:ea typeface="微软雅黑" panose="020B0503020204020204" pitchFamily="34" charset="-122"/>
              </a:rPr>
              <a:t>年</a:t>
            </a:r>
            <a:r>
              <a:rPr lang="en-US" altLang="zh-CN" sz="1600" dirty="0">
                <a:latin typeface="微软雅黑" panose="020B0503020204020204" pitchFamily="34" charset="-122"/>
                <a:ea typeface="微软雅黑" panose="020B0503020204020204" pitchFamily="34" charset="-122"/>
              </a:rPr>
              <a:t>3</a:t>
            </a:r>
            <a:r>
              <a:rPr lang="zh-CN" altLang="en-US" sz="1600" dirty="0">
                <a:latin typeface="微软雅黑" panose="020B0503020204020204" pitchFamily="34" charset="-122"/>
                <a:ea typeface="微软雅黑" panose="020B0503020204020204" pitchFamily="34" charset="-122"/>
              </a:rPr>
              <a:t>月出生，系某职业技术学院在校学生</a:t>
            </a:r>
            <a:r>
              <a:rPr lang="zh-CN" altLang="en-US" sz="1600" dirty="0" smtClean="0">
                <a:latin typeface="微软雅黑" panose="020B0503020204020204" pitchFamily="34" charset="-122"/>
                <a:ea typeface="微软雅黑" panose="020B0503020204020204" pitchFamily="34" charset="-122"/>
              </a:rPr>
              <a:t>。</a:t>
            </a:r>
            <a:endParaRPr lang="en-US" altLang="zh-CN" sz="1600" dirty="0" smtClean="0">
              <a:latin typeface="微软雅黑" panose="020B0503020204020204" pitchFamily="34" charset="-122"/>
              <a:ea typeface="微软雅黑" panose="020B0503020204020204" pitchFamily="34" charset="-122"/>
            </a:endParaRPr>
          </a:p>
          <a:p>
            <a:pPr>
              <a:lnSpc>
                <a:spcPct val="150000"/>
              </a:lnSpc>
            </a:pPr>
            <a:r>
              <a:rPr lang="en-US" altLang="zh-CN" sz="1600" dirty="0" smtClean="0">
                <a:latin typeface="微软雅黑" panose="020B0503020204020204" pitchFamily="34" charset="-122"/>
                <a:ea typeface="微软雅黑" panose="020B0503020204020204" pitchFamily="34" charset="-122"/>
              </a:rPr>
              <a:t>       2020</a:t>
            </a:r>
            <a:r>
              <a:rPr lang="zh-CN" altLang="en-US" sz="1600" dirty="0">
                <a:latin typeface="微软雅黑" panose="020B0503020204020204" pitchFamily="34" charset="-122"/>
                <a:ea typeface="微软雅黑" panose="020B0503020204020204" pitchFamily="34" charset="-122"/>
              </a:rPr>
              <a:t>年</a:t>
            </a:r>
            <a:r>
              <a:rPr lang="en-US" altLang="zh-CN" sz="1600" dirty="0">
                <a:latin typeface="微软雅黑" panose="020B0503020204020204" pitchFamily="34" charset="-122"/>
                <a:ea typeface="微软雅黑" panose="020B0503020204020204" pitchFamily="34" charset="-122"/>
              </a:rPr>
              <a:t>6</a:t>
            </a:r>
            <a:r>
              <a:rPr lang="zh-CN" altLang="en-US" sz="1600" dirty="0">
                <a:latin typeface="微软雅黑" panose="020B0503020204020204" pitchFamily="34" charset="-122"/>
                <a:ea typeface="微软雅黑" panose="020B0503020204020204" pitchFamily="34" charset="-122"/>
              </a:rPr>
              <a:t>月，许某高考后为寻找暑期兼职，联系朋友程某</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另案处理</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帮忙介绍工作，程某介绍许某办理</a:t>
            </a:r>
            <a:r>
              <a:rPr lang="zh-CN" altLang="en-US" sz="1600" dirty="0">
                <a:solidFill>
                  <a:srgbClr val="FF0000"/>
                </a:solidFill>
                <a:latin typeface="微软雅黑" panose="020B0503020204020204" pitchFamily="34" charset="-122"/>
                <a:ea typeface="微软雅黑" panose="020B0503020204020204" pitchFamily="34" charset="-122"/>
              </a:rPr>
              <a:t>银行卡</a:t>
            </a:r>
            <a:r>
              <a:rPr lang="zh-CN" altLang="en-US" sz="1600" dirty="0">
                <a:latin typeface="微软雅黑" panose="020B0503020204020204" pitchFamily="34" charset="-122"/>
                <a:ea typeface="微软雅黑" panose="020B0503020204020204" pitchFamily="34" charset="-122"/>
              </a:rPr>
              <a:t>出售给他人使用，每张卡价格人民币</a:t>
            </a:r>
            <a:r>
              <a:rPr lang="en-US" altLang="zh-CN" sz="1600" dirty="0">
                <a:latin typeface="微软雅黑" panose="020B0503020204020204" pitchFamily="34" charset="-122"/>
                <a:ea typeface="微软雅黑" panose="020B0503020204020204" pitchFamily="34" charset="-122"/>
              </a:rPr>
              <a:t>100</a:t>
            </a:r>
            <a:r>
              <a:rPr lang="zh-CN" altLang="en-US" sz="1600" dirty="0">
                <a:latin typeface="微软雅黑" panose="020B0503020204020204" pitchFamily="34" charset="-122"/>
                <a:ea typeface="微软雅黑" panose="020B0503020204020204" pitchFamily="34" charset="-122"/>
              </a:rPr>
              <a:t>元。许某按程某要求先自行办理了一张手机卡，后在程某带领下在</a:t>
            </a:r>
            <a:r>
              <a:rPr lang="en-US" altLang="zh-CN" sz="1600" dirty="0">
                <a:latin typeface="微软雅黑" panose="020B0503020204020204" pitchFamily="34" charset="-122"/>
                <a:ea typeface="微软雅黑" panose="020B0503020204020204" pitchFamily="34" charset="-122"/>
              </a:rPr>
              <a:t>7</a:t>
            </a:r>
            <a:r>
              <a:rPr lang="zh-CN" altLang="en-US" sz="1600" dirty="0">
                <a:latin typeface="微软雅黑" panose="020B0503020204020204" pitchFamily="34" charset="-122"/>
                <a:ea typeface="微软雅黑" panose="020B0503020204020204" pitchFamily="34" charset="-122"/>
              </a:rPr>
              <a:t>家银行各办理了</a:t>
            </a:r>
            <a:r>
              <a:rPr lang="en-US" altLang="zh-CN" sz="1600" dirty="0">
                <a:latin typeface="微软雅黑" panose="020B0503020204020204" pitchFamily="34" charset="-122"/>
                <a:ea typeface="微软雅黑" panose="020B0503020204020204" pitchFamily="34" charset="-122"/>
              </a:rPr>
              <a:t>1</a:t>
            </a:r>
            <a:r>
              <a:rPr lang="zh-CN" altLang="en-US" sz="1600" dirty="0">
                <a:latin typeface="微软雅黑" panose="020B0503020204020204" pitchFamily="34" charset="-122"/>
                <a:ea typeface="微软雅黑" panose="020B0503020204020204" pitchFamily="34" charset="-122"/>
              </a:rPr>
              <a:t>张银行卡，并将上述</a:t>
            </a:r>
            <a:r>
              <a:rPr lang="en-US" altLang="zh-CN" sz="1600" dirty="0">
                <a:latin typeface="微软雅黑" panose="020B0503020204020204" pitchFamily="34" charset="-122"/>
                <a:ea typeface="微软雅黑" panose="020B0503020204020204" pitchFamily="34" charset="-122"/>
              </a:rPr>
              <a:t>7</a:t>
            </a:r>
            <a:r>
              <a:rPr lang="zh-CN" altLang="en-US" sz="1600" dirty="0">
                <a:latin typeface="微软雅黑" panose="020B0503020204020204" pitchFamily="34" charset="-122"/>
                <a:ea typeface="微软雅黑" panose="020B0503020204020204" pitchFamily="34" charset="-122"/>
              </a:rPr>
              <a:t>张银行卡和手机卡交给程某，程某向许某转账人民币</a:t>
            </a:r>
            <a:r>
              <a:rPr lang="en-US" altLang="zh-CN" sz="1600" dirty="0">
                <a:latin typeface="微软雅黑" panose="020B0503020204020204" pitchFamily="34" charset="-122"/>
                <a:ea typeface="微软雅黑" panose="020B0503020204020204" pitchFamily="34" charset="-122"/>
              </a:rPr>
              <a:t>200</a:t>
            </a:r>
            <a:r>
              <a:rPr lang="zh-CN" altLang="en-US" sz="1600" dirty="0">
                <a:latin typeface="微软雅黑" panose="020B0503020204020204" pitchFamily="34" charset="-122"/>
                <a:ea typeface="微软雅黑" panose="020B0503020204020204" pitchFamily="34" charset="-122"/>
              </a:rPr>
              <a:t>元</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另有人民币</a:t>
            </a:r>
            <a:r>
              <a:rPr lang="en-US" altLang="zh-CN" sz="1600" dirty="0">
                <a:latin typeface="微软雅黑" panose="020B0503020204020204" pitchFamily="34" charset="-122"/>
                <a:ea typeface="微软雅黑" panose="020B0503020204020204" pitchFamily="34" charset="-122"/>
              </a:rPr>
              <a:t>500</a:t>
            </a:r>
            <a:r>
              <a:rPr lang="zh-CN" altLang="en-US" sz="1600" dirty="0">
                <a:latin typeface="微软雅黑" panose="020B0503020204020204" pitchFamily="34" charset="-122"/>
                <a:ea typeface="微软雅黑" panose="020B0503020204020204" pitchFamily="34" charset="-122"/>
              </a:rPr>
              <a:t>元尚未实际支付</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。交付银行卡后，程某告知许某银行卡系用于为他人转移赃款。许某为了赚钱，未采取补救措施。经查，上述</a:t>
            </a:r>
            <a:r>
              <a:rPr lang="en-US" altLang="zh-CN" sz="1600" dirty="0">
                <a:latin typeface="微软雅黑" panose="020B0503020204020204" pitchFamily="34" charset="-122"/>
                <a:ea typeface="微软雅黑" panose="020B0503020204020204" pitchFamily="34" charset="-122"/>
              </a:rPr>
              <a:t>7</a:t>
            </a:r>
            <a:r>
              <a:rPr lang="zh-CN" altLang="en-US" sz="1600" dirty="0">
                <a:latin typeface="微软雅黑" panose="020B0503020204020204" pitchFamily="34" charset="-122"/>
                <a:ea typeface="微软雅黑" panose="020B0503020204020204" pitchFamily="34" charset="-122"/>
              </a:rPr>
              <a:t>张银行卡被他人用于实施</a:t>
            </a:r>
            <a:r>
              <a:rPr lang="zh-CN" altLang="en-US" sz="1600" dirty="0">
                <a:solidFill>
                  <a:srgbClr val="FF0000"/>
                </a:solidFill>
                <a:latin typeface="微软雅黑" panose="020B0503020204020204" pitchFamily="34" charset="-122"/>
                <a:ea typeface="微软雅黑" panose="020B0503020204020204" pitchFamily="34" charset="-122"/>
              </a:rPr>
              <a:t>电信网络诈骗犯罪</a:t>
            </a:r>
            <a:r>
              <a:rPr lang="zh-CN" altLang="en-US" sz="1600" dirty="0">
                <a:latin typeface="微软雅黑" panose="020B0503020204020204" pitchFamily="34" charset="-122"/>
                <a:ea typeface="微软雅黑" panose="020B0503020204020204" pitchFamily="34" charset="-122"/>
              </a:rPr>
              <a:t>，被害人转入资金共计</a:t>
            </a:r>
            <a:r>
              <a:rPr lang="zh-CN" altLang="en-US" sz="1600" dirty="0">
                <a:solidFill>
                  <a:srgbClr val="FF0000"/>
                </a:solidFill>
                <a:latin typeface="微软雅黑" panose="020B0503020204020204" pitchFamily="34" charset="-122"/>
                <a:ea typeface="微软雅黑" panose="020B0503020204020204" pitchFamily="34" charset="-122"/>
              </a:rPr>
              <a:t>人民币</a:t>
            </a:r>
            <a:r>
              <a:rPr lang="en-US" altLang="zh-CN" sz="1600" dirty="0">
                <a:solidFill>
                  <a:srgbClr val="FF0000"/>
                </a:solidFill>
                <a:latin typeface="微软雅黑" panose="020B0503020204020204" pitchFamily="34" charset="-122"/>
                <a:ea typeface="微软雅黑" panose="020B0503020204020204" pitchFamily="34" charset="-122"/>
              </a:rPr>
              <a:t>22</a:t>
            </a:r>
            <a:r>
              <a:rPr lang="zh-CN" altLang="en-US" sz="1600" dirty="0">
                <a:solidFill>
                  <a:srgbClr val="FF0000"/>
                </a:solidFill>
                <a:latin typeface="微软雅黑" panose="020B0503020204020204" pitchFamily="34" charset="-122"/>
                <a:ea typeface="微软雅黑" panose="020B0503020204020204" pitchFamily="34" charset="-122"/>
              </a:rPr>
              <a:t>万余元</a:t>
            </a:r>
            <a:r>
              <a:rPr lang="zh-CN" altLang="en-US" sz="1600" dirty="0">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val="2349095031"/>
      </p:ext>
    </p:extLst>
  </p:cSld>
  <p:clrMapOvr>
    <a:masterClrMapping/>
  </p:clrMapOvr>
  <mc:AlternateContent xmlns:mc="http://schemas.openxmlformats.org/markup-compatibility/2006" xmlns:p14="http://schemas.microsoft.com/office/powerpoint/2010/main">
    <mc:Choice Requires="p14">
      <p:transition spd="slow" p14:dur="1500" advTm="2500">
        <p:split orient="vert"/>
      </p:transition>
    </mc:Choice>
    <mc:Fallback xmlns="">
      <p:transition spd="slow" advTm="25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25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7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AD26C53A-4494-4B87-B037-B2D6BD5BC188}"/>
              </a:ext>
            </a:extLst>
          </p:cNvPr>
          <p:cNvSpPr txBox="1">
            <a:spLocks/>
          </p:cNvSpPr>
          <p:nvPr/>
        </p:nvSpPr>
        <p:spPr>
          <a:xfrm>
            <a:off x="1833116" y="949572"/>
            <a:ext cx="1317407" cy="53497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2800" dirty="0" smtClean="0">
                <a:latin typeface="微软雅黑" panose="020B0503020204020204" pitchFamily="34" charset="-122"/>
                <a:ea typeface="微软雅黑" panose="020B0503020204020204" pitchFamily="34" charset="-122"/>
                <a:cs typeface="Segoe UI" panose="020B0502040204020203" pitchFamily="34" charset="0"/>
              </a:rPr>
              <a:t>案例</a:t>
            </a:r>
            <a:r>
              <a:rPr lang="en-US" altLang="zh-CN" sz="2800" dirty="0" smtClean="0">
                <a:latin typeface="微软雅黑" panose="020B0503020204020204" pitchFamily="34" charset="-122"/>
                <a:ea typeface="微软雅黑" panose="020B0503020204020204" pitchFamily="34" charset="-122"/>
                <a:cs typeface="Segoe UI" panose="020B0502040204020203" pitchFamily="34" charset="0"/>
              </a:rPr>
              <a:t>4</a:t>
            </a:r>
            <a:endParaRPr lang="en-US" altLang="zh-CN" sz="2800" dirty="0">
              <a:latin typeface="微软雅黑" panose="020B0503020204020204" pitchFamily="34" charset="-122"/>
              <a:ea typeface="微软雅黑" panose="020B0503020204020204" pitchFamily="34" charset="-122"/>
              <a:cs typeface="Segoe UI" panose="020B0502040204020203" pitchFamily="34" charset="0"/>
            </a:endParaRPr>
          </a:p>
        </p:txBody>
      </p:sp>
      <p:pic>
        <p:nvPicPr>
          <p:cNvPr id="9" name="图形 8">
            <a:extLst>
              <a:ext uri="{FF2B5EF4-FFF2-40B4-BE49-F238E27FC236}">
                <a16:creationId xmlns:a16="http://schemas.microsoft.com/office/drawing/2014/main" id="{F88E30A9-31E6-4932-A3DB-9E8A89CB40BF}"/>
              </a:ext>
            </a:extLst>
          </p:cNvPr>
          <p:cNvPicPr>
            <a:picLocks noChangeAspect="1"/>
          </p:cNvPicPr>
          <p:nvPr/>
        </p:nvPicPr>
        <p:blipFill>
          <a:blip r:embed="rId2" cstate="hqprint">
            <a:extLst>
              <a:ext uri="{28A0092B-C50C-407E-A947-70E740481C1C}">
                <a14:useLocalDpi xmlns:a14="http://schemas.microsoft.com/office/drawing/2010/main" val="0"/>
              </a:ext>
              <a:ext uri="{96DAC541-7B7A-43D3-8B79-37D633B846F1}">
                <asvg:svgBlip xmlns="" xmlns:asvg="http://schemas.microsoft.com/office/drawing/2016/SVG/main" r:embed="rId3"/>
              </a:ext>
            </a:extLst>
          </a:blip>
          <a:stretch>
            <a:fillRect/>
          </a:stretch>
        </p:blipFill>
        <p:spPr>
          <a:xfrm>
            <a:off x="616836" y="507168"/>
            <a:ext cx="1419782" cy="1419782"/>
          </a:xfrm>
          <a:prstGeom prst="rect">
            <a:avLst/>
          </a:prstGeom>
        </p:spPr>
      </p:pic>
      <p:sp>
        <p:nvSpPr>
          <p:cNvPr id="2" name="矩形 1"/>
          <p:cNvSpPr/>
          <p:nvPr/>
        </p:nvSpPr>
        <p:spPr>
          <a:xfrm>
            <a:off x="3759920" y="943180"/>
            <a:ext cx="5309265" cy="461665"/>
          </a:xfrm>
          <a:prstGeom prst="rect">
            <a:avLst/>
          </a:prstGeom>
        </p:spPr>
        <p:txBody>
          <a:bodyPr wrap="square">
            <a:spAutoFit/>
          </a:bodyPr>
          <a:lstStyle/>
          <a:p>
            <a:pPr algn="ctr"/>
            <a:r>
              <a:rPr lang="zh-CN" altLang="en-US" sz="2400" b="1" dirty="0" smtClean="0">
                <a:solidFill>
                  <a:schemeClr val="accent6">
                    <a:lumMod val="75000"/>
                  </a:schemeClr>
                </a:solidFill>
                <a:latin typeface="微软雅黑" panose="020B0503020204020204" pitchFamily="34" charset="-122"/>
                <a:ea typeface="微软雅黑" panose="020B0503020204020204" pitchFamily="34" charset="-122"/>
              </a:rPr>
              <a:t>许某</a:t>
            </a:r>
            <a:r>
              <a:rPr lang="zh-CN" altLang="en-US" sz="2400" b="1" dirty="0">
                <a:solidFill>
                  <a:schemeClr val="accent6">
                    <a:lumMod val="75000"/>
                  </a:schemeClr>
                </a:solidFill>
                <a:latin typeface="微软雅黑" panose="020B0503020204020204" pitchFamily="34" charset="-122"/>
                <a:ea typeface="微软雅黑" panose="020B0503020204020204" pitchFamily="34" charset="-122"/>
              </a:rPr>
              <a:t>帮助信息网络犯罪活动不起诉案</a:t>
            </a:r>
          </a:p>
        </p:txBody>
      </p:sp>
      <p:sp>
        <p:nvSpPr>
          <p:cNvPr id="3" name="矩形 2"/>
          <p:cNvSpPr/>
          <p:nvPr/>
        </p:nvSpPr>
        <p:spPr>
          <a:xfrm>
            <a:off x="2344189" y="2213007"/>
            <a:ext cx="6650182" cy="3046988"/>
          </a:xfrm>
          <a:prstGeom prst="rect">
            <a:avLst/>
          </a:prstGeom>
        </p:spPr>
        <p:txBody>
          <a:bodyPr wrap="square">
            <a:spAutoFit/>
          </a:bodyPr>
          <a:lstStyle/>
          <a:p>
            <a:pPr>
              <a:lnSpc>
                <a:spcPct val="150000"/>
              </a:lnSpc>
            </a:pPr>
            <a:r>
              <a:rPr lang="zh-CN" altLang="en-US" sz="1600" b="1" dirty="0" smtClean="0">
                <a:latin typeface="微软雅黑" panose="020B0503020204020204" pitchFamily="34" charset="-122"/>
                <a:ea typeface="微软雅黑" panose="020B0503020204020204" pitchFamily="34" charset="-122"/>
              </a:rPr>
              <a:t>二</a:t>
            </a:r>
            <a:r>
              <a:rPr lang="zh-CN" altLang="en-US" sz="1600" b="1" dirty="0">
                <a:latin typeface="微软雅黑" panose="020B0503020204020204" pitchFamily="34" charset="-122"/>
                <a:ea typeface="微软雅黑" panose="020B0503020204020204" pitchFamily="34" charset="-122"/>
              </a:rPr>
              <a:t>、诉讼</a:t>
            </a:r>
            <a:r>
              <a:rPr lang="zh-CN" altLang="en-US" sz="1600" b="1" dirty="0" smtClean="0">
                <a:latin typeface="微软雅黑" panose="020B0503020204020204" pitchFamily="34" charset="-122"/>
                <a:ea typeface="微软雅黑" panose="020B0503020204020204" pitchFamily="34" charset="-122"/>
              </a:rPr>
              <a:t>过程</a:t>
            </a:r>
            <a:endParaRPr lang="en-US" altLang="zh-CN" sz="1600" b="1" dirty="0" smtClean="0">
              <a:latin typeface="微软雅黑" panose="020B0503020204020204" pitchFamily="34" charset="-122"/>
              <a:ea typeface="微软雅黑" panose="020B0503020204020204" pitchFamily="34" charset="-122"/>
            </a:endParaRPr>
          </a:p>
          <a:p>
            <a:pPr>
              <a:lnSpc>
                <a:spcPct val="150000"/>
              </a:lnSpc>
            </a:pPr>
            <a:r>
              <a:rPr lang="en-US" altLang="zh-CN" sz="1600" dirty="0" smtClean="0">
                <a:latin typeface="微软雅黑" panose="020B0503020204020204" pitchFamily="34" charset="-122"/>
                <a:ea typeface="微软雅黑" panose="020B0503020204020204" pitchFamily="34" charset="-122"/>
              </a:rPr>
              <a:t>       2020</a:t>
            </a:r>
            <a:r>
              <a:rPr lang="zh-CN" altLang="en-US" sz="1600" dirty="0">
                <a:latin typeface="微软雅黑" panose="020B0503020204020204" pitchFamily="34" charset="-122"/>
                <a:ea typeface="微软雅黑" panose="020B0503020204020204" pitchFamily="34" charset="-122"/>
              </a:rPr>
              <a:t>年</a:t>
            </a:r>
            <a:r>
              <a:rPr lang="en-US" altLang="zh-CN" sz="1600" dirty="0">
                <a:latin typeface="微软雅黑" panose="020B0503020204020204" pitchFamily="34" charset="-122"/>
                <a:ea typeface="微软雅黑" panose="020B0503020204020204" pitchFamily="34" charset="-122"/>
              </a:rPr>
              <a:t>10</a:t>
            </a:r>
            <a:r>
              <a:rPr lang="zh-CN" altLang="en-US" sz="1600" dirty="0">
                <a:latin typeface="微软雅黑" panose="020B0503020204020204" pitchFamily="34" charset="-122"/>
                <a:ea typeface="微软雅黑" panose="020B0503020204020204" pitchFamily="34" charset="-122"/>
              </a:rPr>
              <a:t>月</a:t>
            </a:r>
            <a:r>
              <a:rPr lang="en-US" altLang="zh-CN" sz="1600" dirty="0">
                <a:latin typeface="微软雅黑" panose="020B0503020204020204" pitchFamily="34" charset="-122"/>
                <a:ea typeface="微软雅黑" panose="020B0503020204020204" pitchFamily="34" charset="-122"/>
              </a:rPr>
              <a:t>12</a:t>
            </a:r>
            <a:r>
              <a:rPr lang="zh-CN" altLang="en-US" sz="1600" dirty="0">
                <a:latin typeface="微软雅黑" panose="020B0503020204020204" pitchFamily="34" charset="-122"/>
                <a:ea typeface="微软雅黑" panose="020B0503020204020204" pitchFamily="34" charset="-122"/>
              </a:rPr>
              <a:t>日，安徽省合肥市肥东县公安局以许某涉嫌</a:t>
            </a:r>
            <a:r>
              <a:rPr lang="zh-CN" altLang="en-US" sz="1600" dirty="0">
                <a:solidFill>
                  <a:srgbClr val="FF0000"/>
                </a:solidFill>
                <a:latin typeface="微软雅黑" panose="020B0503020204020204" pitchFamily="34" charset="-122"/>
                <a:ea typeface="微软雅黑" panose="020B0503020204020204" pitchFamily="34" charset="-122"/>
              </a:rPr>
              <a:t>帮助信息网络犯罪活动罪</a:t>
            </a:r>
            <a:r>
              <a:rPr lang="zh-CN" altLang="en-US" sz="1600" dirty="0">
                <a:latin typeface="微软雅黑" panose="020B0503020204020204" pitchFamily="34" charset="-122"/>
                <a:ea typeface="微软雅黑" panose="020B0503020204020204" pitchFamily="34" charset="-122"/>
              </a:rPr>
              <a:t>移送起诉。肥东县人民检察院在审查起诉过程中，到许某所在学校调取相关资料。当地教育部门积极配合，提供了许某的在校证明和日常表现。经工作了解，许某在校期间表现良好，</a:t>
            </a:r>
            <a:r>
              <a:rPr lang="zh-CN" altLang="en-US" sz="1600" dirty="0">
                <a:solidFill>
                  <a:srgbClr val="FF0000"/>
                </a:solidFill>
                <a:latin typeface="微软雅黑" panose="020B0503020204020204" pitchFamily="34" charset="-122"/>
                <a:ea typeface="微软雅黑" panose="020B0503020204020204" pitchFamily="34" charset="-122"/>
              </a:rPr>
              <a:t>无其他前科劣迹</a:t>
            </a:r>
            <a:r>
              <a:rPr lang="zh-CN" altLang="en-US" sz="1600" dirty="0">
                <a:latin typeface="微软雅黑" panose="020B0503020204020204" pitchFamily="34" charset="-122"/>
                <a:ea typeface="微软雅黑" panose="020B0503020204020204" pitchFamily="34" charset="-122"/>
              </a:rPr>
              <a:t>。许某到案后如实供述了犯罪事实，认罪认罚并积极退赃。</a:t>
            </a:r>
            <a:r>
              <a:rPr lang="en-US" altLang="zh-CN" sz="1600" dirty="0">
                <a:latin typeface="微软雅黑" panose="020B0503020204020204" pitchFamily="34" charset="-122"/>
                <a:ea typeface="微软雅黑" panose="020B0503020204020204" pitchFamily="34" charset="-122"/>
              </a:rPr>
              <a:t>2020</a:t>
            </a:r>
            <a:r>
              <a:rPr lang="zh-CN" altLang="en-US" sz="1600" dirty="0">
                <a:latin typeface="微软雅黑" panose="020B0503020204020204" pitchFamily="34" charset="-122"/>
                <a:ea typeface="微软雅黑" panose="020B0503020204020204" pitchFamily="34" charset="-122"/>
              </a:rPr>
              <a:t>年</a:t>
            </a:r>
            <a:r>
              <a:rPr lang="en-US" altLang="zh-CN" sz="1600" dirty="0">
                <a:latin typeface="微软雅黑" panose="020B0503020204020204" pitchFamily="34" charset="-122"/>
                <a:ea typeface="微软雅黑" panose="020B0503020204020204" pitchFamily="34" charset="-122"/>
              </a:rPr>
              <a:t>11</a:t>
            </a:r>
            <a:r>
              <a:rPr lang="zh-CN" altLang="en-US" sz="1600" dirty="0">
                <a:latin typeface="微软雅黑" panose="020B0503020204020204" pitchFamily="34" charset="-122"/>
                <a:ea typeface="微软雅黑" panose="020B0503020204020204" pitchFamily="34" charset="-122"/>
              </a:rPr>
              <a:t>月</a:t>
            </a:r>
            <a:r>
              <a:rPr lang="en-US" altLang="zh-CN" sz="1600" dirty="0">
                <a:latin typeface="微软雅黑" panose="020B0503020204020204" pitchFamily="34" charset="-122"/>
                <a:ea typeface="微软雅黑" panose="020B0503020204020204" pitchFamily="34" charset="-122"/>
              </a:rPr>
              <a:t>11</a:t>
            </a:r>
            <a:r>
              <a:rPr lang="zh-CN" altLang="en-US" sz="1600" dirty="0">
                <a:latin typeface="微软雅黑" panose="020B0503020204020204" pitchFamily="34" charset="-122"/>
                <a:ea typeface="微软雅黑" panose="020B0503020204020204" pitchFamily="34" charset="-122"/>
              </a:rPr>
              <a:t>日，肥东县人民检察院依法对许某作出不起诉决定。收卡人程某因涉嫌其他犯罪事实被另案处理。</a:t>
            </a:r>
          </a:p>
        </p:txBody>
      </p:sp>
    </p:spTree>
    <p:extLst>
      <p:ext uri="{BB962C8B-B14F-4D97-AF65-F5344CB8AC3E}">
        <p14:creationId xmlns:p14="http://schemas.microsoft.com/office/powerpoint/2010/main" val="4133455327"/>
      </p:ext>
    </p:extLst>
  </p:cSld>
  <p:clrMapOvr>
    <a:masterClrMapping/>
  </p:clrMapOvr>
  <mc:AlternateContent xmlns:mc="http://schemas.openxmlformats.org/markup-compatibility/2006" xmlns:p14="http://schemas.microsoft.com/office/powerpoint/2010/main">
    <mc:Choice Requires="p14">
      <p:transition spd="slow" p14:dur="1500" advTm="2500">
        <p:split orient="vert"/>
      </p:transition>
    </mc:Choice>
    <mc:Fallback xmlns="">
      <p:transition spd="slow" advTm="25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25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7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AD26C53A-4494-4B87-B037-B2D6BD5BC188}"/>
              </a:ext>
            </a:extLst>
          </p:cNvPr>
          <p:cNvSpPr txBox="1">
            <a:spLocks/>
          </p:cNvSpPr>
          <p:nvPr/>
        </p:nvSpPr>
        <p:spPr>
          <a:xfrm>
            <a:off x="1833116" y="949572"/>
            <a:ext cx="1317407" cy="53497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2800" dirty="0" smtClean="0">
                <a:latin typeface="微软雅黑" panose="020B0503020204020204" pitchFamily="34" charset="-122"/>
                <a:ea typeface="微软雅黑" panose="020B0503020204020204" pitchFamily="34" charset="-122"/>
                <a:cs typeface="Segoe UI" panose="020B0502040204020203" pitchFamily="34" charset="0"/>
              </a:rPr>
              <a:t>案例</a:t>
            </a:r>
            <a:r>
              <a:rPr lang="en-US" altLang="zh-CN" sz="2800" dirty="0" smtClean="0">
                <a:latin typeface="微软雅黑" panose="020B0503020204020204" pitchFamily="34" charset="-122"/>
                <a:ea typeface="微软雅黑" panose="020B0503020204020204" pitchFamily="34" charset="-122"/>
                <a:cs typeface="Segoe UI" panose="020B0502040204020203" pitchFamily="34" charset="0"/>
              </a:rPr>
              <a:t>4</a:t>
            </a:r>
            <a:endParaRPr lang="en-US" altLang="zh-CN" sz="2800" dirty="0">
              <a:latin typeface="微软雅黑" panose="020B0503020204020204" pitchFamily="34" charset="-122"/>
              <a:ea typeface="微软雅黑" panose="020B0503020204020204" pitchFamily="34" charset="-122"/>
              <a:cs typeface="Segoe UI" panose="020B0502040204020203" pitchFamily="34" charset="0"/>
            </a:endParaRPr>
          </a:p>
        </p:txBody>
      </p:sp>
      <p:pic>
        <p:nvPicPr>
          <p:cNvPr id="9" name="图形 8">
            <a:extLst>
              <a:ext uri="{FF2B5EF4-FFF2-40B4-BE49-F238E27FC236}">
                <a16:creationId xmlns:a16="http://schemas.microsoft.com/office/drawing/2014/main" id="{F88E30A9-31E6-4932-A3DB-9E8A89CB40BF}"/>
              </a:ext>
            </a:extLst>
          </p:cNvPr>
          <p:cNvPicPr>
            <a:picLocks noChangeAspect="1"/>
          </p:cNvPicPr>
          <p:nvPr/>
        </p:nvPicPr>
        <p:blipFill>
          <a:blip r:embed="rId2" cstate="hqprint">
            <a:extLst>
              <a:ext uri="{28A0092B-C50C-407E-A947-70E740481C1C}">
                <a14:useLocalDpi xmlns:a14="http://schemas.microsoft.com/office/drawing/2010/main" val="0"/>
              </a:ext>
              <a:ext uri="{96DAC541-7B7A-43D3-8B79-37D633B846F1}">
                <asvg:svgBlip xmlns="" xmlns:asvg="http://schemas.microsoft.com/office/drawing/2016/SVG/main" r:embed="rId3"/>
              </a:ext>
            </a:extLst>
          </a:blip>
          <a:stretch>
            <a:fillRect/>
          </a:stretch>
        </p:blipFill>
        <p:spPr>
          <a:xfrm>
            <a:off x="616836" y="507168"/>
            <a:ext cx="1419782" cy="1419782"/>
          </a:xfrm>
          <a:prstGeom prst="rect">
            <a:avLst/>
          </a:prstGeom>
        </p:spPr>
      </p:pic>
      <p:sp>
        <p:nvSpPr>
          <p:cNvPr id="2" name="矩形 1"/>
          <p:cNvSpPr/>
          <p:nvPr/>
        </p:nvSpPr>
        <p:spPr>
          <a:xfrm>
            <a:off x="3759920" y="943180"/>
            <a:ext cx="5309265" cy="461665"/>
          </a:xfrm>
          <a:prstGeom prst="rect">
            <a:avLst/>
          </a:prstGeom>
        </p:spPr>
        <p:txBody>
          <a:bodyPr wrap="square">
            <a:spAutoFit/>
          </a:bodyPr>
          <a:lstStyle/>
          <a:p>
            <a:pPr algn="ctr"/>
            <a:r>
              <a:rPr lang="zh-CN" altLang="en-US" sz="2400" b="1" dirty="0" smtClean="0">
                <a:solidFill>
                  <a:schemeClr val="accent6">
                    <a:lumMod val="75000"/>
                  </a:schemeClr>
                </a:solidFill>
                <a:latin typeface="微软雅黑" panose="020B0503020204020204" pitchFamily="34" charset="-122"/>
                <a:ea typeface="微软雅黑" panose="020B0503020204020204" pitchFamily="34" charset="-122"/>
              </a:rPr>
              <a:t>许某</a:t>
            </a:r>
            <a:r>
              <a:rPr lang="zh-CN" altLang="en-US" sz="2400" b="1" dirty="0">
                <a:solidFill>
                  <a:schemeClr val="accent6">
                    <a:lumMod val="75000"/>
                  </a:schemeClr>
                </a:solidFill>
                <a:latin typeface="微软雅黑" panose="020B0503020204020204" pitchFamily="34" charset="-122"/>
                <a:ea typeface="微软雅黑" panose="020B0503020204020204" pitchFamily="34" charset="-122"/>
              </a:rPr>
              <a:t>帮助信息网络犯罪活动不起诉案</a:t>
            </a:r>
          </a:p>
        </p:txBody>
      </p:sp>
      <p:sp>
        <p:nvSpPr>
          <p:cNvPr id="3" name="矩形 2"/>
          <p:cNvSpPr/>
          <p:nvPr/>
        </p:nvSpPr>
        <p:spPr>
          <a:xfrm>
            <a:off x="2344188" y="2213007"/>
            <a:ext cx="6916189" cy="2308324"/>
          </a:xfrm>
          <a:prstGeom prst="rect">
            <a:avLst/>
          </a:prstGeom>
        </p:spPr>
        <p:txBody>
          <a:bodyPr wrap="square">
            <a:spAutoFit/>
          </a:bodyPr>
          <a:lstStyle/>
          <a:p>
            <a:pPr>
              <a:lnSpc>
                <a:spcPct val="150000"/>
              </a:lnSpc>
            </a:pPr>
            <a:r>
              <a:rPr lang="zh-CN" altLang="en-US" sz="1600" b="1" dirty="0" smtClean="0">
                <a:latin typeface="微软雅黑" panose="020B0503020204020204" pitchFamily="34" charset="-122"/>
                <a:ea typeface="微软雅黑" panose="020B0503020204020204" pitchFamily="34" charset="-122"/>
              </a:rPr>
              <a:t>三、教育治理</a:t>
            </a:r>
            <a:endParaRPr lang="en-US" altLang="zh-CN" sz="1600" b="1" dirty="0" smtClean="0">
              <a:latin typeface="微软雅黑" panose="020B0503020204020204" pitchFamily="34" charset="-122"/>
              <a:ea typeface="微软雅黑" panose="020B0503020204020204" pitchFamily="34" charset="-122"/>
            </a:endParaRPr>
          </a:p>
          <a:p>
            <a:pPr>
              <a:lnSpc>
                <a:spcPct val="150000"/>
              </a:lnSpc>
            </a:pPr>
            <a:r>
              <a:rPr lang="zh-CN" altLang="en-US" sz="1600" dirty="0" smtClean="0">
                <a:latin typeface="微软雅黑" panose="020B0503020204020204" pitchFamily="34" charset="-122"/>
                <a:ea typeface="微软雅黑" panose="020B0503020204020204" pitchFamily="34" charset="-122"/>
              </a:rPr>
              <a:t>       结合本案办理，肥东县人民检察院到许某所在高中及相关学校开展</a:t>
            </a:r>
            <a:r>
              <a:rPr lang="zh-CN" altLang="en-US" sz="1600" dirty="0" smtClean="0">
                <a:solidFill>
                  <a:srgbClr val="FF0000"/>
                </a:solidFill>
                <a:latin typeface="微软雅黑" panose="020B0503020204020204" pitchFamily="34" charset="-122"/>
                <a:ea typeface="微软雅黑" panose="020B0503020204020204" pitchFamily="34" charset="-122"/>
              </a:rPr>
              <a:t>反电信网络诈骗</a:t>
            </a:r>
            <a:r>
              <a:rPr lang="zh-CN" altLang="en-US" sz="1600" dirty="0" smtClean="0">
                <a:latin typeface="微软雅黑" panose="020B0503020204020204" pitchFamily="34" charset="-122"/>
                <a:ea typeface="微软雅黑" panose="020B0503020204020204" pitchFamily="34" charset="-122"/>
              </a:rPr>
              <a:t>和</a:t>
            </a:r>
            <a:r>
              <a:rPr lang="zh-CN" altLang="en-US" sz="1600" dirty="0" smtClean="0">
                <a:solidFill>
                  <a:srgbClr val="FF0000"/>
                </a:solidFill>
                <a:latin typeface="微软雅黑" panose="020B0503020204020204" pitchFamily="34" charset="-122"/>
                <a:ea typeface="微软雅黑" panose="020B0503020204020204" pitchFamily="34" charset="-122"/>
              </a:rPr>
              <a:t>防范“两卡”犯罪</a:t>
            </a:r>
            <a:r>
              <a:rPr lang="zh-CN" altLang="en-US" sz="1600" dirty="0" smtClean="0">
                <a:latin typeface="微软雅黑" panose="020B0503020204020204" pitchFamily="34" charset="-122"/>
                <a:ea typeface="微软雅黑" panose="020B0503020204020204" pitchFamily="34" charset="-122"/>
              </a:rPr>
              <a:t>宣讲。通过检察官讲述典型案例、揭示犯罪手法，教育引导学生树立正确的金钱观、消费观，提高风险防范意识。当地教育部门和相关学校高度重视积极提供宣讲平台，加强检校合作，共同将“</a:t>
            </a:r>
            <a:r>
              <a:rPr lang="zh-CN" altLang="en-US" sz="1600" dirty="0" smtClean="0">
                <a:solidFill>
                  <a:srgbClr val="FF0000"/>
                </a:solidFill>
                <a:latin typeface="微软雅黑" panose="020B0503020204020204" pitchFamily="34" charset="-122"/>
                <a:ea typeface="微软雅黑" panose="020B0503020204020204" pitchFamily="34" charset="-122"/>
              </a:rPr>
              <a:t>保护学生权益</a:t>
            </a:r>
            <a:r>
              <a:rPr lang="zh-CN" altLang="en-US" sz="1600" dirty="0" smtClean="0">
                <a:latin typeface="微软雅黑" panose="020B0503020204020204" pitchFamily="34" charset="-122"/>
                <a:ea typeface="微软雅黑" panose="020B0503020204020204" pitchFamily="34" charset="-122"/>
              </a:rPr>
              <a:t>、</a:t>
            </a:r>
            <a:r>
              <a:rPr lang="zh-CN" altLang="en-US" sz="1600" dirty="0" smtClean="0">
                <a:solidFill>
                  <a:srgbClr val="FF0000"/>
                </a:solidFill>
                <a:latin typeface="微软雅黑" panose="020B0503020204020204" pitchFamily="34" charset="-122"/>
                <a:ea typeface="微软雅黑" panose="020B0503020204020204" pitchFamily="34" charset="-122"/>
              </a:rPr>
              <a:t>加强网络空间治理</a:t>
            </a:r>
            <a:r>
              <a:rPr lang="zh-CN" altLang="en-US" sz="1600" dirty="0" smtClean="0">
                <a:latin typeface="微软雅黑" panose="020B0503020204020204" pitchFamily="34" charset="-122"/>
                <a:ea typeface="微软雅黑" panose="020B0503020204020204" pitchFamily="34" charset="-122"/>
              </a:rPr>
              <a:t>”落实到日常教学管理中。</a:t>
            </a:r>
            <a:endParaRPr lang="zh-CN" altLang="en-US" sz="16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45977933"/>
      </p:ext>
    </p:extLst>
  </p:cSld>
  <p:clrMapOvr>
    <a:masterClrMapping/>
  </p:clrMapOvr>
  <mc:AlternateContent xmlns:mc="http://schemas.openxmlformats.org/markup-compatibility/2006" xmlns:p14="http://schemas.microsoft.com/office/powerpoint/2010/main">
    <mc:Choice Requires="p14">
      <p:transition spd="slow" p14:dur="1500" advTm="2500">
        <p:split orient="vert"/>
      </p:transition>
    </mc:Choice>
    <mc:Fallback xmlns="">
      <p:transition spd="slow" advTm="25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25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7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AD26C53A-4494-4B87-B037-B2D6BD5BC188}"/>
              </a:ext>
            </a:extLst>
          </p:cNvPr>
          <p:cNvSpPr txBox="1">
            <a:spLocks/>
          </p:cNvSpPr>
          <p:nvPr/>
        </p:nvSpPr>
        <p:spPr>
          <a:xfrm>
            <a:off x="1833116" y="949572"/>
            <a:ext cx="1317407" cy="53497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2800" dirty="0" smtClean="0">
                <a:latin typeface="微软雅黑" panose="020B0503020204020204" pitchFamily="34" charset="-122"/>
                <a:ea typeface="微软雅黑" panose="020B0503020204020204" pitchFamily="34" charset="-122"/>
                <a:cs typeface="Segoe UI" panose="020B0502040204020203" pitchFamily="34" charset="0"/>
              </a:rPr>
              <a:t>案例</a:t>
            </a:r>
            <a:r>
              <a:rPr lang="en-US" altLang="zh-CN" sz="2800" dirty="0" smtClean="0">
                <a:latin typeface="微软雅黑" panose="020B0503020204020204" pitchFamily="34" charset="-122"/>
                <a:ea typeface="微软雅黑" panose="020B0503020204020204" pitchFamily="34" charset="-122"/>
                <a:cs typeface="Segoe UI" panose="020B0502040204020203" pitchFamily="34" charset="0"/>
              </a:rPr>
              <a:t>4</a:t>
            </a:r>
            <a:endParaRPr lang="en-US" altLang="zh-CN" sz="2800" dirty="0">
              <a:latin typeface="微软雅黑" panose="020B0503020204020204" pitchFamily="34" charset="-122"/>
              <a:ea typeface="微软雅黑" panose="020B0503020204020204" pitchFamily="34" charset="-122"/>
              <a:cs typeface="Segoe UI" panose="020B0502040204020203" pitchFamily="34" charset="0"/>
            </a:endParaRPr>
          </a:p>
        </p:txBody>
      </p:sp>
      <p:pic>
        <p:nvPicPr>
          <p:cNvPr id="9" name="图形 8">
            <a:extLst>
              <a:ext uri="{FF2B5EF4-FFF2-40B4-BE49-F238E27FC236}">
                <a16:creationId xmlns:a16="http://schemas.microsoft.com/office/drawing/2014/main" id="{F88E30A9-31E6-4932-A3DB-9E8A89CB40BF}"/>
              </a:ext>
            </a:extLst>
          </p:cNvPr>
          <p:cNvPicPr>
            <a:picLocks noChangeAspect="1"/>
          </p:cNvPicPr>
          <p:nvPr/>
        </p:nvPicPr>
        <p:blipFill>
          <a:blip r:embed="rId2" cstate="hqprint">
            <a:extLst>
              <a:ext uri="{28A0092B-C50C-407E-A947-70E740481C1C}">
                <a14:useLocalDpi xmlns:a14="http://schemas.microsoft.com/office/drawing/2010/main" val="0"/>
              </a:ext>
              <a:ext uri="{96DAC541-7B7A-43D3-8B79-37D633B846F1}">
                <asvg:svgBlip xmlns="" xmlns:asvg="http://schemas.microsoft.com/office/drawing/2016/SVG/main" r:embed="rId3"/>
              </a:ext>
            </a:extLst>
          </a:blip>
          <a:stretch>
            <a:fillRect/>
          </a:stretch>
        </p:blipFill>
        <p:spPr>
          <a:xfrm>
            <a:off x="616836" y="507168"/>
            <a:ext cx="1419782" cy="1419782"/>
          </a:xfrm>
          <a:prstGeom prst="rect">
            <a:avLst/>
          </a:prstGeom>
        </p:spPr>
      </p:pic>
      <p:sp>
        <p:nvSpPr>
          <p:cNvPr id="2" name="矩形 1"/>
          <p:cNvSpPr/>
          <p:nvPr/>
        </p:nvSpPr>
        <p:spPr>
          <a:xfrm>
            <a:off x="3759920" y="943180"/>
            <a:ext cx="5309265" cy="461665"/>
          </a:xfrm>
          <a:prstGeom prst="rect">
            <a:avLst/>
          </a:prstGeom>
        </p:spPr>
        <p:txBody>
          <a:bodyPr wrap="square">
            <a:spAutoFit/>
          </a:bodyPr>
          <a:lstStyle/>
          <a:p>
            <a:pPr algn="ctr"/>
            <a:r>
              <a:rPr lang="zh-CN" altLang="en-US" sz="2400" b="1" dirty="0" smtClean="0">
                <a:solidFill>
                  <a:schemeClr val="accent6">
                    <a:lumMod val="75000"/>
                  </a:schemeClr>
                </a:solidFill>
                <a:latin typeface="微软雅黑" panose="020B0503020204020204" pitchFamily="34" charset="-122"/>
                <a:ea typeface="微软雅黑" panose="020B0503020204020204" pitchFamily="34" charset="-122"/>
              </a:rPr>
              <a:t>许某</a:t>
            </a:r>
            <a:r>
              <a:rPr lang="zh-CN" altLang="en-US" sz="2400" b="1" dirty="0">
                <a:solidFill>
                  <a:schemeClr val="accent6">
                    <a:lumMod val="75000"/>
                  </a:schemeClr>
                </a:solidFill>
                <a:latin typeface="微软雅黑" panose="020B0503020204020204" pitchFamily="34" charset="-122"/>
                <a:ea typeface="微软雅黑" panose="020B0503020204020204" pitchFamily="34" charset="-122"/>
              </a:rPr>
              <a:t>帮助信息网络犯罪活动不起诉案</a:t>
            </a:r>
          </a:p>
        </p:txBody>
      </p:sp>
      <p:sp>
        <p:nvSpPr>
          <p:cNvPr id="3" name="矩形 2"/>
          <p:cNvSpPr/>
          <p:nvPr/>
        </p:nvSpPr>
        <p:spPr>
          <a:xfrm>
            <a:off x="2344188" y="2030127"/>
            <a:ext cx="7315201" cy="4154984"/>
          </a:xfrm>
          <a:prstGeom prst="rect">
            <a:avLst/>
          </a:prstGeom>
        </p:spPr>
        <p:txBody>
          <a:bodyPr wrap="square">
            <a:spAutoFit/>
          </a:bodyPr>
          <a:lstStyle/>
          <a:p>
            <a:pPr>
              <a:lnSpc>
                <a:spcPct val="150000"/>
              </a:lnSpc>
            </a:pPr>
            <a:r>
              <a:rPr lang="zh-CN" altLang="en-US" sz="1600" b="1" dirty="0" smtClean="0">
                <a:latin typeface="微软雅黑" panose="020B0503020204020204" pitchFamily="34" charset="-122"/>
                <a:ea typeface="微软雅黑" panose="020B0503020204020204" pitchFamily="34" charset="-122"/>
              </a:rPr>
              <a:t>四</a:t>
            </a:r>
            <a:r>
              <a:rPr lang="zh-CN" altLang="en-US" sz="1600" b="1" dirty="0">
                <a:latin typeface="微软雅黑" panose="020B0503020204020204" pitchFamily="34" charset="-122"/>
                <a:ea typeface="微软雅黑" panose="020B0503020204020204" pitchFamily="34" charset="-122"/>
              </a:rPr>
              <a:t>、典型</a:t>
            </a:r>
            <a:r>
              <a:rPr lang="zh-CN" altLang="en-US" sz="1600" b="1" dirty="0" smtClean="0">
                <a:latin typeface="微软雅黑" panose="020B0503020204020204" pitchFamily="34" charset="-122"/>
                <a:ea typeface="微软雅黑" panose="020B0503020204020204" pitchFamily="34" charset="-122"/>
              </a:rPr>
              <a:t>意义</a:t>
            </a:r>
            <a:endParaRPr lang="en-US" altLang="zh-CN" sz="1600" b="1" dirty="0" smtClean="0">
              <a:latin typeface="微软雅黑" panose="020B0503020204020204" pitchFamily="34" charset="-122"/>
              <a:ea typeface="微软雅黑" panose="020B0503020204020204" pitchFamily="34" charset="-122"/>
            </a:endParaRPr>
          </a:p>
          <a:p>
            <a:pPr>
              <a:lnSpc>
                <a:spcPct val="150000"/>
              </a:lnSpc>
            </a:pPr>
            <a:r>
              <a:rPr lang="zh-CN" altLang="en-US" sz="1600" dirty="0" smtClean="0">
                <a:latin typeface="微软雅黑" panose="020B0503020204020204" pitchFamily="34" charset="-122"/>
                <a:ea typeface="微软雅黑" panose="020B0503020204020204" pitchFamily="34" charset="-122"/>
              </a:rPr>
              <a:t>       实践</a:t>
            </a:r>
            <a:r>
              <a:rPr lang="zh-CN" altLang="en-US" sz="1600" dirty="0">
                <a:latin typeface="微软雅黑" panose="020B0503020204020204" pitchFamily="34" charset="-122"/>
                <a:ea typeface="微软雅黑" panose="020B0503020204020204" pitchFamily="34" charset="-122"/>
              </a:rPr>
              <a:t>中，在校学生容易被贩卡团伙拉拢、利诱，成为犯罪“工具人”。这之中，有的由于</a:t>
            </a:r>
            <a:r>
              <a:rPr lang="zh-CN" altLang="en-US" sz="1600" dirty="0">
                <a:solidFill>
                  <a:srgbClr val="FF0000"/>
                </a:solidFill>
                <a:latin typeface="微软雅黑" panose="020B0503020204020204" pitchFamily="34" charset="-122"/>
                <a:ea typeface="微软雅黑" panose="020B0503020204020204" pitchFamily="34" charset="-122"/>
              </a:rPr>
              <a:t>不正确的消费观、价值观</a:t>
            </a:r>
            <a:r>
              <a:rPr lang="zh-CN" altLang="en-US" sz="1600" dirty="0">
                <a:latin typeface="微软雅黑" panose="020B0503020204020204" pitchFamily="34" charset="-122"/>
                <a:ea typeface="微软雅黑" panose="020B0503020204020204" pitchFamily="34" charset="-122"/>
              </a:rPr>
              <a:t>，为了金钱利益，非法开办、出售</a:t>
            </a:r>
            <a:r>
              <a:rPr lang="zh-CN" altLang="en-US" sz="1600" dirty="0" smtClean="0">
                <a:latin typeface="微软雅黑" panose="020B0503020204020204" pitchFamily="34" charset="-122"/>
                <a:ea typeface="微软雅黑" panose="020B0503020204020204" pitchFamily="34" charset="-122"/>
              </a:rPr>
              <a:t>“</a:t>
            </a:r>
            <a:r>
              <a:rPr lang="zh-CN" altLang="en-US" sz="1600" dirty="0" smtClean="0">
                <a:solidFill>
                  <a:srgbClr val="FF0000"/>
                </a:solidFill>
                <a:latin typeface="微软雅黑" panose="020B0503020204020204" pitchFamily="34" charset="-122"/>
                <a:ea typeface="微软雅黑" panose="020B0503020204020204" pitchFamily="34" charset="-122"/>
              </a:rPr>
              <a:t>两卡</a:t>
            </a:r>
            <a:r>
              <a:rPr lang="zh-CN" altLang="en-US" sz="1600" dirty="0" smtClean="0">
                <a:latin typeface="微软雅黑" panose="020B0503020204020204" pitchFamily="34" charset="-122"/>
                <a:ea typeface="微软雅黑" panose="020B0503020204020204" pitchFamily="34" charset="-122"/>
              </a:rPr>
              <a:t>”；有</a:t>
            </a:r>
            <a:r>
              <a:rPr lang="zh-CN" altLang="en-US" sz="1600" dirty="0">
                <a:latin typeface="微软雅黑" panose="020B0503020204020204" pitchFamily="34" charset="-122"/>
                <a:ea typeface="微软雅黑" panose="020B0503020204020204" pitchFamily="34" charset="-122"/>
              </a:rPr>
              <a:t>的在寻找实习机会、社会兼职过程中，由于法治观念淡薄，被犯罪团伙所利用，步入犯罪</a:t>
            </a:r>
            <a:r>
              <a:rPr lang="zh-CN" altLang="en-US" sz="1600" dirty="0" smtClean="0">
                <a:latin typeface="微软雅黑" panose="020B0503020204020204" pitchFamily="34" charset="-122"/>
                <a:ea typeface="微软雅黑" panose="020B0503020204020204" pitchFamily="34" charset="-122"/>
              </a:rPr>
              <a:t>陷阱：有</a:t>
            </a:r>
            <a:r>
              <a:rPr lang="zh-CN" altLang="en-US" sz="1600" dirty="0">
                <a:latin typeface="微软雅黑" panose="020B0503020204020204" pitchFamily="34" charset="-122"/>
                <a:ea typeface="微软雅黑" panose="020B0503020204020204" pitchFamily="34" charset="-122"/>
              </a:rPr>
              <a:t>的交友不慎、识人不明，在所谓“朋友”“老乡”的引诱、教唆下出租、出售“两卡”</a:t>
            </a:r>
            <a:r>
              <a:rPr lang="zh-CN" altLang="en-US" sz="1600" dirty="0" smtClean="0">
                <a:latin typeface="微软雅黑" panose="020B0503020204020204" pitchFamily="34" charset="-122"/>
                <a:ea typeface="微软雅黑" panose="020B0503020204020204" pitchFamily="34" charset="-122"/>
              </a:rPr>
              <a:t>。</a:t>
            </a:r>
            <a:endParaRPr lang="en-US" altLang="zh-CN" sz="1600" dirty="0" smtClean="0">
              <a:latin typeface="微软雅黑" panose="020B0503020204020204" pitchFamily="34" charset="-122"/>
              <a:ea typeface="微软雅黑" panose="020B0503020204020204" pitchFamily="34" charset="-122"/>
            </a:endParaRPr>
          </a:p>
          <a:p>
            <a:pPr>
              <a:lnSpc>
                <a:spcPct val="150000"/>
              </a:lnSpc>
            </a:pPr>
            <a:r>
              <a:rPr lang="en-US" altLang="zh-CN" sz="1600" dirty="0">
                <a:latin typeface="微软雅黑" panose="020B0503020204020204" pitchFamily="34" charset="-122"/>
                <a:ea typeface="微软雅黑" panose="020B0503020204020204" pitchFamily="34" charset="-122"/>
              </a:rPr>
              <a:t> </a:t>
            </a:r>
            <a:r>
              <a:rPr lang="en-US" altLang="zh-CN" sz="1600" dirty="0" smtClean="0">
                <a:latin typeface="微软雅黑" panose="020B0503020204020204" pitchFamily="34" charset="-122"/>
                <a:ea typeface="微软雅黑" panose="020B0503020204020204" pitchFamily="34" charset="-122"/>
              </a:rPr>
              <a:t>      </a:t>
            </a:r>
            <a:r>
              <a:rPr lang="zh-CN" altLang="en-US" sz="1600" dirty="0" smtClean="0">
                <a:latin typeface="微软雅黑" panose="020B0503020204020204" pitchFamily="34" charset="-122"/>
                <a:ea typeface="微软雅黑" panose="020B0503020204020204" pitchFamily="34" charset="-122"/>
              </a:rPr>
              <a:t>办理</a:t>
            </a:r>
            <a:r>
              <a:rPr lang="zh-CN" altLang="en-US" sz="1600" dirty="0">
                <a:latin typeface="微软雅黑" panose="020B0503020204020204" pitchFamily="34" charset="-122"/>
                <a:ea typeface="微软雅黑" panose="020B0503020204020204" pitchFamily="34" charset="-122"/>
              </a:rPr>
              <a:t>涉“两卡”案件，对涉案学生要以</a:t>
            </a:r>
            <a:r>
              <a:rPr lang="zh-CN" altLang="en-US" sz="1600" dirty="0">
                <a:solidFill>
                  <a:srgbClr val="FF0000"/>
                </a:solidFill>
                <a:latin typeface="微软雅黑" panose="020B0503020204020204" pitchFamily="34" charset="-122"/>
                <a:ea typeface="微软雅黑" panose="020B0503020204020204" pitchFamily="34" charset="-122"/>
              </a:rPr>
              <a:t>教育</a:t>
            </a:r>
            <a:r>
              <a:rPr lang="zh-CN" altLang="en-US" sz="1600" dirty="0">
                <a:latin typeface="微软雅黑" panose="020B0503020204020204" pitchFamily="34" charset="-122"/>
                <a:ea typeface="微软雅黑" panose="020B0503020204020204" pitchFamily="34" charset="-122"/>
              </a:rPr>
              <a:t>、</a:t>
            </a:r>
            <a:r>
              <a:rPr lang="zh-CN" altLang="en-US" sz="1600" dirty="0">
                <a:solidFill>
                  <a:srgbClr val="FF0000"/>
                </a:solidFill>
                <a:latin typeface="微软雅黑" panose="020B0503020204020204" pitchFamily="34" charset="-122"/>
                <a:ea typeface="微软雅黑" panose="020B0503020204020204" pitchFamily="34" charset="-122"/>
              </a:rPr>
              <a:t>挽救</a:t>
            </a:r>
            <a:r>
              <a:rPr lang="zh-CN" altLang="en-US" sz="1600" dirty="0">
                <a:latin typeface="微软雅黑" panose="020B0503020204020204" pitchFamily="34" charset="-122"/>
                <a:ea typeface="微软雅黑" panose="020B0503020204020204" pitchFamily="34" charset="-122"/>
              </a:rPr>
              <a:t>、</a:t>
            </a:r>
            <a:r>
              <a:rPr lang="zh-CN" altLang="en-US" sz="1600" dirty="0">
                <a:solidFill>
                  <a:srgbClr val="FF0000"/>
                </a:solidFill>
                <a:latin typeface="微软雅黑" panose="020B0503020204020204" pitchFamily="34" charset="-122"/>
                <a:ea typeface="微软雅黑" panose="020B0503020204020204" pitchFamily="34" charset="-122"/>
              </a:rPr>
              <a:t>惩戒</a:t>
            </a:r>
            <a:r>
              <a:rPr lang="zh-CN" altLang="en-US" sz="1600" dirty="0">
                <a:latin typeface="微软雅黑" panose="020B0503020204020204" pitchFamily="34" charset="-122"/>
                <a:ea typeface="微软雅黑" panose="020B0503020204020204" pitchFamily="34" charset="-122"/>
              </a:rPr>
              <a:t>、</a:t>
            </a:r>
            <a:r>
              <a:rPr lang="zh-CN" altLang="en-US" sz="1600" dirty="0">
                <a:solidFill>
                  <a:srgbClr val="FF0000"/>
                </a:solidFill>
                <a:latin typeface="微软雅黑" panose="020B0503020204020204" pitchFamily="34" charset="-122"/>
                <a:ea typeface="微软雅黑" panose="020B0503020204020204" pitchFamily="34" charset="-122"/>
              </a:rPr>
              <a:t>警示</a:t>
            </a:r>
            <a:r>
              <a:rPr lang="zh-CN" altLang="en-US" sz="1600" dirty="0">
                <a:latin typeface="微软雅黑" panose="020B0503020204020204" pitchFamily="34" charset="-122"/>
                <a:ea typeface="微软雅黑" panose="020B0503020204020204" pitchFamily="34" charset="-122"/>
              </a:rPr>
              <a:t>为主，努力实现办案“三个效果”的有机统一。检察机关要加强与教育部门、相关学校的沟通联系，充分了解其学习情况、在校表现，是否具有帮教条件，综合评判起诉必要性。对于犯罪情节轻微，认罪态度较好的，检察机关可以依法作出不起诉决定，并会同教育部门和相关学校加强教育管理，帮助学生迷途知返、走上正途。</a:t>
            </a:r>
          </a:p>
        </p:txBody>
      </p:sp>
    </p:spTree>
    <p:extLst>
      <p:ext uri="{BB962C8B-B14F-4D97-AF65-F5344CB8AC3E}">
        <p14:creationId xmlns:p14="http://schemas.microsoft.com/office/powerpoint/2010/main" val="687607249"/>
      </p:ext>
    </p:extLst>
  </p:cSld>
  <p:clrMapOvr>
    <a:masterClrMapping/>
  </p:clrMapOvr>
  <mc:AlternateContent xmlns:mc="http://schemas.openxmlformats.org/markup-compatibility/2006" xmlns:p14="http://schemas.microsoft.com/office/powerpoint/2010/main">
    <mc:Choice Requires="p14">
      <p:transition spd="slow" p14:dur="1500" advTm="2500">
        <p:split orient="vert"/>
      </p:transition>
    </mc:Choice>
    <mc:Fallback xmlns="">
      <p:transition spd="slow" advTm="25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25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7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组合 1"/>
          <p:cNvGrpSpPr/>
          <p:nvPr/>
        </p:nvGrpSpPr>
        <p:grpSpPr>
          <a:xfrm>
            <a:off x="4866353" y="1227803"/>
            <a:ext cx="2459294" cy="2459294"/>
            <a:chOff x="4866353" y="1227803"/>
            <a:chExt cx="2459294" cy="2459294"/>
          </a:xfrm>
        </p:grpSpPr>
        <p:sp>
          <p:nvSpPr>
            <p:cNvPr id="5" name="椭圆 4"/>
            <p:cNvSpPr/>
            <p:nvPr/>
          </p:nvSpPr>
          <p:spPr>
            <a:xfrm>
              <a:off x="4866353" y="1227803"/>
              <a:ext cx="2459294" cy="2459294"/>
            </a:xfrm>
            <a:prstGeom prst="ellipse">
              <a:avLst/>
            </a:prstGeom>
            <a:solidFill>
              <a:srgbClr val="2980B9"/>
            </a:solidFill>
            <a:ln w="1016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5282562" y="1672620"/>
              <a:ext cx="1626877" cy="1569660"/>
            </a:xfrm>
            <a:prstGeom prst="rect">
              <a:avLst/>
            </a:prstGeom>
            <a:noFill/>
          </p:spPr>
          <p:txBody>
            <a:bodyPr wrap="square" rtlCol="0">
              <a:spAutoFit/>
            </a:bodyPr>
            <a:lstStyle/>
            <a:p>
              <a:r>
                <a:rPr lang="en-US" altLang="zh-CN" sz="9600" b="1">
                  <a:solidFill>
                    <a:schemeClr val="bg1"/>
                  </a:solidFill>
                  <a:latin typeface="Segoe UI" panose="020B0502040204020203" pitchFamily="34" charset="0"/>
                  <a:ea typeface="Segoe UI" panose="020B0502040204020203" pitchFamily="34" charset="0"/>
                  <a:cs typeface="Segoe UI" panose="020B0502040204020203" pitchFamily="34" charset="0"/>
                </a:rPr>
                <a:t>02</a:t>
              </a:r>
              <a:endParaRPr lang="zh-CN" altLang="en-US" sz="9600" b="1">
                <a:solidFill>
                  <a:schemeClr val="bg1"/>
                </a:solidFill>
                <a:latin typeface="Segoe UI" panose="020B0502040204020203" pitchFamily="34" charset="0"/>
                <a:cs typeface="Segoe UI" panose="020B0502040204020203" pitchFamily="34" charset="0"/>
              </a:endParaRPr>
            </a:p>
          </p:txBody>
        </p:sp>
      </p:grpSp>
      <p:grpSp>
        <p:nvGrpSpPr>
          <p:cNvPr id="3" name="组合 2"/>
          <p:cNvGrpSpPr/>
          <p:nvPr/>
        </p:nvGrpSpPr>
        <p:grpSpPr>
          <a:xfrm>
            <a:off x="1561753" y="4111764"/>
            <a:ext cx="9179379" cy="707886"/>
            <a:chOff x="1885949" y="4111764"/>
            <a:chExt cx="9179379" cy="707886"/>
          </a:xfrm>
        </p:grpSpPr>
        <p:sp>
          <p:nvSpPr>
            <p:cNvPr id="7" name="文本框 6"/>
            <p:cNvSpPr txBox="1"/>
            <p:nvPr/>
          </p:nvSpPr>
          <p:spPr>
            <a:xfrm>
              <a:off x="1885949" y="4111764"/>
              <a:ext cx="9179379" cy="707886"/>
            </a:xfrm>
            <a:prstGeom prst="rect">
              <a:avLst/>
            </a:prstGeom>
            <a:noFill/>
          </p:spPr>
          <p:txBody>
            <a:bodyPr wrap="square" rtlCol="0">
              <a:spAutoFit/>
            </a:bodyPr>
            <a:lstStyle/>
            <a:p>
              <a:pPr algn="ctr"/>
              <a:r>
                <a:rPr lang="zh-CN" altLang="en-US" sz="4000" b="1" dirty="0">
                  <a:latin typeface="Segoe UI" panose="020B0502040204020203" pitchFamily="34" charset="0"/>
                  <a:cs typeface="Segoe UI" panose="020B0502040204020203" pitchFamily="34" charset="0"/>
                </a:rPr>
                <a:t>北京林业大学学生安全主题教育</a:t>
              </a:r>
              <a:r>
                <a:rPr lang="zh-CN" altLang="en-US" sz="4000" b="1" dirty="0" smtClean="0">
                  <a:latin typeface="Segoe UI" panose="020B0502040204020203" pitchFamily="34" charset="0"/>
                  <a:cs typeface="Segoe UI" panose="020B0502040204020203" pitchFamily="34" charset="0"/>
                </a:rPr>
                <a:t>学习</a:t>
              </a:r>
              <a:endParaRPr lang="zh-CN" altLang="en-US" sz="4000" b="1" dirty="0">
                <a:latin typeface="Segoe UI" panose="020B0502040204020203" pitchFamily="34" charset="0"/>
                <a:cs typeface="Segoe UI" panose="020B0502040204020203" pitchFamily="34" charset="0"/>
              </a:endParaRPr>
            </a:p>
          </p:txBody>
        </p:sp>
        <p:cxnSp>
          <p:nvCxnSpPr>
            <p:cNvPr id="12" name="直接连接符 11"/>
            <p:cNvCxnSpPr>
              <a:cxnSpLocks/>
            </p:cNvCxnSpPr>
            <p:nvPr/>
          </p:nvCxnSpPr>
          <p:spPr>
            <a:xfrm>
              <a:off x="2185987" y="4781550"/>
              <a:ext cx="7872413" cy="0"/>
            </a:xfrm>
            <a:prstGeom prst="line">
              <a:avLst/>
            </a:prstGeom>
            <a:ln w="12700">
              <a:solidFill>
                <a:schemeClr val="bg1">
                  <a:lumMod val="65000"/>
                  <a:alpha val="50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585052577"/>
      </p:ext>
    </p:extLst>
  </p:cSld>
  <p:clrMapOvr>
    <a:masterClrMapping/>
  </p:clrMapOvr>
  <mc:AlternateContent xmlns:mc="http://schemas.openxmlformats.org/markup-compatibility/2006" xmlns:p14="http://schemas.microsoft.com/office/powerpoint/2010/main">
    <mc:Choice Requires="p14">
      <p:transition spd="slow" p14:dur="1500" advTm="2500">
        <p:split orient="vert"/>
      </p:transition>
    </mc:Choice>
    <mc:Fallback xmlns="">
      <p:transition spd="slow" advTm="25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1500"/>
                                        <p:tgtEl>
                                          <p:spTgt spid="2"/>
                                        </p:tgtEl>
                                      </p:cBhvr>
                                    </p:animEffect>
                                  </p:childTnLst>
                                </p:cTn>
                              </p:par>
                              <p:par>
                                <p:cTn id="8" presetID="21" presetClass="entr" presetSubtype="2"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heel(2)">
                                      <p:cBhvr>
                                        <p:cTn id="10" dur="1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866353" y="1227803"/>
            <a:ext cx="2459294" cy="2459294"/>
            <a:chOff x="4866353" y="1227803"/>
            <a:chExt cx="2459294" cy="2459294"/>
          </a:xfrm>
        </p:grpSpPr>
        <p:sp>
          <p:nvSpPr>
            <p:cNvPr id="5" name="椭圆 4"/>
            <p:cNvSpPr/>
            <p:nvPr/>
          </p:nvSpPr>
          <p:spPr>
            <a:xfrm>
              <a:off x="4866353" y="1227803"/>
              <a:ext cx="2459294" cy="2459294"/>
            </a:xfrm>
            <a:prstGeom prst="ellipse">
              <a:avLst/>
            </a:prstGeom>
            <a:solidFill>
              <a:srgbClr val="2980B9"/>
            </a:solidFill>
            <a:ln w="1016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5282562" y="1672620"/>
              <a:ext cx="1626877" cy="1569660"/>
            </a:xfrm>
            <a:prstGeom prst="rect">
              <a:avLst/>
            </a:prstGeom>
            <a:noFill/>
          </p:spPr>
          <p:txBody>
            <a:bodyPr wrap="square" rtlCol="0">
              <a:spAutoFit/>
            </a:bodyPr>
            <a:lstStyle/>
            <a:p>
              <a:r>
                <a:rPr lang="en-US" altLang="zh-CN" sz="9600" b="1">
                  <a:solidFill>
                    <a:schemeClr val="bg1"/>
                  </a:solidFill>
                  <a:latin typeface="Segoe UI" panose="020B0502040204020203" pitchFamily="34" charset="0"/>
                  <a:ea typeface="Segoe UI" panose="020B0502040204020203" pitchFamily="34" charset="0"/>
                  <a:cs typeface="Segoe UI" panose="020B0502040204020203" pitchFamily="34" charset="0"/>
                </a:rPr>
                <a:t>01</a:t>
              </a:r>
              <a:endParaRPr lang="zh-CN" altLang="en-US" sz="9600" b="1">
                <a:solidFill>
                  <a:schemeClr val="bg1"/>
                </a:solidFill>
                <a:latin typeface="Segoe UI" panose="020B0502040204020203" pitchFamily="34" charset="0"/>
                <a:cs typeface="Segoe UI" panose="020B0502040204020203" pitchFamily="34" charset="0"/>
              </a:endParaRPr>
            </a:p>
          </p:txBody>
        </p:sp>
      </p:grpSp>
      <p:grpSp>
        <p:nvGrpSpPr>
          <p:cNvPr id="3" name="组合 2"/>
          <p:cNvGrpSpPr/>
          <p:nvPr/>
        </p:nvGrpSpPr>
        <p:grpSpPr>
          <a:xfrm>
            <a:off x="1885950" y="4111764"/>
            <a:ext cx="8420100" cy="707886"/>
            <a:chOff x="1885950" y="4111764"/>
            <a:chExt cx="8420100" cy="707886"/>
          </a:xfrm>
        </p:grpSpPr>
        <p:sp>
          <p:nvSpPr>
            <p:cNvPr id="7" name="文本框 6"/>
            <p:cNvSpPr txBox="1"/>
            <p:nvPr/>
          </p:nvSpPr>
          <p:spPr>
            <a:xfrm>
              <a:off x="1885950" y="4111764"/>
              <a:ext cx="8420100" cy="707886"/>
            </a:xfrm>
            <a:prstGeom prst="rect">
              <a:avLst/>
            </a:prstGeom>
            <a:noFill/>
          </p:spPr>
          <p:txBody>
            <a:bodyPr wrap="square" rtlCol="0">
              <a:spAutoFit/>
            </a:bodyPr>
            <a:lstStyle/>
            <a:p>
              <a:pPr algn="ctr"/>
              <a:r>
                <a:rPr lang="zh-CN" altLang="en-US" sz="4000" b="1" dirty="0" smtClean="0">
                  <a:latin typeface="Segoe UI" panose="020B0502040204020203" pitchFamily="34" charset="0"/>
                  <a:cs typeface="Segoe UI" panose="020B0502040204020203" pitchFamily="34" charset="0"/>
                </a:rPr>
                <a:t>涉“两卡”犯罪</a:t>
              </a:r>
              <a:r>
                <a:rPr lang="zh-CN" altLang="en-US" sz="4000" b="1" dirty="0">
                  <a:latin typeface="Segoe UI" panose="020B0502040204020203" pitchFamily="34" charset="0"/>
                  <a:cs typeface="Segoe UI" panose="020B0502040204020203" pitchFamily="34" charset="0"/>
                </a:rPr>
                <a:t>典型</a:t>
              </a:r>
              <a:r>
                <a:rPr lang="zh-CN" altLang="en-US" sz="4000" b="1" dirty="0" smtClean="0">
                  <a:latin typeface="Segoe UI" panose="020B0502040204020203" pitchFamily="34" charset="0"/>
                  <a:cs typeface="Segoe UI" panose="020B0502040204020203" pitchFamily="34" charset="0"/>
                </a:rPr>
                <a:t>案例学习</a:t>
              </a:r>
              <a:endParaRPr lang="zh-CN" altLang="en-US" sz="4000" b="1" dirty="0">
                <a:latin typeface="Segoe UI" panose="020B0502040204020203" pitchFamily="34" charset="0"/>
                <a:cs typeface="Segoe UI" panose="020B0502040204020203" pitchFamily="34" charset="0"/>
              </a:endParaRPr>
            </a:p>
          </p:txBody>
        </p:sp>
        <p:cxnSp>
          <p:nvCxnSpPr>
            <p:cNvPr id="12" name="直接连接符 11"/>
            <p:cNvCxnSpPr>
              <a:cxnSpLocks/>
            </p:cNvCxnSpPr>
            <p:nvPr/>
          </p:nvCxnSpPr>
          <p:spPr>
            <a:xfrm>
              <a:off x="2185987" y="4781550"/>
              <a:ext cx="7872413" cy="0"/>
            </a:xfrm>
            <a:prstGeom prst="line">
              <a:avLst/>
            </a:prstGeom>
            <a:ln w="12700">
              <a:solidFill>
                <a:schemeClr val="bg1">
                  <a:lumMod val="65000"/>
                  <a:alpha val="50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169488379"/>
      </p:ext>
    </p:extLst>
  </p:cSld>
  <p:clrMapOvr>
    <a:masterClrMapping/>
  </p:clrMapOvr>
  <mc:AlternateContent xmlns:mc="http://schemas.openxmlformats.org/markup-compatibility/2006" xmlns:p14="http://schemas.microsoft.com/office/powerpoint/2010/main">
    <mc:Choice Requires="p14">
      <p:transition spd="slow" p14:dur="1500" advTm="2500">
        <p:split orient="vert"/>
      </p:transition>
    </mc:Choice>
    <mc:Fallback xmlns="">
      <p:transition spd="slow" advTm="25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1500"/>
                                        <p:tgtEl>
                                          <p:spTgt spid="2"/>
                                        </p:tgtEl>
                                      </p:cBhvr>
                                    </p:animEffect>
                                  </p:childTnLst>
                                </p:cTn>
                              </p:par>
                              <p:par>
                                <p:cTn id="8" presetID="21" presetClass="entr" presetSubtype="2"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heel(2)">
                                      <p:cBhvr>
                                        <p:cTn id="10" dur="1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AD26C53A-4494-4B87-B037-B2D6BD5BC188}"/>
              </a:ext>
            </a:extLst>
          </p:cNvPr>
          <p:cNvSpPr txBox="1">
            <a:spLocks/>
          </p:cNvSpPr>
          <p:nvPr/>
        </p:nvSpPr>
        <p:spPr>
          <a:xfrm>
            <a:off x="4293684" y="2585258"/>
            <a:ext cx="5831650" cy="159069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4800" dirty="0" smtClean="0">
                <a:latin typeface="微软雅黑" panose="020B0503020204020204" pitchFamily="34" charset="-122"/>
                <a:ea typeface="微软雅黑" panose="020B0503020204020204" pitchFamily="34" charset="-122"/>
                <a:cs typeface="Segoe UI" panose="020B0502040204020203" pitchFamily="34" charset="0"/>
              </a:rPr>
              <a:t>附件</a:t>
            </a:r>
            <a:r>
              <a:rPr lang="en-US" altLang="zh-CN" sz="4800" dirty="0" smtClean="0">
                <a:latin typeface="微软雅黑" panose="020B0503020204020204" pitchFamily="34" charset="-122"/>
                <a:ea typeface="微软雅黑" panose="020B0503020204020204" pitchFamily="34" charset="-122"/>
                <a:cs typeface="Segoe UI" panose="020B0502040204020203" pitchFamily="34" charset="0"/>
              </a:rPr>
              <a:t>2</a:t>
            </a:r>
            <a:endParaRPr lang="en-US" altLang="zh-CN" sz="4800" dirty="0">
              <a:latin typeface="微软雅黑" panose="020B0503020204020204" pitchFamily="34" charset="-122"/>
              <a:ea typeface="微软雅黑" panose="020B0503020204020204" pitchFamily="34" charset="-122"/>
              <a:cs typeface="Segoe UI" panose="020B0502040204020203" pitchFamily="34" charset="0"/>
            </a:endParaRPr>
          </a:p>
        </p:txBody>
      </p:sp>
      <p:pic>
        <p:nvPicPr>
          <p:cNvPr id="9" name="图形 8">
            <a:extLst>
              <a:ext uri="{FF2B5EF4-FFF2-40B4-BE49-F238E27FC236}">
                <a16:creationId xmlns:a16="http://schemas.microsoft.com/office/drawing/2014/main" id="{F88E30A9-31E6-4932-A3DB-9E8A89CB40BF}"/>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3"/>
              </a:ext>
            </a:extLst>
          </a:blip>
          <a:stretch>
            <a:fillRect/>
          </a:stretch>
        </p:blipFill>
        <p:spPr>
          <a:xfrm>
            <a:off x="724902" y="1521321"/>
            <a:ext cx="3718564" cy="3718564"/>
          </a:xfrm>
          <a:prstGeom prst="rect">
            <a:avLst/>
          </a:prstGeom>
        </p:spPr>
      </p:pic>
    </p:spTree>
    <p:extLst>
      <p:ext uri="{BB962C8B-B14F-4D97-AF65-F5344CB8AC3E}">
        <p14:creationId xmlns:p14="http://schemas.microsoft.com/office/powerpoint/2010/main" val="2942736908"/>
      </p:ext>
    </p:extLst>
  </p:cSld>
  <p:clrMapOvr>
    <a:masterClrMapping/>
  </p:clrMapOvr>
  <mc:AlternateContent xmlns:mc="http://schemas.openxmlformats.org/markup-compatibility/2006" xmlns:p14="http://schemas.microsoft.com/office/powerpoint/2010/main">
    <mc:Choice Requires="p14">
      <p:transition spd="slow" p14:dur="1500" advTm="2500">
        <p:split orient="vert"/>
      </p:transition>
    </mc:Choice>
    <mc:Fallback xmlns="">
      <p:transition spd="slow" advTm="25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25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7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AD26C53A-4494-4B87-B037-B2D6BD5BC188}"/>
              </a:ext>
            </a:extLst>
          </p:cNvPr>
          <p:cNvSpPr txBox="1">
            <a:spLocks/>
          </p:cNvSpPr>
          <p:nvPr/>
        </p:nvSpPr>
        <p:spPr>
          <a:xfrm>
            <a:off x="3779544" y="421334"/>
            <a:ext cx="4317052" cy="48960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2000" b="1" dirty="0" smtClean="0">
                <a:latin typeface="微软雅黑" panose="020B0503020204020204" pitchFamily="34" charset="-122"/>
                <a:ea typeface="微软雅黑" panose="020B0503020204020204" pitchFamily="34" charset="-122"/>
                <a:cs typeface="Segoe UI" panose="020B0502040204020203" pitchFamily="34" charset="0"/>
              </a:rPr>
              <a:t>校园网络诈骗短信</a:t>
            </a:r>
            <a:endParaRPr lang="zh-CN" altLang="en-US" sz="2000" b="1" dirty="0">
              <a:latin typeface="微软雅黑" panose="020B0503020204020204" pitchFamily="34" charset="-122"/>
              <a:ea typeface="微软雅黑" panose="020B0503020204020204" pitchFamily="34" charset="-122"/>
              <a:cs typeface="Segoe UI" panose="020B0502040204020203" pitchFamily="34" charset="0"/>
            </a:endParaRPr>
          </a:p>
        </p:txBody>
      </p:sp>
      <p:sp>
        <p:nvSpPr>
          <p:cNvPr id="10" name="文本框 9">
            <a:extLst>
              <a:ext uri="{FF2B5EF4-FFF2-40B4-BE49-F238E27FC236}">
                <a16:creationId xmlns:a16="http://schemas.microsoft.com/office/drawing/2014/main" id="{AAB159C9-0ED6-4F7F-9ABE-18FF97A88EE6}"/>
              </a:ext>
            </a:extLst>
          </p:cNvPr>
          <p:cNvSpPr txBox="1"/>
          <p:nvPr/>
        </p:nvSpPr>
        <p:spPr>
          <a:xfrm>
            <a:off x="999370" y="1378704"/>
            <a:ext cx="2394065" cy="415498"/>
          </a:xfrm>
          <a:prstGeom prst="rect">
            <a:avLst/>
          </a:prstGeom>
          <a:noFill/>
        </p:spPr>
        <p:txBody>
          <a:bodyPr wrap="square">
            <a:spAutoFit/>
          </a:bodyPr>
          <a:lstStyle/>
          <a:p>
            <a:pPr algn="ctr">
              <a:lnSpc>
                <a:spcPct val="150000"/>
              </a:lnSpc>
            </a:pPr>
            <a:r>
              <a:rPr lang="zh-CN" altLang="en-US" sz="1400" dirty="0" smtClean="0">
                <a:latin typeface="微软雅黑" panose="020B0503020204020204" pitchFamily="34" charset="-122"/>
                <a:ea typeface="微软雅黑" panose="020B0503020204020204" pitchFamily="34" charset="-122"/>
              </a:rPr>
              <a:t>电子科技大学短信事件</a:t>
            </a:r>
            <a:endParaRPr lang="en-US" altLang="zh-CN" sz="1400" dirty="0">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r="10372"/>
          <a:stretch/>
        </p:blipFill>
        <p:spPr>
          <a:xfrm>
            <a:off x="851587" y="1903615"/>
            <a:ext cx="2689632" cy="3659766"/>
          </a:xfrm>
          <a:prstGeom prst="rect">
            <a:avLst/>
          </a:prstGeom>
        </p:spPr>
      </p:pic>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05993" y="1903615"/>
            <a:ext cx="2618509" cy="3659766"/>
          </a:xfrm>
          <a:prstGeom prst="rect">
            <a:avLst/>
          </a:prstGeom>
        </p:spPr>
      </p:pic>
      <p:sp>
        <p:nvSpPr>
          <p:cNvPr id="11" name="文本框 10">
            <a:extLst>
              <a:ext uri="{FF2B5EF4-FFF2-40B4-BE49-F238E27FC236}">
                <a16:creationId xmlns:a16="http://schemas.microsoft.com/office/drawing/2014/main" id="{AAB159C9-0ED6-4F7F-9ABE-18FF97A88EE6}"/>
              </a:ext>
            </a:extLst>
          </p:cNvPr>
          <p:cNvSpPr txBox="1"/>
          <p:nvPr/>
        </p:nvSpPr>
        <p:spPr>
          <a:xfrm>
            <a:off x="4418214" y="1378704"/>
            <a:ext cx="2394065" cy="415498"/>
          </a:xfrm>
          <a:prstGeom prst="rect">
            <a:avLst/>
          </a:prstGeom>
          <a:noFill/>
        </p:spPr>
        <p:txBody>
          <a:bodyPr wrap="square">
            <a:spAutoFit/>
          </a:bodyPr>
          <a:lstStyle/>
          <a:p>
            <a:pPr algn="ctr">
              <a:lnSpc>
                <a:spcPct val="150000"/>
              </a:lnSpc>
            </a:pPr>
            <a:r>
              <a:rPr lang="zh-CN" altLang="en-US" sz="1400" dirty="0" smtClean="0">
                <a:latin typeface="微软雅黑" panose="020B0503020204020204" pitchFamily="34" charset="-122"/>
                <a:ea typeface="微软雅黑" panose="020B0503020204020204" pitchFamily="34" charset="-122"/>
              </a:rPr>
              <a:t>电子科技大学回应</a:t>
            </a:r>
            <a:endParaRPr lang="en-US" altLang="zh-CN" sz="1400" dirty="0">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74465" y="1794202"/>
            <a:ext cx="2774140" cy="3769179"/>
          </a:xfrm>
          <a:prstGeom prst="rect">
            <a:avLst/>
          </a:prstGeom>
        </p:spPr>
      </p:pic>
      <p:sp>
        <p:nvSpPr>
          <p:cNvPr id="12" name="文本框 11">
            <a:extLst>
              <a:ext uri="{FF2B5EF4-FFF2-40B4-BE49-F238E27FC236}">
                <a16:creationId xmlns:a16="http://schemas.microsoft.com/office/drawing/2014/main" id="{AAB159C9-0ED6-4F7F-9ABE-18FF97A88EE6}"/>
              </a:ext>
            </a:extLst>
          </p:cNvPr>
          <p:cNvSpPr txBox="1"/>
          <p:nvPr/>
        </p:nvSpPr>
        <p:spPr>
          <a:xfrm>
            <a:off x="8064502" y="1378704"/>
            <a:ext cx="2394065" cy="415498"/>
          </a:xfrm>
          <a:prstGeom prst="rect">
            <a:avLst/>
          </a:prstGeom>
          <a:noFill/>
        </p:spPr>
        <p:txBody>
          <a:bodyPr wrap="square">
            <a:spAutoFit/>
          </a:bodyPr>
          <a:lstStyle/>
          <a:p>
            <a:pPr algn="ctr">
              <a:lnSpc>
                <a:spcPct val="150000"/>
              </a:lnSpc>
            </a:pPr>
            <a:r>
              <a:rPr lang="zh-CN" altLang="en-US" sz="1400" dirty="0" smtClean="0">
                <a:latin typeface="微软雅黑" panose="020B0503020204020204" pitchFamily="34" charset="-122"/>
                <a:ea typeface="微软雅黑" panose="020B0503020204020204" pitchFamily="34" charset="-122"/>
              </a:rPr>
              <a:t>北林水保学生收到类似短信</a:t>
            </a:r>
            <a:endParaRPr lang="en-US" altLang="zh-CN" sz="1400" dirty="0">
              <a:latin typeface="微软雅黑" panose="020B0503020204020204" pitchFamily="34" charset="-122"/>
              <a:ea typeface="微软雅黑" panose="020B0503020204020204" pitchFamily="34" charset="-122"/>
            </a:endParaRPr>
          </a:p>
        </p:txBody>
      </p:sp>
      <p:sp>
        <p:nvSpPr>
          <p:cNvPr id="13" name="文本框 12">
            <a:extLst>
              <a:ext uri="{FF2B5EF4-FFF2-40B4-BE49-F238E27FC236}">
                <a16:creationId xmlns:a16="http://schemas.microsoft.com/office/drawing/2014/main" id="{AAB159C9-0ED6-4F7F-9ABE-18FF97A88EE6}"/>
              </a:ext>
            </a:extLst>
          </p:cNvPr>
          <p:cNvSpPr txBox="1"/>
          <p:nvPr/>
        </p:nvSpPr>
        <p:spPr>
          <a:xfrm>
            <a:off x="7874465" y="5707977"/>
            <a:ext cx="3213098" cy="700576"/>
          </a:xfrm>
          <a:prstGeom prst="rect">
            <a:avLst/>
          </a:prstGeom>
          <a:noFill/>
        </p:spPr>
        <p:txBody>
          <a:bodyPr wrap="square">
            <a:spAutoFit/>
          </a:bodyPr>
          <a:lstStyle/>
          <a:p>
            <a:pPr algn="ctr">
              <a:lnSpc>
                <a:spcPct val="150000"/>
              </a:lnSpc>
            </a:pPr>
            <a:r>
              <a:rPr lang="zh-CN" altLang="en-US" sz="1400" dirty="0" smtClean="0">
                <a:solidFill>
                  <a:srgbClr val="FF0000"/>
                </a:solidFill>
                <a:latin typeface="微软雅黑" panose="020B0503020204020204" pitchFamily="34" charset="-122"/>
                <a:ea typeface="微软雅黑" panose="020B0503020204020204" pitchFamily="34" charset="-122"/>
              </a:rPr>
              <a:t>信息中心回应并未做过这类监控，希望同学们提高安全意识，千万不要上当！</a:t>
            </a:r>
            <a:endParaRPr lang="en-US" altLang="zh-CN" sz="1400" dirty="0">
              <a:solidFill>
                <a:srgbClr val="FF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22802352"/>
      </p:ext>
    </p:extLst>
  </p:cSld>
  <p:clrMapOvr>
    <a:masterClrMapping/>
  </p:clrMapOvr>
  <mc:AlternateContent xmlns:mc="http://schemas.openxmlformats.org/markup-compatibility/2006" xmlns:p14="http://schemas.microsoft.com/office/powerpoint/2010/main">
    <mc:Choice Requires="p14">
      <p:transition spd="slow" p14:dur="1500" advTm="2500">
        <p:split orient="vert"/>
      </p:transition>
    </mc:Choice>
    <mc:Fallback xmlns="">
      <p:transition spd="slow" advTm="2500">
        <p:split orient="vert"/>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组合 1"/>
          <p:cNvGrpSpPr/>
          <p:nvPr/>
        </p:nvGrpSpPr>
        <p:grpSpPr>
          <a:xfrm>
            <a:off x="4866353" y="1227803"/>
            <a:ext cx="2459294" cy="2459294"/>
            <a:chOff x="4866353" y="1227803"/>
            <a:chExt cx="2459294" cy="2459294"/>
          </a:xfrm>
        </p:grpSpPr>
        <p:sp>
          <p:nvSpPr>
            <p:cNvPr id="5" name="椭圆 4"/>
            <p:cNvSpPr/>
            <p:nvPr/>
          </p:nvSpPr>
          <p:spPr>
            <a:xfrm>
              <a:off x="4866353" y="1227803"/>
              <a:ext cx="2459294" cy="2459294"/>
            </a:xfrm>
            <a:prstGeom prst="ellipse">
              <a:avLst/>
            </a:prstGeom>
            <a:solidFill>
              <a:srgbClr val="2980B9"/>
            </a:solidFill>
            <a:ln w="1016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5282562" y="1672620"/>
              <a:ext cx="1626877" cy="1569660"/>
            </a:xfrm>
            <a:prstGeom prst="rect">
              <a:avLst/>
            </a:prstGeom>
            <a:noFill/>
          </p:spPr>
          <p:txBody>
            <a:bodyPr wrap="square" rtlCol="0">
              <a:spAutoFit/>
            </a:bodyPr>
            <a:lstStyle/>
            <a:p>
              <a:r>
                <a:rPr lang="en-US" altLang="zh-CN" sz="9600" b="1">
                  <a:solidFill>
                    <a:schemeClr val="bg1"/>
                  </a:solidFill>
                  <a:latin typeface="Segoe UI" panose="020B0502040204020203" pitchFamily="34" charset="0"/>
                  <a:ea typeface="Segoe UI" panose="020B0502040204020203" pitchFamily="34" charset="0"/>
                  <a:cs typeface="Segoe UI" panose="020B0502040204020203" pitchFamily="34" charset="0"/>
                </a:rPr>
                <a:t>03</a:t>
              </a:r>
              <a:endParaRPr lang="zh-CN" altLang="en-US" sz="9600" b="1">
                <a:solidFill>
                  <a:schemeClr val="bg1"/>
                </a:solidFill>
                <a:latin typeface="Segoe UI" panose="020B0502040204020203" pitchFamily="34" charset="0"/>
                <a:cs typeface="Segoe UI" panose="020B0502040204020203" pitchFamily="34" charset="0"/>
              </a:endParaRPr>
            </a:p>
          </p:txBody>
        </p:sp>
      </p:grpSp>
      <p:grpSp>
        <p:nvGrpSpPr>
          <p:cNvPr id="3" name="组合 2"/>
          <p:cNvGrpSpPr/>
          <p:nvPr/>
        </p:nvGrpSpPr>
        <p:grpSpPr>
          <a:xfrm>
            <a:off x="1644879" y="4111764"/>
            <a:ext cx="8970472" cy="1323439"/>
            <a:chOff x="1885950" y="4111764"/>
            <a:chExt cx="8970472" cy="1323439"/>
          </a:xfrm>
        </p:grpSpPr>
        <p:sp>
          <p:nvSpPr>
            <p:cNvPr id="7" name="文本框 6"/>
            <p:cNvSpPr txBox="1"/>
            <p:nvPr/>
          </p:nvSpPr>
          <p:spPr>
            <a:xfrm>
              <a:off x="1885950" y="4111764"/>
              <a:ext cx="8970472" cy="1323439"/>
            </a:xfrm>
            <a:prstGeom prst="rect">
              <a:avLst/>
            </a:prstGeom>
            <a:noFill/>
          </p:spPr>
          <p:txBody>
            <a:bodyPr wrap="square" rtlCol="0">
              <a:spAutoFit/>
            </a:bodyPr>
            <a:lstStyle/>
            <a:p>
              <a:pPr algn="ctr"/>
              <a:r>
                <a:rPr lang="zh-CN" altLang="en-US" sz="4000" b="1" dirty="0" smtClean="0">
                  <a:latin typeface="Segoe UI" panose="020B0502040204020203" pitchFamily="34" charset="0"/>
                  <a:cs typeface="Segoe UI" panose="020B0502040204020203" pitchFamily="34" charset="0"/>
                </a:rPr>
                <a:t>学习并签署北京林业大学</a:t>
              </a:r>
              <a:r>
                <a:rPr lang="zh-CN" altLang="en-US" sz="4000" b="1" dirty="0">
                  <a:latin typeface="Segoe UI" panose="020B0502040204020203" pitchFamily="34" charset="0"/>
                  <a:cs typeface="Segoe UI" panose="020B0502040204020203" pitchFamily="34" charset="0"/>
                </a:rPr>
                <a:t>学生安全相关处分知晓书和学生安全责任承诺书</a:t>
              </a:r>
              <a:endParaRPr lang="zh-CN" altLang="en-US" sz="4000" b="1" dirty="0">
                <a:latin typeface="Segoe UI" panose="020B0502040204020203" pitchFamily="34" charset="0"/>
                <a:cs typeface="Segoe UI" panose="020B0502040204020203" pitchFamily="34" charset="0"/>
              </a:endParaRPr>
            </a:p>
          </p:txBody>
        </p:sp>
        <p:cxnSp>
          <p:nvCxnSpPr>
            <p:cNvPr id="12" name="直接连接符 11"/>
            <p:cNvCxnSpPr>
              <a:cxnSpLocks/>
            </p:cNvCxnSpPr>
            <p:nvPr/>
          </p:nvCxnSpPr>
          <p:spPr>
            <a:xfrm>
              <a:off x="2185987" y="4781550"/>
              <a:ext cx="7872413" cy="0"/>
            </a:xfrm>
            <a:prstGeom prst="line">
              <a:avLst/>
            </a:prstGeom>
            <a:ln w="12700">
              <a:solidFill>
                <a:schemeClr val="bg1">
                  <a:lumMod val="65000"/>
                  <a:alpha val="50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329228438"/>
      </p:ext>
    </p:extLst>
  </p:cSld>
  <p:clrMapOvr>
    <a:masterClrMapping/>
  </p:clrMapOvr>
  <mc:AlternateContent xmlns:mc="http://schemas.openxmlformats.org/markup-compatibility/2006" xmlns:p14="http://schemas.microsoft.com/office/powerpoint/2010/main">
    <mc:Choice Requires="p14">
      <p:transition spd="slow" p14:dur="1500" advTm="2500">
        <p:split orient="vert"/>
      </p:transition>
    </mc:Choice>
    <mc:Fallback xmlns="">
      <p:transition spd="slow" advTm="25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1500"/>
                                        <p:tgtEl>
                                          <p:spTgt spid="2"/>
                                        </p:tgtEl>
                                      </p:cBhvr>
                                    </p:animEffect>
                                  </p:childTnLst>
                                </p:cTn>
                              </p:par>
                              <p:par>
                                <p:cTn id="8" presetID="21" presetClass="entr" presetSubtype="2"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heel(2)">
                                      <p:cBhvr>
                                        <p:cTn id="10" dur="1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AD26C53A-4494-4B87-B037-B2D6BD5BC188}"/>
              </a:ext>
            </a:extLst>
          </p:cNvPr>
          <p:cNvSpPr txBox="1">
            <a:spLocks/>
          </p:cNvSpPr>
          <p:nvPr/>
        </p:nvSpPr>
        <p:spPr>
          <a:xfrm>
            <a:off x="4293684" y="2585258"/>
            <a:ext cx="5831650" cy="159069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4800" dirty="0" smtClean="0">
                <a:latin typeface="微软雅黑" panose="020B0503020204020204" pitchFamily="34" charset="-122"/>
                <a:ea typeface="微软雅黑" panose="020B0503020204020204" pitchFamily="34" charset="-122"/>
                <a:cs typeface="Segoe UI" panose="020B0502040204020203" pitchFamily="34" charset="0"/>
              </a:rPr>
              <a:t>附件</a:t>
            </a:r>
            <a:r>
              <a:rPr lang="en-US" altLang="zh-CN" sz="4800" dirty="0" smtClean="0">
                <a:latin typeface="微软雅黑" panose="020B0503020204020204" pitchFamily="34" charset="-122"/>
                <a:ea typeface="微软雅黑" panose="020B0503020204020204" pitchFamily="34" charset="-122"/>
                <a:cs typeface="Segoe UI" panose="020B0502040204020203" pitchFamily="34" charset="0"/>
              </a:rPr>
              <a:t>3</a:t>
            </a:r>
            <a:endParaRPr lang="en-US" altLang="zh-CN" sz="4800" dirty="0">
              <a:latin typeface="微软雅黑" panose="020B0503020204020204" pitchFamily="34" charset="-122"/>
              <a:ea typeface="微软雅黑" panose="020B0503020204020204" pitchFamily="34" charset="-122"/>
              <a:cs typeface="Segoe UI" panose="020B0502040204020203" pitchFamily="34" charset="0"/>
            </a:endParaRPr>
          </a:p>
        </p:txBody>
      </p:sp>
      <p:pic>
        <p:nvPicPr>
          <p:cNvPr id="9" name="图形 8">
            <a:extLst>
              <a:ext uri="{FF2B5EF4-FFF2-40B4-BE49-F238E27FC236}">
                <a16:creationId xmlns:a16="http://schemas.microsoft.com/office/drawing/2014/main" id="{F88E30A9-31E6-4932-A3DB-9E8A89CB40BF}"/>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3"/>
              </a:ext>
            </a:extLst>
          </a:blip>
          <a:stretch>
            <a:fillRect/>
          </a:stretch>
        </p:blipFill>
        <p:spPr>
          <a:xfrm>
            <a:off x="724902" y="1521321"/>
            <a:ext cx="3718564" cy="3718564"/>
          </a:xfrm>
          <a:prstGeom prst="rect">
            <a:avLst/>
          </a:prstGeom>
        </p:spPr>
      </p:pic>
    </p:spTree>
    <p:extLst>
      <p:ext uri="{BB962C8B-B14F-4D97-AF65-F5344CB8AC3E}">
        <p14:creationId xmlns:p14="http://schemas.microsoft.com/office/powerpoint/2010/main" val="2492215291"/>
      </p:ext>
    </p:extLst>
  </p:cSld>
  <p:clrMapOvr>
    <a:masterClrMapping/>
  </p:clrMapOvr>
  <mc:AlternateContent xmlns:mc="http://schemas.openxmlformats.org/markup-compatibility/2006" xmlns:p14="http://schemas.microsoft.com/office/powerpoint/2010/main">
    <mc:Choice Requires="p14">
      <p:transition spd="slow" p14:dur="1500" advTm="2500">
        <p:split orient="vert"/>
      </p:transition>
    </mc:Choice>
    <mc:Fallback xmlns="">
      <p:transition spd="slow" advTm="25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25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7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组合 1"/>
          <p:cNvGrpSpPr/>
          <p:nvPr/>
        </p:nvGrpSpPr>
        <p:grpSpPr>
          <a:xfrm>
            <a:off x="4866353" y="1227803"/>
            <a:ext cx="2459294" cy="2459294"/>
            <a:chOff x="4866353" y="1227803"/>
            <a:chExt cx="2459294" cy="2459294"/>
          </a:xfrm>
        </p:grpSpPr>
        <p:sp>
          <p:nvSpPr>
            <p:cNvPr id="5" name="椭圆 4"/>
            <p:cNvSpPr/>
            <p:nvPr/>
          </p:nvSpPr>
          <p:spPr>
            <a:xfrm>
              <a:off x="4866353" y="1227803"/>
              <a:ext cx="2459294" cy="2459294"/>
            </a:xfrm>
            <a:prstGeom prst="ellipse">
              <a:avLst/>
            </a:prstGeom>
            <a:solidFill>
              <a:srgbClr val="2980B9"/>
            </a:solidFill>
            <a:ln w="1016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5282562" y="1672620"/>
              <a:ext cx="1626877" cy="1569660"/>
            </a:xfrm>
            <a:prstGeom prst="rect">
              <a:avLst/>
            </a:prstGeom>
            <a:noFill/>
          </p:spPr>
          <p:txBody>
            <a:bodyPr wrap="square" rtlCol="0">
              <a:spAutoFit/>
            </a:bodyPr>
            <a:lstStyle/>
            <a:p>
              <a:r>
                <a:rPr lang="en-US" altLang="zh-CN" sz="9600" b="1" dirty="0">
                  <a:solidFill>
                    <a:schemeClr val="bg1"/>
                  </a:solidFill>
                  <a:latin typeface="Segoe UI" panose="020B0502040204020203" pitchFamily="34" charset="0"/>
                  <a:ea typeface="Segoe UI" panose="020B0502040204020203" pitchFamily="34" charset="0"/>
                  <a:cs typeface="Segoe UI" panose="020B0502040204020203" pitchFamily="34" charset="0"/>
                </a:rPr>
                <a:t>04</a:t>
              </a:r>
              <a:endParaRPr lang="zh-CN" altLang="en-US" sz="9600" b="1" dirty="0">
                <a:solidFill>
                  <a:schemeClr val="bg1"/>
                </a:solidFill>
                <a:latin typeface="Segoe UI" panose="020B0502040204020203" pitchFamily="34" charset="0"/>
                <a:cs typeface="Segoe UI" panose="020B0502040204020203" pitchFamily="34" charset="0"/>
              </a:endParaRPr>
            </a:p>
          </p:txBody>
        </p:sp>
      </p:grpSp>
      <p:grpSp>
        <p:nvGrpSpPr>
          <p:cNvPr id="3" name="组合 2"/>
          <p:cNvGrpSpPr/>
          <p:nvPr/>
        </p:nvGrpSpPr>
        <p:grpSpPr>
          <a:xfrm>
            <a:off x="1885950" y="4111764"/>
            <a:ext cx="8420100" cy="707886"/>
            <a:chOff x="1885950" y="4111764"/>
            <a:chExt cx="8420100" cy="707886"/>
          </a:xfrm>
        </p:grpSpPr>
        <p:sp>
          <p:nvSpPr>
            <p:cNvPr id="7" name="文本框 6"/>
            <p:cNvSpPr txBox="1"/>
            <p:nvPr/>
          </p:nvSpPr>
          <p:spPr>
            <a:xfrm>
              <a:off x="1885950" y="4111764"/>
              <a:ext cx="8420100" cy="707886"/>
            </a:xfrm>
            <a:prstGeom prst="rect">
              <a:avLst/>
            </a:prstGeom>
            <a:noFill/>
          </p:spPr>
          <p:txBody>
            <a:bodyPr wrap="square" rtlCol="0">
              <a:spAutoFit/>
            </a:bodyPr>
            <a:lstStyle/>
            <a:p>
              <a:pPr algn="ctr"/>
              <a:r>
                <a:rPr lang="zh-CN" altLang="en-US" sz="4000" b="1" dirty="0" smtClean="0">
                  <a:latin typeface="Segoe UI" panose="020B0502040204020203" pitchFamily="34" charset="0"/>
                  <a:cs typeface="Segoe UI" panose="020B0502040204020203" pitchFamily="34" charset="0"/>
                </a:rPr>
                <a:t>开展</a:t>
              </a:r>
              <a:r>
                <a:rPr lang="zh-CN" altLang="en-US" sz="4000" b="1" dirty="0">
                  <a:latin typeface="Segoe UI" panose="020B0502040204020203" pitchFamily="34" charset="0"/>
                  <a:cs typeface="Segoe UI" panose="020B0502040204020203" pitchFamily="34" charset="0"/>
                </a:rPr>
                <a:t>“宪法卫士”行动</a:t>
              </a:r>
              <a:r>
                <a:rPr lang="zh-CN" altLang="en-US" sz="4000" b="1" dirty="0" smtClean="0">
                  <a:latin typeface="Segoe UI" panose="020B0502040204020203" pitchFamily="34" charset="0"/>
                  <a:cs typeface="Segoe UI" panose="020B0502040204020203" pitchFamily="34" charset="0"/>
                </a:rPr>
                <a:t>计划</a:t>
              </a:r>
              <a:endParaRPr lang="en-US" altLang="zh-CN" sz="4000" b="1" dirty="0" smtClean="0">
                <a:latin typeface="Segoe UI" panose="020B0502040204020203" pitchFamily="34" charset="0"/>
                <a:cs typeface="Segoe UI" panose="020B0502040204020203" pitchFamily="34" charset="0"/>
              </a:endParaRPr>
            </a:p>
          </p:txBody>
        </p:sp>
        <p:cxnSp>
          <p:nvCxnSpPr>
            <p:cNvPr id="12" name="直接连接符 11"/>
            <p:cNvCxnSpPr>
              <a:cxnSpLocks/>
            </p:cNvCxnSpPr>
            <p:nvPr/>
          </p:nvCxnSpPr>
          <p:spPr>
            <a:xfrm>
              <a:off x="2185987" y="4781550"/>
              <a:ext cx="7872413" cy="0"/>
            </a:xfrm>
            <a:prstGeom prst="line">
              <a:avLst/>
            </a:prstGeom>
            <a:ln w="12700">
              <a:solidFill>
                <a:schemeClr val="bg1">
                  <a:lumMod val="65000"/>
                  <a:alpha val="50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074916024"/>
      </p:ext>
    </p:extLst>
  </p:cSld>
  <p:clrMapOvr>
    <a:masterClrMapping/>
  </p:clrMapOvr>
  <mc:AlternateContent xmlns:mc="http://schemas.openxmlformats.org/markup-compatibility/2006" xmlns:p14="http://schemas.microsoft.com/office/powerpoint/2010/main">
    <mc:Choice Requires="p14">
      <p:transition spd="slow" p14:dur="1500" advTm="2500">
        <p:split orient="vert"/>
      </p:transition>
    </mc:Choice>
    <mc:Fallback xmlns="">
      <p:transition spd="slow" advTm="25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1500"/>
                                        <p:tgtEl>
                                          <p:spTgt spid="2"/>
                                        </p:tgtEl>
                                      </p:cBhvr>
                                    </p:animEffect>
                                  </p:childTnLst>
                                </p:cTn>
                              </p:par>
                              <p:par>
                                <p:cTn id="8" presetID="21" presetClass="entr" presetSubtype="2"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heel(2)">
                                      <p:cBhvr>
                                        <p:cTn id="10" dur="1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2734889" y="1768144"/>
            <a:ext cx="7240386" cy="4893647"/>
          </a:xfrm>
          <a:prstGeom prst="rect">
            <a:avLst/>
          </a:prstGeom>
        </p:spPr>
        <p:txBody>
          <a:bodyPr wrap="square">
            <a:spAutoFit/>
          </a:bodyPr>
          <a:lstStyle/>
          <a:p>
            <a:pPr>
              <a:lnSpc>
                <a:spcPct val="150000"/>
              </a:lnSpc>
            </a:pPr>
            <a:r>
              <a:rPr lang="zh-CN" altLang="en-US" sz="1600" dirty="0" smtClean="0">
                <a:latin typeface="微软雅黑" panose="020B0503020204020204" pitchFamily="34" charset="-122"/>
                <a:ea typeface="微软雅黑" panose="020B0503020204020204" pitchFamily="34" charset="-122"/>
              </a:rPr>
              <a:t>学习</a:t>
            </a:r>
            <a:r>
              <a:rPr lang="zh-CN" altLang="en-US" sz="1600" dirty="0">
                <a:latin typeface="微软雅黑" panose="020B0503020204020204" pitchFamily="34" charset="-122"/>
                <a:ea typeface="微软雅黑" panose="020B0503020204020204" pitchFamily="34" charset="-122"/>
              </a:rPr>
              <a:t>流程</a:t>
            </a:r>
            <a:r>
              <a:rPr lang="zh-CN" altLang="en-US" sz="1600" dirty="0" smtClean="0">
                <a:latin typeface="微软雅黑" panose="020B0503020204020204" pitchFamily="34" charset="-122"/>
                <a:ea typeface="微软雅黑" panose="020B0503020204020204" pitchFamily="34" charset="-122"/>
              </a:rPr>
              <a:t>说明</a:t>
            </a:r>
            <a:endParaRPr lang="en-US" altLang="zh-CN" sz="1600" dirty="0" smtClean="0">
              <a:latin typeface="微软雅黑" panose="020B0503020204020204" pitchFamily="34" charset="-122"/>
              <a:ea typeface="微软雅黑" panose="020B0503020204020204" pitchFamily="34" charset="-122"/>
            </a:endParaRPr>
          </a:p>
          <a:p>
            <a:pPr>
              <a:lnSpc>
                <a:spcPct val="150000"/>
              </a:lnSpc>
            </a:pPr>
            <a:r>
              <a:rPr lang="zh-CN" altLang="en-US" sz="1600" dirty="0" smtClean="0">
                <a:latin typeface="微软雅黑" panose="020B0503020204020204" pitchFamily="34" charset="-122"/>
                <a:ea typeface="微软雅黑" panose="020B0503020204020204" pitchFamily="34" charset="-122"/>
              </a:rPr>
              <a:t>       学生</a:t>
            </a:r>
            <a:r>
              <a:rPr lang="zh-CN" altLang="en-US" sz="1600" dirty="0">
                <a:latin typeface="微软雅黑" panose="020B0503020204020204" pitchFamily="34" charset="-122"/>
                <a:ea typeface="微软雅黑" panose="020B0503020204020204" pitchFamily="34" charset="-122"/>
              </a:rPr>
              <a:t>根据下发的学习账号，通过网页学习或微信小程序，在教育部全国青少年普法网学习宪法与法治知识，学习内容包括“学习、联系和综合评价”三部分，每个学生完成全部任务大约需要</a:t>
            </a:r>
            <a:r>
              <a:rPr lang="en-US" altLang="zh-CN" sz="1600" dirty="0">
                <a:latin typeface="微软雅黑" panose="020B0503020204020204" pitchFamily="34" charset="-122"/>
                <a:ea typeface="微软雅黑" panose="020B0503020204020204" pitchFamily="34" charset="-122"/>
              </a:rPr>
              <a:t>40</a:t>
            </a:r>
            <a:r>
              <a:rPr lang="zh-CN" altLang="en-US" sz="1600" dirty="0" smtClean="0">
                <a:latin typeface="微软雅黑" panose="020B0503020204020204" pitchFamily="34" charset="-122"/>
                <a:ea typeface="微软雅黑" panose="020B0503020204020204" pitchFamily="34" charset="-122"/>
              </a:rPr>
              <a:t>分钟。</a:t>
            </a:r>
            <a:endParaRPr lang="en-US" altLang="zh-CN" sz="1600" dirty="0" smtClean="0">
              <a:latin typeface="微软雅黑" panose="020B0503020204020204" pitchFamily="34" charset="-122"/>
              <a:ea typeface="微软雅黑" panose="020B0503020204020204" pitchFamily="34" charset="-122"/>
            </a:endParaRPr>
          </a:p>
          <a:p>
            <a:pPr>
              <a:lnSpc>
                <a:spcPct val="150000"/>
              </a:lnSpc>
            </a:pPr>
            <a:r>
              <a:rPr lang="zh-CN" altLang="en-US" sz="1600" dirty="0" smtClean="0">
                <a:latin typeface="微软雅黑" panose="020B0503020204020204" pitchFamily="34" charset="-122"/>
                <a:ea typeface="微软雅黑" panose="020B0503020204020204" pitchFamily="34" charset="-122"/>
              </a:rPr>
              <a:t>一</a:t>
            </a:r>
            <a:r>
              <a:rPr lang="zh-CN" altLang="en-US" sz="1600" dirty="0">
                <a:latin typeface="微软雅黑" panose="020B0503020204020204" pitchFamily="34" charset="-122"/>
                <a:ea typeface="微软雅黑" panose="020B0503020204020204" pitchFamily="34" charset="-122"/>
              </a:rPr>
              <a:t>、学习</a:t>
            </a:r>
            <a:r>
              <a:rPr lang="zh-CN" altLang="en-US" sz="1600" dirty="0" smtClean="0">
                <a:latin typeface="微软雅黑" panose="020B0503020204020204" pitchFamily="34" charset="-122"/>
                <a:ea typeface="微软雅黑" panose="020B0503020204020204" pitchFamily="34" charset="-122"/>
              </a:rPr>
              <a:t>内容</a:t>
            </a:r>
            <a:endParaRPr lang="en-US" altLang="zh-CN" sz="1600" dirty="0" smtClean="0">
              <a:latin typeface="微软雅黑" panose="020B0503020204020204" pitchFamily="34" charset="-122"/>
              <a:ea typeface="微软雅黑" panose="020B0503020204020204" pitchFamily="34" charset="-122"/>
            </a:endParaRPr>
          </a:p>
          <a:p>
            <a:pPr>
              <a:lnSpc>
                <a:spcPct val="150000"/>
              </a:lnSpc>
            </a:pPr>
            <a:r>
              <a:rPr lang="en-US" altLang="zh-CN" sz="1600" dirty="0" smtClean="0">
                <a:latin typeface="微软雅黑" panose="020B0503020204020204" pitchFamily="34" charset="-122"/>
                <a:ea typeface="微软雅黑" panose="020B0503020204020204" pitchFamily="34" charset="-122"/>
              </a:rPr>
              <a:t>1</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习近平新时代中国特色社会主义思想学习问答（一</a:t>
            </a:r>
            <a:r>
              <a:rPr lang="zh-CN" altLang="en-US" sz="1600" dirty="0" smtClean="0">
                <a:latin typeface="微软雅黑" panose="020B0503020204020204" pitchFamily="34" charset="-122"/>
                <a:ea typeface="微软雅黑" panose="020B0503020204020204" pitchFamily="34" charset="-122"/>
              </a:rPr>
              <a:t>）</a:t>
            </a:r>
            <a:endParaRPr lang="en-US" altLang="zh-CN" sz="1600" dirty="0" smtClean="0">
              <a:latin typeface="微软雅黑" panose="020B0503020204020204" pitchFamily="34" charset="-122"/>
              <a:ea typeface="微软雅黑" panose="020B0503020204020204" pitchFamily="34" charset="-122"/>
            </a:endParaRPr>
          </a:p>
          <a:p>
            <a:pPr>
              <a:lnSpc>
                <a:spcPct val="150000"/>
              </a:lnSpc>
            </a:pPr>
            <a:r>
              <a:rPr lang="en-US" altLang="zh-CN" sz="1600" dirty="0" smtClean="0">
                <a:latin typeface="微软雅黑" panose="020B0503020204020204" pitchFamily="34" charset="-122"/>
                <a:ea typeface="微软雅黑" panose="020B0503020204020204" pitchFamily="34" charset="-122"/>
              </a:rPr>
              <a:t>2</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习近平新时代中国特色社会主义思想学习问答（二</a:t>
            </a:r>
            <a:r>
              <a:rPr lang="zh-CN" altLang="en-US" sz="1600" dirty="0" smtClean="0">
                <a:latin typeface="微软雅黑" panose="020B0503020204020204" pitchFamily="34" charset="-122"/>
                <a:ea typeface="微软雅黑" panose="020B0503020204020204" pitchFamily="34" charset="-122"/>
              </a:rPr>
              <a:t>）</a:t>
            </a:r>
            <a:endParaRPr lang="en-US" altLang="zh-CN" sz="1600" dirty="0" smtClean="0">
              <a:latin typeface="微软雅黑" panose="020B0503020204020204" pitchFamily="34" charset="-122"/>
              <a:ea typeface="微软雅黑" panose="020B0503020204020204" pitchFamily="34" charset="-122"/>
            </a:endParaRPr>
          </a:p>
          <a:p>
            <a:pPr>
              <a:lnSpc>
                <a:spcPct val="150000"/>
              </a:lnSpc>
            </a:pPr>
            <a:r>
              <a:rPr lang="en-US" altLang="zh-CN" sz="1600" dirty="0" smtClean="0">
                <a:latin typeface="微软雅黑" panose="020B0503020204020204" pitchFamily="34" charset="-122"/>
                <a:ea typeface="微软雅黑" panose="020B0503020204020204" pitchFamily="34" charset="-122"/>
              </a:rPr>
              <a:t>3</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中国共产党领导是中国特色社会主义最本质的</a:t>
            </a:r>
            <a:r>
              <a:rPr lang="zh-CN" altLang="en-US" sz="1600" dirty="0" smtClean="0">
                <a:latin typeface="微软雅黑" panose="020B0503020204020204" pitchFamily="34" charset="-122"/>
                <a:ea typeface="微软雅黑" panose="020B0503020204020204" pitchFamily="34" charset="-122"/>
              </a:rPr>
              <a:t>特征</a:t>
            </a:r>
            <a:endParaRPr lang="en-US" altLang="zh-CN" sz="1600" dirty="0" smtClean="0">
              <a:latin typeface="微软雅黑" panose="020B0503020204020204" pitchFamily="34" charset="-122"/>
              <a:ea typeface="微软雅黑" panose="020B0503020204020204" pitchFamily="34" charset="-122"/>
            </a:endParaRPr>
          </a:p>
          <a:p>
            <a:pPr>
              <a:lnSpc>
                <a:spcPct val="150000"/>
              </a:lnSpc>
            </a:pPr>
            <a:r>
              <a:rPr lang="en-US" altLang="zh-CN" sz="1600" dirty="0" smtClean="0">
                <a:latin typeface="微软雅黑" panose="020B0503020204020204" pitchFamily="34" charset="-122"/>
                <a:ea typeface="微软雅黑" panose="020B0503020204020204" pitchFamily="34" charset="-122"/>
              </a:rPr>
              <a:t>4</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宪法是治国安邦的总</a:t>
            </a:r>
            <a:r>
              <a:rPr lang="zh-CN" altLang="en-US" sz="1600" dirty="0" smtClean="0">
                <a:latin typeface="微软雅黑" panose="020B0503020204020204" pitchFamily="34" charset="-122"/>
                <a:ea typeface="微软雅黑" panose="020B0503020204020204" pitchFamily="34" charset="-122"/>
              </a:rPr>
              <a:t>章程</a:t>
            </a:r>
            <a:endParaRPr lang="en-US" altLang="zh-CN" sz="1600" dirty="0" smtClean="0">
              <a:latin typeface="微软雅黑" panose="020B0503020204020204" pitchFamily="34" charset="-122"/>
              <a:ea typeface="微软雅黑" panose="020B0503020204020204" pitchFamily="34" charset="-122"/>
            </a:endParaRPr>
          </a:p>
          <a:p>
            <a:pPr>
              <a:lnSpc>
                <a:spcPct val="150000"/>
              </a:lnSpc>
            </a:pPr>
            <a:r>
              <a:rPr lang="en-US" altLang="zh-CN" sz="1600" dirty="0" smtClean="0">
                <a:latin typeface="微软雅黑" panose="020B0503020204020204" pitchFamily="34" charset="-122"/>
                <a:ea typeface="微软雅黑" panose="020B0503020204020204" pitchFamily="34" charset="-122"/>
              </a:rPr>
              <a:t>5</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埃德加</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斯诺与</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红星照耀中国</a:t>
            </a:r>
            <a:r>
              <a:rPr lang="en-US" altLang="zh-CN" sz="1600" dirty="0" smtClean="0">
                <a:latin typeface="微软雅黑" panose="020B0503020204020204" pitchFamily="34" charset="-122"/>
                <a:ea typeface="微软雅黑" panose="020B0503020204020204" pitchFamily="34" charset="-122"/>
              </a:rPr>
              <a:t>》</a:t>
            </a:r>
          </a:p>
          <a:p>
            <a:pPr>
              <a:lnSpc>
                <a:spcPct val="150000"/>
              </a:lnSpc>
            </a:pPr>
            <a:r>
              <a:rPr lang="en-US" altLang="zh-CN" sz="1600" dirty="0" smtClean="0">
                <a:latin typeface="微软雅黑" panose="020B0503020204020204" pitchFamily="34" charset="-122"/>
                <a:ea typeface="微软雅黑" panose="020B0503020204020204" pitchFamily="34" charset="-122"/>
              </a:rPr>
              <a:t>6</a:t>
            </a:r>
            <a:r>
              <a:rPr lang="en-US" altLang="zh-CN" sz="1600" dirty="0">
                <a:latin typeface="微软雅黑" panose="020B0503020204020204" pitchFamily="34" charset="-122"/>
                <a:ea typeface="微软雅黑" panose="020B0503020204020204" pitchFamily="34" charset="-122"/>
              </a:rPr>
              <a:t>.</a:t>
            </a:r>
            <a:r>
              <a:rPr lang="zh-CN" altLang="en-US" sz="1600" dirty="0" smtClean="0">
                <a:latin typeface="微软雅黑" panose="020B0503020204020204" pitchFamily="34" charset="-122"/>
                <a:ea typeface="微软雅黑" panose="020B0503020204020204" pitchFamily="34" charset="-122"/>
              </a:rPr>
              <a:t>社会保险</a:t>
            </a:r>
            <a:endParaRPr lang="en-US" altLang="zh-CN" sz="1600" dirty="0" smtClean="0">
              <a:latin typeface="微软雅黑" panose="020B0503020204020204" pitchFamily="34" charset="-122"/>
              <a:ea typeface="微软雅黑" panose="020B0503020204020204" pitchFamily="34" charset="-122"/>
            </a:endParaRPr>
          </a:p>
          <a:p>
            <a:pPr>
              <a:lnSpc>
                <a:spcPct val="150000"/>
              </a:lnSpc>
            </a:pPr>
            <a:r>
              <a:rPr lang="zh-CN" altLang="en-US" sz="1600" dirty="0" smtClean="0">
                <a:latin typeface="微软雅黑" panose="020B0503020204020204" pitchFamily="34" charset="-122"/>
                <a:ea typeface="微软雅黑" panose="020B0503020204020204" pitchFamily="34" charset="-122"/>
              </a:rPr>
              <a:t>二</a:t>
            </a:r>
            <a:r>
              <a:rPr lang="zh-CN" altLang="en-US" sz="1600" dirty="0">
                <a:latin typeface="微软雅黑" panose="020B0503020204020204" pitchFamily="34" charset="-122"/>
                <a:ea typeface="微软雅黑" panose="020B0503020204020204" pitchFamily="34" charset="-122"/>
              </a:rPr>
              <a:t>、学习入口网页入口</a:t>
            </a:r>
            <a:r>
              <a:rPr lang="zh-CN" altLang="en-US" sz="1600" dirty="0" smtClean="0">
                <a:latin typeface="微软雅黑" panose="020B0503020204020204" pitchFamily="34" charset="-122"/>
                <a:ea typeface="微软雅黑" panose="020B0503020204020204" pitchFamily="34" charset="-122"/>
              </a:rPr>
              <a:t>链接</a:t>
            </a:r>
            <a:endParaRPr lang="en-US" altLang="zh-CN" sz="1600" dirty="0">
              <a:latin typeface="微软雅黑" panose="020B0503020204020204" pitchFamily="34" charset="-122"/>
              <a:ea typeface="微软雅黑" panose="020B0503020204020204" pitchFamily="34" charset="-122"/>
            </a:endParaRPr>
          </a:p>
          <a:p>
            <a:pPr>
              <a:lnSpc>
                <a:spcPct val="150000"/>
              </a:lnSpc>
            </a:pPr>
            <a:r>
              <a:rPr lang="en-US" altLang="zh-CN" sz="1600" dirty="0">
                <a:latin typeface="微软雅黑" panose="020B0503020204020204" pitchFamily="34" charset="-122"/>
                <a:ea typeface="微软雅黑" panose="020B0503020204020204" pitchFamily="34" charset="-122"/>
                <a:hlinkClick r:id="rId2"/>
              </a:rPr>
              <a:t>https://</a:t>
            </a:r>
            <a:r>
              <a:rPr lang="en-US" altLang="zh-CN" sz="1600" dirty="0" smtClean="0">
                <a:latin typeface="微软雅黑" panose="020B0503020204020204" pitchFamily="34" charset="-122"/>
                <a:ea typeface="微软雅黑" panose="020B0503020204020204" pitchFamily="34" charset="-122"/>
                <a:hlinkClick r:id="rId2"/>
              </a:rPr>
              <a:t>static.qspfw.moe.gov.cn/xf2021/index.html</a:t>
            </a:r>
            <a:endParaRPr lang="en-US" altLang="zh-CN" sz="1600" dirty="0" smtClean="0">
              <a:latin typeface="微软雅黑" panose="020B0503020204020204" pitchFamily="34" charset="-122"/>
              <a:ea typeface="微软雅黑" panose="020B0503020204020204" pitchFamily="34" charset="-122"/>
            </a:endParaRPr>
          </a:p>
        </p:txBody>
      </p:sp>
      <p:sp>
        <p:nvSpPr>
          <p:cNvPr id="6" name="矩形 5"/>
          <p:cNvSpPr/>
          <p:nvPr/>
        </p:nvSpPr>
        <p:spPr>
          <a:xfrm>
            <a:off x="2984270" y="752145"/>
            <a:ext cx="3877985" cy="461665"/>
          </a:xfrm>
          <a:prstGeom prst="rect">
            <a:avLst/>
          </a:prstGeom>
        </p:spPr>
        <p:txBody>
          <a:bodyPr wrap="none">
            <a:spAutoFit/>
          </a:bodyPr>
          <a:lstStyle/>
          <a:p>
            <a:pPr algn="ctr"/>
            <a:r>
              <a:rPr lang="zh-CN" altLang="en-US" sz="2400" b="1" dirty="0" smtClean="0">
                <a:latin typeface="微软雅黑" panose="020B0503020204020204" pitchFamily="34" charset="-122"/>
                <a:ea typeface="微软雅黑" panose="020B0503020204020204" pitchFamily="34" charset="-122"/>
              </a:rPr>
              <a:t>开展</a:t>
            </a:r>
            <a:r>
              <a:rPr lang="zh-CN" altLang="en-US" sz="2400" b="1" dirty="0">
                <a:latin typeface="微软雅黑" panose="020B0503020204020204" pitchFamily="34" charset="-122"/>
                <a:ea typeface="微软雅黑" panose="020B0503020204020204" pitchFamily="34" charset="-122"/>
              </a:rPr>
              <a:t>“宪法卫士”行动</a:t>
            </a:r>
            <a:r>
              <a:rPr lang="zh-CN" altLang="en-US" sz="2400" b="1" dirty="0" smtClean="0">
                <a:latin typeface="微软雅黑" panose="020B0503020204020204" pitchFamily="34" charset="-122"/>
                <a:ea typeface="微软雅黑" panose="020B0503020204020204" pitchFamily="34" charset="-122"/>
              </a:rPr>
              <a:t>计划</a:t>
            </a:r>
            <a:endParaRPr lang="zh-CN" altLang="en-US" sz="2400" b="1" dirty="0">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3"/>
          <a:stretch>
            <a:fillRect/>
          </a:stretch>
        </p:blipFill>
        <p:spPr>
          <a:xfrm>
            <a:off x="266699" y="199505"/>
            <a:ext cx="2348574" cy="1565716"/>
          </a:xfrm>
          <a:prstGeom prst="rect">
            <a:avLst/>
          </a:prstGeom>
        </p:spPr>
      </p:pic>
      <p:pic>
        <p:nvPicPr>
          <p:cNvPr id="4" name="图片 3"/>
          <p:cNvPicPr>
            <a:picLocks noChangeAspect="1"/>
          </p:cNvPicPr>
          <p:nvPr/>
        </p:nvPicPr>
        <p:blipFill>
          <a:blip r:embed="rId4"/>
          <a:stretch>
            <a:fillRect/>
          </a:stretch>
        </p:blipFill>
        <p:spPr>
          <a:xfrm>
            <a:off x="8936183" y="3351415"/>
            <a:ext cx="2916382" cy="2916382"/>
          </a:xfrm>
          <a:prstGeom prst="rect">
            <a:avLst/>
          </a:prstGeom>
        </p:spPr>
      </p:pic>
    </p:spTree>
    <p:extLst>
      <p:ext uri="{BB962C8B-B14F-4D97-AF65-F5344CB8AC3E}">
        <p14:creationId xmlns:p14="http://schemas.microsoft.com/office/powerpoint/2010/main" val="2768959434"/>
      </p:ext>
    </p:extLst>
  </p:cSld>
  <p:clrMapOvr>
    <a:masterClrMapping/>
  </p:clrMapOvr>
  <mc:AlternateContent xmlns:mc="http://schemas.openxmlformats.org/markup-compatibility/2006" xmlns:p14="http://schemas.microsoft.com/office/powerpoint/2010/main">
    <mc:Choice Requires="p14">
      <p:transition spd="slow" p14:dur="1500" advTm="2500">
        <p:split orient="vert"/>
      </p:transition>
    </mc:Choice>
    <mc:Fallback xmlns="">
      <p:transition spd="slow" advTm="2500">
        <p:split orient="vert"/>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2734889" y="1768144"/>
            <a:ext cx="7431576" cy="1938992"/>
          </a:xfrm>
          <a:prstGeom prst="rect">
            <a:avLst/>
          </a:prstGeom>
        </p:spPr>
        <p:txBody>
          <a:bodyPr wrap="square">
            <a:spAutoFit/>
          </a:bodyPr>
          <a:lstStyle/>
          <a:p>
            <a:pPr>
              <a:lnSpc>
                <a:spcPct val="150000"/>
              </a:lnSpc>
            </a:pPr>
            <a:r>
              <a:rPr lang="zh-CN" altLang="en-US" sz="1600" dirty="0">
                <a:latin typeface="微软雅黑" panose="020B0503020204020204" pitchFamily="34" charset="-122"/>
                <a:ea typeface="微软雅黑" panose="020B0503020204020204" pitchFamily="34" charset="-122"/>
              </a:rPr>
              <a:t>鼓励同学们积极参与第六届全国学生“学宪法、讲宪法”活动（</a:t>
            </a:r>
            <a:r>
              <a:rPr lang="en-US" altLang="zh-CN" sz="1600" dirty="0">
                <a:latin typeface="微软雅黑" panose="020B0503020204020204" pitchFamily="34" charset="-122"/>
                <a:ea typeface="微软雅黑" panose="020B0503020204020204" pitchFamily="34" charset="-122"/>
                <a:hlinkClick r:id="rId2"/>
              </a:rPr>
              <a:t>http://</a:t>
            </a:r>
            <a:r>
              <a:rPr lang="en-US" altLang="zh-CN" sz="1600" dirty="0" smtClean="0">
                <a:latin typeface="微软雅黑" panose="020B0503020204020204" pitchFamily="34" charset="-122"/>
                <a:ea typeface="微软雅黑" panose="020B0503020204020204" pitchFamily="34" charset="-122"/>
                <a:hlinkClick r:id="rId2"/>
              </a:rPr>
              <a:t>static.qspfw.moe.gov.cn/audition21/index.html</a:t>
            </a:r>
            <a:r>
              <a:rPr lang="zh-CN" altLang="en-US" sz="1600" dirty="0" smtClean="0">
                <a:latin typeface="微软雅黑" panose="020B0503020204020204" pitchFamily="34" charset="-122"/>
                <a:ea typeface="微软雅黑" panose="020B0503020204020204" pitchFamily="34" charset="-122"/>
              </a:rPr>
              <a:t>， </a:t>
            </a:r>
            <a:r>
              <a:rPr lang="en-US" altLang="zh-CN" sz="1600" dirty="0">
                <a:latin typeface="微软雅黑" panose="020B0503020204020204" pitchFamily="34" charset="-122"/>
                <a:ea typeface="微软雅黑" panose="020B0503020204020204" pitchFamily="34" charset="-122"/>
              </a:rPr>
              <a:t>10</a:t>
            </a:r>
            <a:r>
              <a:rPr lang="zh-CN" altLang="en-US" sz="1600" dirty="0">
                <a:latin typeface="微软雅黑" panose="020B0503020204020204" pitchFamily="34" charset="-122"/>
                <a:ea typeface="微软雅黑" panose="020B0503020204020204" pitchFamily="34" charset="-122"/>
              </a:rPr>
              <a:t>月</a:t>
            </a:r>
            <a:r>
              <a:rPr lang="en-US" altLang="zh-CN" sz="1600" dirty="0">
                <a:latin typeface="微软雅黑" panose="020B0503020204020204" pitchFamily="34" charset="-122"/>
                <a:ea typeface="微软雅黑" panose="020B0503020204020204" pitchFamily="34" charset="-122"/>
              </a:rPr>
              <a:t>08</a:t>
            </a:r>
            <a:r>
              <a:rPr lang="zh-CN" altLang="en-US" sz="1600" dirty="0">
                <a:latin typeface="微软雅黑" panose="020B0503020204020204" pitchFamily="34" charset="-122"/>
                <a:ea typeface="微软雅黑" panose="020B0503020204020204" pitchFamily="34" charset="-122"/>
              </a:rPr>
              <a:t>日截止）鼓励班级、支部积极参与</a:t>
            </a:r>
            <a:r>
              <a:rPr lang="en-US" altLang="zh-CN" sz="1600" dirty="0">
                <a:latin typeface="微软雅黑" panose="020B0503020204020204" pitchFamily="34" charset="-122"/>
                <a:ea typeface="微软雅黑" panose="020B0503020204020204" pitchFamily="34" charset="-122"/>
              </a:rPr>
              <a:t>2021 “</a:t>
            </a:r>
            <a:r>
              <a:rPr lang="zh-CN" altLang="en-US" sz="1600" dirty="0">
                <a:latin typeface="微软雅黑" panose="020B0503020204020204" pitchFamily="34" charset="-122"/>
                <a:ea typeface="微软雅黑" panose="020B0503020204020204" pitchFamily="34" charset="-122"/>
              </a:rPr>
              <a:t>我与宪法”微视频征集活动</a:t>
            </a:r>
            <a:r>
              <a:rPr lang="zh-CN" altLang="en-US" sz="1600" dirty="0" smtClean="0">
                <a:latin typeface="微软雅黑" panose="020B0503020204020204" pitchFamily="34" charset="-122"/>
                <a:ea typeface="微软雅黑" panose="020B0503020204020204" pitchFamily="34" charset="-122"/>
              </a:rPr>
              <a:t>（</a:t>
            </a:r>
            <a:r>
              <a:rPr lang="en-US" altLang="zh-CN" sz="1600" dirty="0" smtClean="0">
                <a:latin typeface="微软雅黑" panose="020B0503020204020204" pitchFamily="34" charset="-122"/>
                <a:ea typeface="微软雅黑" panose="020B0503020204020204" pitchFamily="34" charset="-122"/>
                <a:hlinkClick r:id="rId3"/>
              </a:rPr>
              <a:t>http://static.qspfw.moe.gov.cn/hx2021/index.html</a:t>
            </a:r>
            <a:r>
              <a:rPr lang="zh-CN" altLang="en-US" sz="1600" dirty="0" smtClean="0">
                <a:latin typeface="微软雅黑" panose="020B0503020204020204" pitchFamily="34" charset="-122"/>
                <a:ea typeface="微软雅黑" panose="020B0503020204020204" pitchFamily="34" charset="-122"/>
              </a:rPr>
              <a:t>， </a:t>
            </a:r>
            <a:r>
              <a:rPr lang="en-US" altLang="zh-CN" sz="1600" dirty="0">
                <a:latin typeface="微软雅黑" panose="020B0503020204020204" pitchFamily="34" charset="-122"/>
                <a:ea typeface="微软雅黑" panose="020B0503020204020204" pitchFamily="34" charset="-122"/>
              </a:rPr>
              <a:t>9</a:t>
            </a:r>
            <a:r>
              <a:rPr lang="zh-CN" altLang="en-US" sz="1600" dirty="0">
                <a:latin typeface="微软雅黑" panose="020B0503020204020204" pitchFamily="34" charset="-122"/>
                <a:ea typeface="微软雅黑" panose="020B0503020204020204" pitchFamily="34" charset="-122"/>
              </a:rPr>
              <a:t>月</a:t>
            </a:r>
            <a:r>
              <a:rPr lang="en-US" altLang="zh-CN" sz="1600" dirty="0">
                <a:latin typeface="微软雅黑" panose="020B0503020204020204" pitchFamily="34" charset="-122"/>
                <a:ea typeface="微软雅黑" panose="020B0503020204020204" pitchFamily="34" charset="-122"/>
              </a:rPr>
              <a:t>30</a:t>
            </a:r>
            <a:r>
              <a:rPr lang="zh-CN" altLang="en-US" sz="1600" dirty="0">
                <a:latin typeface="微软雅黑" panose="020B0503020204020204" pitchFamily="34" charset="-122"/>
                <a:ea typeface="微软雅黑" panose="020B0503020204020204" pitchFamily="34" charset="-122"/>
              </a:rPr>
              <a:t>日截止）和宪法主题歌曲传唱投稿（</a:t>
            </a:r>
            <a:r>
              <a:rPr lang="en-US" altLang="zh-CN" sz="1600" dirty="0">
                <a:latin typeface="微软雅黑" panose="020B0503020204020204" pitchFamily="34" charset="-122"/>
                <a:ea typeface="微软雅黑" panose="020B0503020204020204" pitchFamily="34" charset="-122"/>
              </a:rPr>
              <a:t>12</a:t>
            </a:r>
            <a:r>
              <a:rPr lang="zh-CN" altLang="en-US" sz="1600" dirty="0">
                <a:latin typeface="微软雅黑" panose="020B0503020204020204" pitchFamily="34" charset="-122"/>
                <a:ea typeface="微软雅黑" panose="020B0503020204020204" pitchFamily="34" charset="-122"/>
              </a:rPr>
              <a:t>月</a:t>
            </a:r>
            <a:r>
              <a:rPr lang="en-US" altLang="zh-CN" sz="1600" dirty="0">
                <a:latin typeface="微软雅黑" panose="020B0503020204020204" pitchFamily="34" charset="-122"/>
                <a:ea typeface="微软雅黑" panose="020B0503020204020204" pitchFamily="34" charset="-122"/>
              </a:rPr>
              <a:t>31</a:t>
            </a:r>
            <a:r>
              <a:rPr lang="zh-CN" altLang="en-US" sz="1600" dirty="0">
                <a:latin typeface="微软雅黑" panose="020B0503020204020204" pitchFamily="34" charset="-122"/>
                <a:ea typeface="微软雅黑" panose="020B0503020204020204" pitchFamily="34" charset="-122"/>
              </a:rPr>
              <a:t>日截止）。</a:t>
            </a:r>
            <a:endParaRPr lang="en-US" altLang="zh-CN" sz="1600" dirty="0" smtClean="0">
              <a:latin typeface="微软雅黑" panose="020B0503020204020204" pitchFamily="34" charset="-122"/>
              <a:ea typeface="微软雅黑" panose="020B0503020204020204" pitchFamily="34" charset="-122"/>
            </a:endParaRPr>
          </a:p>
        </p:txBody>
      </p:sp>
      <p:sp>
        <p:nvSpPr>
          <p:cNvPr id="6" name="矩形 5"/>
          <p:cNvSpPr/>
          <p:nvPr/>
        </p:nvSpPr>
        <p:spPr>
          <a:xfrm>
            <a:off x="2984270" y="752145"/>
            <a:ext cx="3877985" cy="461665"/>
          </a:xfrm>
          <a:prstGeom prst="rect">
            <a:avLst/>
          </a:prstGeom>
        </p:spPr>
        <p:txBody>
          <a:bodyPr wrap="none">
            <a:spAutoFit/>
          </a:bodyPr>
          <a:lstStyle/>
          <a:p>
            <a:pPr algn="ctr"/>
            <a:r>
              <a:rPr lang="zh-CN" altLang="en-US" sz="2400" b="1" dirty="0" smtClean="0">
                <a:latin typeface="微软雅黑" panose="020B0503020204020204" pitchFamily="34" charset="-122"/>
                <a:ea typeface="微软雅黑" panose="020B0503020204020204" pitchFamily="34" charset="-122"/>
              </a:rPr>
              <a:t>开展</a:t>
            </a:r>
            <a:r>
              <a:rPr lang="zh-CN" altLang="en-US" sz="2400" b="1" dirty="0">
                <a:latin typeface="微软雅黑" panose="020B0503020204020204" pitchFamily="34" charset="-122"/>
                <a:ea typeface="微软雅黑" panose="020B0503020204020204" pitchFamily="34" charset="-122"/>
              </a:rPr>
              <a:t>“宪法卫士”行动</a:t>
            </a:r>
            <a:r>
              <a:rPr lang="zh-CN" altLang="en-US" sz="2400" b="1" dirty="0" smtClean="0">
                <a:latin typeface="微软雅黑" panose="020B0503020204020204" pitchFamily="34" charset="-122"/>
                <a:ea typeface="微软雅黑" panose="020B0503020204020204" pitchFamily="34" charset="-122"/>
              </a:rPr>
              <a:t>计划</a:t>
            </a:r>
            <a:endParaRPr lang="zh-CN" altLang="en-US" sz="2400" b="1" dirty="0">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4"/>
          <a:stretch>
            <a:fillRect/>
          </a:stretch>
        </p:blipFill>
        <p:spPr>
          <a:xfrm>
            <a:off x="266699" y="199505"/>
            <a:ext cx="2348574" cy="1565716"/>
          </a:xfrm>
          <a:prstGeom prst="rect">
            <a:avLst/>
          </a:prstGeom>
        </p:spPr>
      </p:pic>
      <p:pic>
        <p:nvPicPr>
          <p:cNvPr id="5" name="图片 4"/>
          <p:cNvPicPr>
            <a:picLocks noChangeAspect="1"/>
          </p:cNvPicPr>
          <p:nvPr/>
        </p:nvPicPr>
        <p:blipFill>
          <a:blip r:embed="rId5"/>
          <a:stretch>
            <a:fillRect/>
          </a:stretch>
        </p:blipFill>
        <p:spPr>
          <a:xfrm>
            <a:off x="6862255" y="4040531"/>
            <a:ext cx="3708020" cy="2405968"/>
          </a:xfrm>
          <a:prstGeom prst="rect">
            <a:avLst/>
          </a:prstGeom>
        </p:spPr>
      </p:pic>
      <p:pic>
        <p:nvPicPr>
          <p:cNvPr id="7" name="图片 6"/>
          <p:cNvPicPr>
            <a:picLocks noChangeAspect="1"/>
          </p:cNvPicPr>
          <p:nvPr/>
        </p:nvPicPr>
        <p:blipFill>
          <a:blip r:embed="rId6"/>
          <a:stretch>
            <a:fillRect/>
          </a:stretch>
        </p:blipFill>
        <p:spPr>
          <a:xfrm>
            <a:off x="1303850" y="4039985"/>
            <a:ext cx="3800164" cy="2406514"/>
          </a:xfrm>
          <a:prstGeom prst="rect">
            <a:avLst/>
          </a:prstGeom>
        </p:spPr>
      </p:pic>
    </p:spTree>
    <p:extLst>
      <p:ext uri="{BB962C8B-B14F-4D97-AF65-F5344CB8AC3E}">
        <p14:creationId xmlns:p14="http://schemas.microsoft.com/office/powerpoint/2010/main" val="2904792367"/>
      </p:ext>
    </p:extLst>
  </p:cSld>
  <p:clrMapOvr>
    <a:masterClrMapping/>
  </p:clrMapOvr>
  <mc:AlternateContent xmlns:mc="http://schemas.openxmlformats.org/markup-compatibility/2006" xmlns:p14="http://schemas.microsoft.com/office/powerpoint/2010/main">
    <mc:Choice Requires="p14">
      <p:transition spd="slow" p14:dur="1500" advTm="2500">
        <p:split orient="vert"/>
      </p:transition>
    </mc:Choice>
    <mc:Fallback xmlns="">
      <p:transition spd="slow" advTm="2500">
        <p:split orient="vert"/>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组合 1"/>
          <p:cNvGrpSpPr/>
          <p:nvPr/>
        </p:nvGrpSpPr>
        <p:grpSpPr>
          <a:xfrm>
            <a:off x="4866353" y="1227803"/>
            <a:ext cx="2459294" cy="2459294"/>
            <a:chOff x="4866353" y="1227803"/>
            <a:chExt cx="2459294" cy="2459294"/>
          </a:xfrm>
        </p:grpSpPr>
        <p:sp>
          <p:nvSpPr>
            <p:cNvPr id="5" name="椭圆 4"/>
            <p:cNvSpPr/>
            <p:nvPr/>
          </p:nvSpPr>
          <p:spPr>
            <a:xfrm>
              <a:off x="4866353" y="1227803"/>
              <a:ext cx="2459294" cy="2459294"/>
            </a:xfrm>
            <a:prstGeom prst="ellipse">
              <a:avLst/>
            </a:prstGeom>
            <a:solidFill>
              <a:srgbClr val="2980B9"/>
            </a:solidFill>
            <a:ln w="1016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5282562" y="1672620"/>
              <a:ext cx="1626877" cy="1569660"/>
            </a:xfrm>
            <a:prstGeom prst="rect">
              <a:avLst/>
            </a:prstGeom>
            <a:noFill/>
          </p:spPr>
          <p:txBody>
            <a:bodyPr wrap="square" rtlCol="0">
              <a:spAutoFit/>
            </a:bodyPr>
            <a:lstStyle/>
            <a:p>
              <a:r>
                <a:rPr lang="en-US" altLang="zh-CN" sz="9600" b="1" dirty="0">
                  <a:solidFill>
                    <a:schemeClr val="bg1"/>
                  </a:solidFill>
                  <a:latin typeface="Segoe UI" panose="020B0502040204020203" pitchFamily="34" charset="0"/>
                  <a:ea typeface="Segoe UI" panose="020B0502040204020203" pitchFamily="34" charset="0"/>
                  <a:cs typeface="Segoe UI" panose="020B0502040204020203" pitchFamily="34" charset="0"/>
                </a:rPr>
                <a:t>05</a:t>
              </a:r>
              <a:endParaRPr lang="zh-CN" altLang="en-US" sz="9600" b="1" dirty="0">
                <a:solidFill>
                  <a:schemeClr val="bg1"/>
                </a:solidFill>
                <a:latin typeface="Segoe UI" panose="020B0502040204020203" pitchFamily="34" charset="0"/>
                <a:cs typeface="Segoe UI" panose="020B0502040204020203" pitchFamily="34" charset="0"/>
              </a:endParaRPr>
            </a:p>
          </p:txBody>
        </p:sp>
      </p:grpSp>
      <p:grpSp>
        <p:nvGrpSpPr>
          <p:cNvPr id="8" name="组合 7"/>
          <p:cNvGrpSpPr/>
          <p:nvPr/>
        </p:nvGrpSpPr>
        <p:grpSpPr>
          <a:xfrm>
            <a:off x="1885950" y="4111764"/>
            <a:ext cx="8420100" cy="1138773"/>
            <a:chOff x="1885950" y="4111764"/>
            <a:chExt cx="8420100" cy="1138773"/>
          </a:xfrm>
        </p:grpSpPr>
        <p:sp>
          <p:nvSpPr>
            <p:cNvPr id="10" name="文本框 9"/>
            <p:cNvSpPr txBox="1"/>
            <p:nvPr/>
          </p:nvSpPr>
          <p:spPr>
            <a:xfrm>
              <a:off x="1885950" y="4111764"/>
              <a:ext cx="8420100" cy="1138773"/>
            </a:xfrm>
            <a:prstGeom prst="rect">
              <a:avLst/>
            </a:prstGeom>
            <a:noFill/>
          </p:spPr>
          <p:txBody>
            <a:bodyPr wrap="square" rtlCol="0">
              <a:spAutoFit/>
            </a:bodyPr>
            <a:lstStyle/>
            <a:p>
              <a:pPr algn="ctr"/>
              <a:r>
                <a:rPr lang="zh-CN" altLang="en-US" sz="4000" b="1" dirty="0" smtClean="0">
                  <a:latin typeface="Segoe UI" panose="020B0502040204020203" pitchFamily="34" charset="0"/>
                  <a:cs typeface="Segoe UI" panose="020B0502040204020203" pitchFamily="34" charset="0"/>
                </a:rPr>
                <a:t>学习“七一”重要讲话精神</a:t>
              </a:r>
              <a:endParaRPr lang="en-US" altLang="zh-CN" sz="4000" b="1" dirty="0" smtClean="0">
                <a:latin typeface="Segoe UI" panose="020B0502040204020203" pitchFamily="34" charset="0"/>
                <a:cs typeface="Segoe UI" panose="020B0502040204020203" pitchFamily="34" charset="0"/>
              </a:endParaRPr>
            </a:p>
            <a:p>
              <a:pPr algn="ctr">
                <a:spcBef>
                  <a:spcPts val="1200"/>
                </a:spcBef>
              </a:pPr>
              <a:r>
                <a:rPr lang="zh-CN" altLang="en-US" b="1" dirty="0" smtClean="0">
                  <a:latin typeface="微软雅黑" panose="020B0503020204020204" pitchFamily="34" charset="-122"/>
                  <a:ea typeface="微软雅黑" panose="020B0503020204020204" pitchFamily="34" charset="-122"/>
                  <a:cs typeface="Segoe UI" panose="020B0502040204020203" pitchFamily="34" charset="0"/>
                </a:rPr>
                <a:t>（前期未开展学习的班级）</a:t>
              </a:r>
              <a:endParaRPr lang="zh-CN" altLang="en-US" b="1" dirty="0">
                <a:latin typeface="微软雅黑" panose="020B0503020204020204" pitchFamily="34" charset="-122"/>
                <a:ea typeface="微软雅黑" panose="020B0503020204020204" pitchFamily="34" charset="-122"/>
                <a:cs typeface="Segoe UI" panose="020B0502040204020203" pitchFamily="34" charset="0"/>
              </a:endParaRPr>
            </a:p>
          </p:txBody>
        </p:sp>
        <p:cxnSp>
          <p:nvCxnSpPr>
            <p:cNvPr id="11" name="直接连接符 10"/>
            <p:cNvCxnSpPr>
              <a:cxnSpLocks/>
            </p:cNvCxnSpPr>
            <p:nvPr/>
          </p:nvCxnSpPr>
          <p:spPr>
            <a:xfrm>
              <a:off x="2185987" y="4781550"/>
              <a:ext cx="7872413" cy="0"/>
            </a:xfrm>
            <a:prstGeom prst="line">
              <a:avLst/>
            </a:prstGeom>
            <a:ln w="12700">
              <a:solidFill>
                <a:schemeClr val="bg1">
                  <a:lumMod val="65000"/>
                  <a:alpha val="50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043996322"/>
      </p:ext>
    </p:extLst>
  </p:cSld>
  <p:clrMapOvr>
    <a:masterClrMapping/>
  </p:clrMapOvr>
  <mc:AlternateContent xmlns:mc="http://schemas.openxmlformats.org/markup-compatibility/2006" xmlns:p14="http://schemas.microsoft.com/office/powerpoint/2010/main">
    <mc:Choice Requires="p14">
      <p:transition spd="slow" p14:dur="1500" advTm="2500">
        <p:split orient="vert"/>
      </p:transition>
    </mc:Choice>
    <mc:Fallback xmlns="">
      <p:transition spd="slow" advTm="25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1500"/>
                                        <p:tgtEl>
                                          <p:spTgt spid="2"/>
                                        </p:tgtEl>
                                      </p:cBhvr>
                                    </p:animEffect>
                                  </p:childTnLst>
                                </p:cTn>
                              </p:par>
                              <p:par>
                                <p:cTn id="8" presetID="21" presetClass="entr" presetSubtype="2"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heel(2)">
                                      <p:cBhvr>
                                        <p:cTn id="10" dur="1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2"/>
          <p:cNvSpPr/>
          <p:nvPr/>
        </p:nvSpPr>
        <p:spPr bwMode="auto">
          <a:xfrm>
            <a:off x="3175" y="4763"/>
            <a:ext cx="9307080" cy="6846888"/>
          </a:xfrm>
          <a:custGeom>
            <a:avLst/>
            <a:gdLst>
              <a:gd name="T0" fmla="*/ 0 w 5311"/>
              <a:gd name="T1" fmla="*/ 4320 h 4320"/>
              <a:gd name="T2" fmla="*/ 5311 w 5311"/>
              <a:gd name="T3" fmla="*/ 4320 h 4320"/>
              <a:gd name="T4" fmla="*/ 3800 w 5311"/>
              <a:gd name="T5" fmla="*/ 1644 h 4320"/>
              <a:gd name="T6" fmla="*/ 2891 w 5311"/>
              <a:gd name="T7" fmla="*/ 0 h 4320"/>
              <a:gd name="T8" fmla="*/ 0 w 5311"/>
              <a:gd name="T9" fmla="*/ 0 h 4320"/>
              <a:gd name="T10" fmla="*/ 0 w 5311"/>
              <a:gd name="T11" fmla="*/ 4320 h 4320"/>
            </a:gdLst>
            <a:ahLst/>
            <a:cxnLst>
              <a:cxn ang="0">
                <a:pos x="T0" y="T1"/>
              </a:cxn>
              <a:cxn ang="0">
                <a:pos x="T2" y="T3"/>
              </a:cxn>
              <a:cxn ang="0">
                <a:pos x="T4" y="T5"/>
              </a:cxn>
              <a:cxn ang="0">
                <a:pos x="T6" y="T7"/>
              </a:cxn>
              <a:cxn ang="0">
                <a:pos x="T8" y="T9"/>
              </a:cxn>
              <a:cxn ang="0">
                <a:pos x="T10" y="T11"/>
              </a:cxn>
            </a:cxnLst>
            <a:rect l="0" t="0" r="r" b="b"/>
            <a:pathLst>
              <a:path w="5311" h="4320">
                <a:moveTo>
                  <a:pt x="0" y="4320"/>
                </a:moveTo>
                <a:cubicBezTo>
                  <a:pt x="5311" y="4320"/>
                  <a:pt x="5311" y="4320"/>
                  <a:pt x="5311" y="4320"/>
                </a:cubicBezTo>
                <a:cubicBezTo>
                  <a:pt x="5281" y="3020"/>
                  <a:pt x="4789" y="2633"/>
                  <a:pt x="3800" y="1644"/>
                </a:cubicBezTo>
                <a:cubicBezTo>
                  <a:pt x="3028" y="873"/>
                  <a:pt x="2904" y="264"/>
                  <a:pt x="2891" y="0"/>
                </a:cubicBezTo>
                <a:cubicBezTo>
                  <a:pt x="0" y="0"/>
                  <a:pt x="0" y="0"/>
                  <a:pt x="0" y="0"/>
                </a:cubicBezTo>
                <a:lnTo>
                  <a:pt x="0" y="4320"/>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5" name="Freeform 54"/>
          <p:cNvSpPr/>
          <p:nvPr/>
        </p:nvSpPr>
        <p:spPr bwMode="auto">
          <a:xfrm>
            <a:off x="3175" y="4763"/>
            <a:ext cx="5041900" cy="6846888"/>
          </a:xfrm>
          <a:custGeom>
            <a:avLst/>
            <a:gdLst>
              <a:gd name="T0" fmla="*/ 3177 w 3177"/>
              <a:gd name="T1" fmla="*/ 3470 h 4320"/>
              <a:gd name="T2" fmla="*/ 1832 w 3177"/>
              <a:gd name="T3" fmla="*/ 0 h 4320"/>
              <a:gd name="T4" fmla="*/ 0 w 3177"/>
              <a:gd name="T5" fmla="*/ 0 h 4320"/>
              <a:gd name="T6" fmla="*/ 0 w 3177"/>
              <a:gd name="T7" fmla="*/ 4320 h 4320"/>
              <a:gd name="T8" fmla="*/ 3109 w 3177"/>
              <a:gd name="T9" fmla="*/ 4320 h 4320"/>
              <a:gd name="T10" fmla="*/ 3177 w 3177"/>
              <a:gd name="T11" fmla="*/ 3470 h 4320"/>
            </a:gdLst>
            <a:ahLst/>
            <a:cxnLst>
              <a:cxn ang="0">
                <a:pos x="T0" y="T1"/>
              </a:cxn>
              <a:cxn ang="0">
                <a:pos x="T2" y="T3"/>
              </a:cxn>
              <a:cxn ang="0">
                <a:pos x="T4" y="T5"/>
              </a:cxn>
              <a:cxn ang="0">
                <a:pos x="T6" y="T7"/>
              </a:cxn>
              <a:cxn ang="0">
                <a:pos x="T8" y="T9"/>
              </a:cxn>
              <a:cxn ang="0">
                <a:pos x="T10" y="T11"/>
              </a:cxn>
            </a:cxnLst>
            <a:rect l="0" t="0" r="r" b="b"/>
            <a:pathLst>
              <a:path w="3177" h="4320">
                <a:moveTo>
                  <a:pt x="3177" y="3470"/>
                </a:moveTo>
                <a:cubicBezTo>
                  <a:pt x="3177" y="2107"/>
                  <a:pt x="2661" y="876"/>
                  <a:pt x="1832" y="0"/>
                </a:cubicBezTo>
                <a:cubicBezTo>
                  <a:pt x="0" y="0"/>
                  <a:pt x="0" y="0"/>
                  <a:pt x="0" y="0"/>
                </a:cubicBezTo>
                <a:cubicBezTo>
                  <a:pt x="0" y="4320"/>
                  <a:pt x="0" y="4320"/>
                  <a:pt x="0" y="4320"/>
                </a:cubicBezTo>
                <a:cubicBezTo>
                  <a:pt x="3109" y="4320"/>
                  <a:pt x="3109" y="4320"/>
                  <a:pt x="3109" y="4320"/>
                </a:cubicBezTo>
                <a:cubicBezTo>
                  <a:pt x="3154" y="4044"/>
                  <a:pt x="3177" y="3760"/>
                  <a:pt x="3177" y="3470"/>
                </a:cubicBezTo>
                <a:close/>
              </a:path>
            </a:pathLst>
          </a:custGeom>
          <a:blipFill rotWithShape="1">
            <a:blip r:embed="rId3"/>
            <a:stretch>
              <a:fillRect/>
            </a:stretch>
          </a:blip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3" name="Freeform 56"/>
          <p:cNvSpPr/>
          <p:nvPr/>
        </p:nvSpPr>
        <p:spPr bwMode="auto">
          <a:xfrm>
            <a:off x="9599613" y="4763"/>
            <a:ext cx="2590800" cy="1868488"/>
          </a:xfrm>
          <a:custGeom>
            <a:avLst/>
            <a:gdLst>
              <a:gd name="T0" fmla="*/ 279 w 1633"/>
              <a:gd name="T1" fmla="*/ 305 h 1179"/>
              <a:gd name="T2" fmla="*/ 1633 w 1633"/>
              <a:gd name="T3" fmla="*/ 1179 h 1179"/>
              <a:gd name="T4" fmla="*/ 1633 w 1633"/>
              <a:gd name="T5" fmla="*/ 0 h 1179"/>
              <a:gd name="T6" fmla="*/ 0 w 1633"/>
              <a:gd name="T7" fmla="*/ 0 h 1179"/>
              <a:gd name="T8" fmla="*/ 279 w 1633"/>
              <a:gd name="T9" fmla="*/ 305 h 1179"/>
            </a:gdLst>
            <a:ahLst/>
            <a:cxnLst>
              <a:cxn ang="0">
                <a:pos x="T0" y="T1"/>
              </a:cxn>
              <a:cxn ang="0">
                <a:pos x="T2" y="T3"/>
              </a:cxn>
              <a:cxn ang="0">
                <a:pos x="T4" y="T5"/>
              </a:cxn>
              <a:cxn ang="0">
                <a:pos x="T6" y="T7"/>
              </a:cxn>
              <a:cxn ang="0">
                <a:pos x="T8" y="T9"/>
              </a:cxn>
            </a:cxnLst>
            <a:rect l="0" t="0" r="r" b="b"/>
            <a:pathLst>
              <a:path w="1633" h="1179">
                <a:moveTo>
                  <a:pt x="279" y="305"/>
                </a:moveTo>
                <a:cubicBezTo>
                  <a:pt x="686" y="520"/>
                  <a:pt x="1288" y="562"/>
                  <a:pt x="1633" y="1179"/>
                </a:cubicBezTo>
                <a:cubicBezTo>
                  <a:pt x="1633" y="0"/>
                  <a:pt x="1633" y="0"/>
                  <a:pt x="1633" y="0"/>
                </a:cubicBezTo>
                <a:cubicBezTo>
                  <a:pt x="0" y="0"/>
                  <a:pt x="0" y="0"/>
                  <a:pt x="0" y="0"/>
                </a:cubicBezTo>
                <a:cubicBezTo>
                  <a:pt x="22" y="97"/>
                  <a:pt x="95" y="207"/>
                  <a:pt x="279" y="305"/>
                </a:cubicBezTo>
                <a:close/>
              </a:path>
            </a:pathLst>
          </a:custGeom>
          <a:solidFill>
            <a:srgbClr val="002060"/>
          </a:solidFill>
          <a:ln>
            <a:noFill/>
          </a:ln>
        </p:spPr>
        <p:txBody>
          <a:bodyPr vert="horz" wrap="square" lIns="91440" tIns="45720" rIns="91440" bIns="45720" numCol="1" anchor="t" anchorCtr="0" compatLnSpc="1"/>
          <a:lstStyle/>
          <a:p>
            <a:endParaRPr lang="zh-CN" altLang="en-US">
              <a:latin typeface="Source Han Sans SC" panose="020B0500000000000000" pitchFamily="34" charset="-122"/>
              <a:ea typeface="Source Han Sans SC" panose="020B0500000000000000" pitchFamily="34" charset="-122"/>
              <a:sym typeface="Source Han Sans SC" panose="020B0500000000000000" pitchFamily="34" charset="-122"/>
            </a:endParaRPr>
          </a:p>
        </p:txBody>
      </p:sp>
      <p:sp>
        <p:nvSpPr>
          <p:cNvPr id="7" name="文本框 6"/>
          <p:cNvSpPr txBox="1"/>
          <p:nvPr/>
        </p:nvSpPr>
        <p:spPr>
          <a:xfrm>
            <a:off x="6001137" y="3428207"/>
            <a:ext cx="4184514" cy="923330"/>
          </a:xfrm>
          <a:prstGeom prst="rect">
            <a:avLst/>
          </a:prstGeom>
          <a:noFill/>
        </p:spPr>
        <p:txBody>
          <a:bodyPr wrap="square" rtlCol="0">
            <a:spAutoFit/>
            <a:scene3d>
              <a:camera prst="orthographicFront"/>
              <a:lightRig rig="threePt" dir="t">
                <a:rot lat="0" lon="0" rev="0"/>
              </a:lightRig>
            </a:scene3d>
            <a:sp3d contourW="12700"/>
          </a:bodyPr>
          <a:lstStyle>
            <a:defPPr>
              <a:defRPr lang="zh-CN"/>
            </a:defPPr>
            <a:lvl1pPr algn="dist">
              <a:defRPr sz="9600"/>
            </a:lvl1pPr>
          </a:lstStyle>
          <a:p>
            <a:pPr lvl="0" algn="ctr">
              <a:lnSpc>
                <a:spcPct val="150000"/>
              </a:lnSpc>
              <a:defRPr/>
            </a:pPr>
            <a:r>
              <a:rPr lang="zh-CN" altLang="en-US" sz="3600" b="1" dirty="0" smtClean="0">
                <a:effectLst>
                  <a:outerShdw blurRad="63500" sx="102000" sy="102000" algn="ctr" rotWithShape="0">
                    <a:schemeClr val="bg1">
                      <a:alpha val="20000"/>
                    </a:schemeClr>
                  </a:outerShdw>
                </a:effectLst>
                <a:latin typeface="微软雅黑" panose="020B0503020204020204" charset="-122"/>
                <a:ea typeface="微软雅黑" panose="020B0503020204020204" charset="-122"/>
                <a:cs typeface="微软雅黑" panose="020B0503020204020204" charset="-122"/>
                <a:sym typeface="Source Han Sans SC" panose="020B0500000000000000" pitchFamily="34" charset="-122"/>
              </a:rPr>
              <a:t>班会结束</a:t>
            </a:r>
            <a:endParaRPr kumimoji="0" lang="zh-CN" altLang="en-US" sz="3600" b="1" i="0" u="none" strike="noStrike" kern="1200" cap="none" spc="0" normalizeH="0" baseline="0" noProof="0" dirty="0">
              <a:ln>
                <a:noFill/>
              </a:ln>
              <a:solidFill>
                <a:schemeClr val="tx1"/>
              </a:solidFill>
              <a:effectLst>
                <a:outerShdw blurRad="63500" sx="102000" sy="102000" algn="ctr" rotWithShape="0">
                  <a:schemeClr val="bg1">
                    <a:alpha val="20000"/>
                  </a:schemeClr>
                </a:outerShdw>
              </a:effectLst>
              <a:uLnTx/>
              <a:uFillTx/>
              <a:latin typeface="微软雅黑" panose="020B0503020204020204" charset="-122"/>
              <a:ea typeface="微软雅黑" panose="020B0503020204020204" charset="-122"/>
              <a:cs typeface="微软雅黑" panose="020B0503020204020204" charset="-122"/>
              <a:sym typeface="Source Han Sans SC" panose="020B0500000000000000" pitchFamily="34" charset="-122"/>
            </a:endParaRPr>
          </a:p>
        </p:txBody>
      </p:sp>
      <p:pic>
        <p:nvPicPr>
          <p:cNvPr id="6" name="图片 5" descr="信息学院院徽修改"/>
          <p:cNvPicPr>
            <a:picLocks noChangeAspect="1"/>
          </p:cNvPicPr>
          <p:nvPr/>
        </p:nvPicPr>
        <p:blipFill>
          <a:blip r:embed="rId4"/>
          <a:stretch>
            <a:fillRect/>
          </a:stretch>
        </p:blipFill>
        <p:spPr>
          <a:xfrm>
            <a:off x="7146927" y="575180"/>
            <a:ext cx="1892935" cy="1886585"/>
          </a:xfrm>
          <a:prstGeom prst="rect">
            <a:avLst/>
          </a:prstGeom>
        </p:spPr>
      </p:pic>
      <p:sp>
        <p:nvSpPr>
          <p:cNvPr id="8" name="文本框 7"/>
          <p:cNvSpPr txBox="1"/>
          <p:nvPr/>
        </p:nvSpPr>
        <p:spPr>
          <a:xfrm>
            <a:off x="9527930" y="5775838"/>
            <a:ext cx="2384208" cy="461665"/>
          </a:xfrm>
          <a:prstGeom prst="rect">
            <a:avLst/>
          </a:prstGeom>
          <a:noFill/>
        </p:spPr>
        <p:txBody>
          <a:bodyPr wrap="square" rtlCol="0">
            <a:spAutoFit/>
          </a:bodyPr>
          <a:lstStyle/>
          <a:p>
            <a:pPr algn="ctr"/>
            <a:r>
              <a:rPr lang="en-US" altLang="zh-CN" sz="2400" dirty="0">
                <a:latin typeface="黑体" panose="02010609060101010101" pitchFamily="49" charset="-122"/>
                <a:ea typeface="黑体" panose="02010609060101010101" pitchFamily="49" charset="-122"/>
              </a:rPr>
              <a:t>2021</a:t>
            </a:r>
            <a:r>
              <a:rPr lang="zh-CN" altLang="en-US" sz="2400" dirty="0">
                <a:latin typeface="黑体" panose="02010609060101010101" pitchFamily="49" charset="-122"/>
                <a:ea typeface="黑体" panose="02010609060101010101" pitchFamily="49" charset="-122"/>
              </a:rPr>
              <a:t>年</a:t>
            </a:r>
            <a:r>
              <a:rPr lang="en-US" altLang="zh-CN" sz="2400" dirty="0">
                <a:latin typeface="黑体" panose="02010609060101010101" pitchFamily="49" charset="-122"/>
                <a:ea typeface="黑体" panose="02010609060101010101" pitchFamily="49" charset="-122"/>
              </a:rPr>
              <a:t>9</a:t>
            </a:r>
            <a:r>
              <a:rPr lang="zh-CN" altLang="en-US" sz="2400" dirty="0" smtClean="0">
                <a:latin typeface="黑体" panose="02010609060101010101" pitchFamily="49" charset="-122"/>
                <a:ea typeface="黑体" panose="02010609060101010101" pitchFamily="49" charset="-122"/>
              </a:rPr>
              <a:t>月</a:t>
            </a:r>
            <a:r>
              <a:rPr lang="en-US" altLang="zh-CN" sz="2400" dirty="0" smtClean="0">
                <a:latin typeface="黑体" panose="02010609060101010101" pitchFamily="49" charset="-122"/>
                <a:ea typeface="黑体" panose="02010609060101010101" pitchFamily="49" charset="-122"/>
              </a:rPr>
              <a:t>26</a:t>
            </a:r>
            <a:r>
              <a:rPr lang="zh-CN" altLang="en-US" sz="2400" dirty="0" smtClean="0">
                <a:latin typeface="黑体" panose="02010609060101010101" pitchFamily="49" charset="-122"/>
                <a:ea typeface="黑体" panose="02010609060101010101" pitchFamily="49" charset="-122"/>
              </a:rPr>
              <a:t>日</a:t>
            </a:r>
            <a:endParaRPr lang="en-US" altLang="zh-CN" sz="2400" dirty="0">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2220773519"/>
      </p:ext>
    </p:extLst>
  </p:cSld>
  <p:clrMapOvr>
    <a:masterClrMapping/>
  </p:clrMapOvr>
  <mc:AlternateContent xmlns:mc="http://schemas.openxmlformats.org/markup-compatibility/2006" xmlns:p14="http://schemas.microsoft.com/office/powerpoint/2010/main">
    <mc:Choice Requires="p14">
      <p:transition spd="slow">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
                                        </p:tgtEl>
                                        <p:attrNameLst>
                                          <p:attrName>ppt_y</p:attrName>
                                        </p:attrNameLst>
                                      </p:cBhvr>
                                      <p:tavLst>
                                        <p:tav tm="0">
                                          <p:val>
                                            <p:strVal val="#ppt_y"/>
                                          </p:val>
                                        </p:tav>
                                        <p:tav tm="100000">
                                          <p:val>
                                            <p:strVal val="#ppt_y"/>
                                          </p:val>
                                        </p:tav>
                                      </p:tavLst>
                                    </p:anim>
                                    <p:anim calcmode="lin" valueType="num">
                                      <p:cBhvr>
                                        <p:cTn id="9"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AD26C53A-4494-4B87-B037-B2D6BD5BC188}"/>
              </a:ext>
            </a:extLst>
          </p:cNvPr>
          <p:cNvSpPr txBox="1">
            <a:spLocks/>
          </p:cNvSpPr>
          <p:nvPr/>
        </p:nvSpPr>
        <p:spPr>
          <a:xfrm>
            <a:off x="1833116" y="949572"/>
            <a:ext cx="1317407" cy="53497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2800" dirty="0" smtClean="0">
                <a:latin typeface="微软雅黑" panose="020B0503020204020204" pitchFamily="34" charset="-122"/>
                <a:ea typeface="微软雅黑" panose="020B0503020204020204" pitchFamily="34" charset="-122"/>
                <a:cs typeface="Segoe UI" panose="020B0502040204020203" pitchFamily="34" charset="0"/>
              </a:rPr>
              <a:t>案例</a:t>
            </a:r>
            <a:r>
              <a:rPr lang="en-US" altLang="zh-CN" sz="2800" dirty="0" smtClean="0">
                <a:latin typeface="微软雅黑" panose="020B0503020204020204" pitchFamily="34" charset="-122"/>
                <a:ea typeface="微软雅黑" panose="020B0503020204020204" pitchFamily="34" charset="-122"/>
                <a:cs typeface="Segoe UI" panose="020B0502040204020203" pitchFamily="34" charset="0"/>
              </a:rPr>
              <a:t>1</a:t>
            </a:r>
            <a:endParaRPr lang="en-US" altLang="zh-CN" sz="2800" dirty="0">
              <a:latin typeface="微软雅黑" panose="020B0503020204020204" pitchFamily="34" charset="-122"/>
              <a:ea typeface="微软雅黑" panose="020B0503020204020204" pitchFamily="34" charset="-122"/>
              <a:cs typeface="Segoe UI" panose="020B0502040204020203" pitchFamily="34" charset="0"/>
            </a:endParaRPr>
          </a:p>
        </p:txBody>
      </p:sp>
      <p:pic>
        <p:nvPicPr>
          <p:cNvPr id="9" name="图形 8">
            <a:extLst>
              <a:ext uri="{FF2B5EF4-FFF2-40B4-BE49-F238E27FC236}">
                <a16:creationId xmlns:a16="http://schemas.microsoft.com/office/drawing/2014/main" id="{F88E30A9-31E6-4932-A3DB-9E8A89CB40BF}"/>
              </a:ext>
            </a:extLst>
          </p:cNvPr>
          <p:cNvPicPr>
            <a:picLocks noChangeAspect="1"/>
          </p:cNvPicPr>
          <p:nvPr/>
        </p:nvPicPr>
        <p:blipFill>
          <a:blip r:embed="rId2" cstate="hqprint">
            <a:extLst>
              <a:ext uri="{28A0092B-C50C-407E-A947-70E740481C1C}">
                <a14:useLocalDpi xmlns:a14="http://schemas.microsoft.com/office/drawing/2010/main" val="0"/>
              </a:ext>
              <a:ext uri="{96DAC541-7B7A-43D3-8B79-37D633B846F1}">
                <asvg:svgBlip xmlns="" xmlns:asvg="http://schemas.microsoft.com/office/drawing/2016/SVG/main" r:embed="rId3"/>
              </a:ext>
            </a:extLst>
          </a:blip>
          <a:stretch>
            <a:fillRect/>
          </a:stretch>
        </p:blipFill>
        <p:spPr>
          <a:xfrm>
            <a:off x="616836" y="507168"/>
            <a:ext cx="1419782" cy="1419782"/>
          </a:xfrm>
          <a:prstGeom prst="rect">
            <a:avLst/>
          </a:prstGeom>
        </p:spPr>
      </p:pic>
      <p:sp>
        <p:nvSpPr>
          <p:cNvPr id="3" name="矩形 2"/>
          <p:cNvSpPr/>
          <p:nvPr/>
        </p:nvSpPr>
        <p:spPr>
          <a:xfrm>
            <a:off x="2036617" y="2155919"/>
            <a:ext cx="8312727" cy="3785652"/>
          </a:xfrm>
          <a:prstGeom prst="rect">
            <a:avLst/>
          </a:prstGeom>
        </p:spPr>
        <p:txBody>
          <a:bodyPr wrap="square">
            <a:spAutoFit/>
          </a:bodyPr>
          <a:lstStyle/>
          <a:p>
            <a:pPr>
              <a:lnSpc>
                <a:spcPct val="150000"/>
              </a:lnSpc>
            </a:pPr>
            <a:r>
              <a:rPr lang="zh-CN" altLang="en-US" sz="1600" b="1" dirty="0">
                <a:latin typeface="微软雅黑" panose="020B0503020204020204" pitchFamily="34" charset="-122"/>
                <a:ea typeface="微软雅黑" panose="020B0503020204020204" pitchFamily="34" charset="-122"/>
              </a:rPr>
              <a:t>一、基本</a:t>
            </a:r>
            <a:r>
              <a:rPr lang="zh-CN" altLang="en-US" sz="1600" b="1" dirty="0" smtClean="0">
                <a:latin typeface="微软雅黑" panose="020B0503020204020204" pitchFamily="34" charset="-122"/>
                <a:ea typeface="微软雅黑" panose="020B0503020204020204" pitchFamily="34" charset="-122"/>
              </a:rPr>
              <a:t>案情</a:t>
            </a:r>
            <a:endParaRPr lang="en-US" altLang="zh-CN" sz="1600" b="1" dirty="0" smtClean="0">
              <a:latin typeface="微软雅黑" panose="020B0503020204020204" pitchFamily="34" charset="-122"/>
              <a:ea typeface="微软雅黑" panose="020B0503020204020204" pitchFamily="34" charset="-122"/>
            </a:endParaRPr>
          </a:p>
          <a:p>
            <a:pPr>
              <a:lnSpc>
                <a:spcPct val="150000"/>
              </a:lnSpc>
            </a:pPr>
            <a:r>
              <a:rPr lang="zh-CN" altLang="en-US" sz="1600" dirty="0" smtClean="0">
                <a:latin typeface="微软雅黑" panose="020B0503020204020204" pitchFamily="34" charset="-122"/>
                <a:ea typeface="微软雅黑" panose="020B0503020204020204" pitchFamily="34" charset="-122"/>
              </a:rPr>
              <a:t>       涂某通</a:t>
            </a: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1998</a:t>
            </a:r>
            <a:r>
              <a:rPr lang="zh-CN" altLang="en-US" sz="1600" dirty="0">
                <a:latin typeface="微软雅黑" panose="020B0503020204020204" pitchFamily="34" charset="-122"/>
                <a:ea typeface="微软雅黑" panose="020B0503020204020204" pitchFamily="34" charset="-122"/>
              </a:rPr>
              <a:t>年</a:t>
            </a:r>
            <a:r>
              <a:rPr lang="en-US" altLang="zh-CN" sz="1600" dirty="0">
                <a:latin typeface="微软雅黑" panose="020B0503020204020204" pitchFamily="34" charset="-122"/>
                <a:ea typeface="微软雅黑" panose="020B0503020204020204" pitchFamily="34" charset="-122"/>
              </a:rPr>
              <a:t>8</a:t>
            </a:r>
            <a:r>
              <a:rPr lang="zh-CN" altLang="en-US" sz="1600" dirty="0">
                <a:latin typeface="微软雅黑" panose="020B0503020204020204" pitchFamily="34" charset="-122"/>
                <a:ea typeface="微软雅黑" panose="020B0503020204020204" pitchFamily="34" charset="-122"/>
              </a:rPr>
              <a:t>月出生，系某大学在校学生</a:t>
            </a:r>
            <a:r>
              <a:rPr lang="zh-CN" altLang="en-US" sz="1600" dirty="0" smtClean="0">
                <a:latin typeface="微软雅黑" panose="020B0503020204020204" pitchFamily="34" charset="-122"/>
                <a:ea typeface="微软雅黑" panose="020B0503020204020204" pitchFamily="34" charset="-122"/>
              </a:rPr>
              <a:t>。</a:t>
            </a:r>
            <a:endParaRPr lang="en-US" altLang="zh-CN" sz="1600" dirty="0" smtClean="0">
              <a:latin typeface="微软雅黑" panose="020B0503020204020204" pitchFamily="34" charset="-122"/>
              <a:ea typeface="微软雅黑" panose="020B0503020204020204" pitchFamily="34" charset="-122"/>
            </a:endParaRPr>
          </a:p>
          <a:p>
            <a:pPr>
              <a:lnSpc>
                <a:spcPct val="150000"/>
              </a:lnSpc>
            </a:pPr>
            <a:r>
              <a:rPr lang="zh-CN" altLang="en-US" sz="1600" dirty="0" smtClean="0">
                <a:latin typeface="微软雅黑" panose="020B0503020204020204" pitchFamily="34" charset="-122"/>
                <a:ea typeface="微软雅黑" panose="020B0503020204020204" pitchFamily="34" charset="-122"/>
              </a:rPr>
              <a:t>       万某玲</a:t>
            </a: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1998</a:t>
            </a:r>
            <a:r>
              <a:rPr lang="zh-CN" altLang="en-US" sz="1600" dirty="0">
                <a:latin typeface="微软雅黑" panose="020B0503020204020204" pitchFamily="34" charset="-122"/>
                <a:ea typeface="微软雅黑" panose="020B0503020204020204" pitchFamily="34" charset="-122"/>
              </a:rPr>
              <a:t>年</a:t>
            </a:r>
            <a:r>
              <a:rPr lang="en-US" altLang="zh-CN" sz="1600" dirty="0">
                <a:latin typeface="微软雅黑" panose="020B0503020204020204" pitchFamily="34" charset="-122"/>
                <a:ea typeface="微软雅黑" panose="020B0503020204020204" pitchFamily="34" charset="-122"/>
              </a:rPr>
              <a:t>9</a:t>
            </a:r>
            <a:r>
              <a:rPr lang="zh-CN" altLang="en-US" sz="1600" dirty="0">
                <a:latin typeface="微软雅黑" panose="020B0503020204020204" pitchFamily="34" charset="-122"/>
                <a:ea typeface="微软雅黑" panose="020B0503020204020204" pitchFamily="34" charset="-122"/>
              </a:rPr>
              <a:t>月出生，作案时系某职业技术学校在校学生，案发时系某医院员工</a:t>
            </a:r>
            <a:r>
              <a:rPr lang="zh-CN" altLang="en-US" sz="1600" dirty="0" smtClean="0">
                <a:latin typeface="微软雅黑" panose="020B0503020204020204" pitchFamily="34" charset="-122"/>
                <a:ea typeface="微软雅黑" panose="020B0503020204020204" pitchFamily="34" charset="-122"/>
              </a:rPr>
              <a:t>。</a:t>
            </a:r>
            <a:endParaRPr lang="en-US" altLang="zh-CN" sz="1600" dirty="0" smtClean="0">
              <a:latin typeface="微软雅黑" panose="020B0503020204020204" pitchFamily="34" charset="-122"/>
              <a:ea typeface="微软雅黑" panose="020B0503020204020204" pitchFamily="34" charset="-122"/>
            </a:endParaRPr>
          </a:p>
          <a:p>
            <a:pPr>
              <a:lnSpc>
                <a:spcPct val="150000"/>
              </a:lnSpc>
            </a:pPr>
            <a:r>
              <a:rPr lang="en-US" altLang="zh-CN" sz="1600" dirty="0" smtClean="0">
                <a:latin typeface="微软雅黑" panose="020B0503020204020204" pitchFamily="34" charset="-122"/>
                <a:ea typeface="微软雅黑" panose="020B0503020204020204" pitchFamily="34" charset="-122"/>
              </a:rPr>
              <a:t>       2018</a:t>
            </a:r>
            <a:r>
              <a:rPr lang="zh-CN" altLang="en-US" sz="1600" dirty="0">
                <a:latin typeface="微软雅黑" panose="020B0503020204020204" pitchFamily="34" charset="-122"/>
                <a:ea typeface="微软雅黑" panose="020B0503020204020204" pitchFamily="34" charset="-122"/>
              </a:rPr>
              <a:t>年起，涂某通明知他人利用信息网络实施犯罪，为牟取非法利益，长期收购</a:t>
            </a:r>
            <a:r>
              <a:rPr lang="zh-CN" altLang="en-US" sz="1600" dirty="0">
                <a:solidFill>
                  <a:srgbClr val="FF0000"/>
                </a:solidFill>
                <a:latin typeface="微软雅黑" panose="020B0503020204020204" pitchFamily="34" charset="-122"/>
                <a:ea typeface="微软雅黑" panose="020B0503020204020204" pitchFamily="34" charset="-122"/>
              </a:rPr>
              <a:t>银行卡</a:t>
            </a:r>
            <a:r>
              <a:rPr lang="zh-CN" altLang="en-US" sz="1600" dirty="0">
                <a:latin typeface="微软雅黑" panose="020B0503020204020204" pitchFamily="34" charset="-122"/>
                <a:ea typeface="微软雅黑" panose="020B0503020204020204" pitchFamily="34" charset="-122"/>
              </a:rPr>
              <a:t>提供给他人使用。</a:t>
            </a:r>
            <a:r>
              <a:rPr lang="en-US" altLang="zh-CN" sz="1600" dirty="0">
                <a:latin typeface="微软雅黑" panose="020B0503020204020204" pitchFamily="34" charset="-122"/>
                <a:ea typeface="微软雅黑" panose="020B0503020204020204" pitchFamily="34" charset="-122"/>
              </a:rPr>
              <a:t>2018</a:t>
            </a:r>
            <a:r>
              <a:rPr lang="zh-CN" altLang="en-US" sz="1600" dirty="0">
                <a:latin typeface="微软雅黑" panose="020B0503020204020204" pitchFamily="34" charset="-122"/>
                <a:ea typeface="微软雅黑" panose="020B0503020204020204" pitchFamily="34" charset="-122"/>
              </a:rPr>
              <a:t>年，涂某通与万某玲通过兼职认识后，涂某通先后收购了万某玲的</a:t>
            </a:r>
            <a:r>
              <a:rPr lang="en-US" altLang="zh-CN" sz="1600" dirty="0">
                <a:latin typeface="微软雅黑" panose="020B0503020204020204" pitchFamily="34" charset="-122"/>
                <a:ea typeface="微软雅黑" panose="020B0503020204020204" pitchFamily="34" charset="-122"/>
              </a:rPr>
              <a:t>3</a:t>
            </a:r>
            <a:r>
              <a:rPr lang="zh-CN" altLang="en-US" sz="1600" dirty="0">
                <a:latin typeface="微软雅黑" panose="020B0503020204020204" pitchFamily="34" charset="-122"/>
                <a:ea typeface="微软雅黑" panose="020B0503020204020204" pitchFamily="34" charset="-122"/>
              </a:rPr>
              <a:t>套银行卡</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含银行卡、</a:t>
            </a:r>
            <a:r>
              <a:rPr lang="en-US" altLang="zh-CN" sz="1600" dirty="0">
                <a:latin typeface="微软雅黑" panose="020B0503020204020204" pitchFamily="34" charset="-122"/>
                <a:ea typeface="微软雅黑" panose="020B0503020204020204" pitchFamily="34" charset="-122"/>
              </a:rPr>
              <a:t>U</a:t>
            </a:r>
            <a:r>
              <a:rPr lang="zh-CN" altLang="en-US" sz="1600" dirty="0">
                <a:latin typeface="微软雅黑" panose="020B0503020204020204" pitchFamily="34" charset="-122"/>
                <a:ea typeface="微软雅黑" panose="020B0503020204020204" pitchFamily="34" charset="-122"/>
              </a:rPr>
              <a:t>盾</a:t>
            </a:r>
            <a:r>
              <a:rPr lang="en-US" altLang="zh-CN" sz="1600" dirty="0">
                <a:latin typeface="微软雅黑" panose="020B0503020204020204" pitchFamily="34" charset="-122"/>
                <a:ea typeface="微软雅黑" panose="020B0503020204020204" pitchFamily="34" charset="-122"/>
              </a:rPr>
              <a:t>/K</a:t>
            </a:r>
            <a:r>
              <a:rPr lang="zh-CN" altLang="en-US" sz="1600" dirty="0">
                <a:latin typeface="微软雅黑" panose="020B0503020204020204" pitchFamily="34" charset="-122"/>
                <a:ea typeface="微软雅黑" panose="020B0503020204020204" pitchFamily="34" charset="-122"/>
              </a:rPr>
              <a:t>宝、身份证照片、手机卡</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，并让万某玲帮助其收购银行卡</a:t>
            </a:r>
            <a:r>
              <a:rPr lang="zh-CN" altLang="en-US" sz="1600" dirty="0" smtClean="0">
                <a:latin typeface="微软雅黑" panose="020B0503020204020204" pitchFamily="34" charset="-122"/>
                <a:ea typeface="微软雅黑" panose="020B0503020204020204" pitchFamily="34" charset="-122"/>
              </a:rPr>
              <a:t>。</a:t>
            </a:r>
            <a:endParaRPr lang="en-US" altLang="zh-CN" sz="1600" dirty="0" smtClean="0">
              <a:latin typeface="微软雅黑" panose="020B0503020204020204" pitchFamily="34" charset="-122"/>
              <a:ea typeface="微软雅黑" panose="020B0503020204020204" pitchFamily="34" charset="-122"/>
            </a:endParaRPr>
          </a:p>
          <a:p>
            <a:pPr>
              <a:lnSpc>
                <a:spcPct val="150000"/>
              </a:lnSpc>
            </a:pPr>
            <a:r>
              <a:rPr lang="en-US" altLang="zh-CN" sz="1600" dirty="0">
                <a:latin typeface="微软雅黑" panose="020B0503020204020204" pitchFamily="34" charset="-122"/>
                <a:ea typeface="微软雅黑" panose="020B0503020204020204" pitchFamily="34" charset="-122"/>
              </a:rPr>
              <a:t> </a:t>
            </a:r>
            <a:r>
              <a:rPr lang="en-US" altLang="zh-CN" sz="1600" dirty="0" smtClean="0">
                <a:latin typeface="微软雅黑" panose="020B0503020204020204" pitchFamily="34" charset="-122"/>
                <a:ea typeface="微软雅黑" panose="020B0503020204020204" pitchFamily="34" charset="-122"/>
              </a:rPr>
              <a:t>      2019</a:t>
            </a:r>
            <a:r>
              <a:rPr lang="zh-CN" altLang="en-US" sz="1600" dirty="0">
                <a:latin typeface="微软雅黑" panose="020B0503020204020204" pitchFamily="34" charset="-122"/>
                <a:ea typeface="微软雅黑" panose="020B0503020204020204" pitchFamily="34" charset="-122"/>
              </a:rPr>
              <a:t>年</a:t>
            </a:r>
            <a:r>
              <a:rPr lang="en-US" altLang="zh-CN" sz="1600" dirty="0">
                <a:latin typeface="微软雅黑" panose="020B0503020204020204" pitchFamily="34" charset="-122"/>
                <a:ea typeface="微软雅黑" panose="020B0503020204020204" pitchFamily="34" charset="-122"/>
              </a:rPr>
              <a:t>3</a:t>
            </a:r>
            <a:r>
              <a:rPr lang="zh-CN" altLang="en-US" sz="1600" dirty="0">
                <a:latin typeface="微软雅黑" panose="020B0503020204020204" pitchFamily="34" charset="-122"/>
                <a:ea typeface="微软雅黑" panose="020B0503020204020204" pitchFamily="34" charset="-122"/>
              </a:rPr>
              <a:t>月至</a:t>
            </a:r>
            <a:r>
              <a:rPr lang="en-US" altLang="zh-CN" sz="1600" dirty="0">
                <a:latin typeface="微软雅黑" panose="020B0503020204020204" pitchFamily="34" charset="-122"/>
                <a:ea typeface="微软雅黑" panose="020B0503020204020204" pitchFamily="34" charset="-122"/>
              </a:rPr>
              <a:t>2020</a:t>
            </a:r>
            <a:r>
              <a:rPr lang="zh-CN" altLang="en-US" sz="1600" dirty="0">
                <a:latin typeface="微软雅黑" panose="020B0503020204020204" pitchFamily="34" charset="-122"/>
                <a:ea typeface="微软雅黑" panose="020B0503020204020204" pitchFamily="34" charset="-122"/>
              </a:rPr>
              <a:t>年</a:t>
            </a:r>
            <a:r>
              <a:rPr lang="en-US" altLang="zh-CN" sz="1600" dirty="0">
                <a:latin typeface="微软雅黑" panose="020B0503020204020204" pitchFamily="34" charset="-122"/>
                <a:ea typeface="微软雅黑" panose="020B0503020204020204" pitchFamily="34" charset="-122"/>
              </a:rPr>
              <a:t>1</a:t>
            </a:r>
            <a:r>
              <a:rPr lang="zh-CN" altLang="en-US" sz="1600" dirty="0">
                <a:latin typeface="微软雅黑" panose="020B0503020204020204" pitchFamily="34" charset="-122"/>
                <a:ea typeface="微软雅黑" panose="020B0503020204020204" pitchFamily="34" charset="-122"/>
              </a:rPr>
              <a:t>月，万某玲为牟利，在</a:t>
            </a:r>
            <a:r>
              <a:rPr lang="zh-CN" altLang="en-US" sz="1600" dirty="0">
                <a:solidFill>
                  <a:srgbClr val="FF0000"/>
                </a:solidFill>
                <a:latin typeface="微软雅黑" panose="020B0503020204020204" pitchFamily="34" charset="-122"/>
                <a:ea typeface="微软雅黑" panose="020B0503020204020204" pitchFamily="34" charset="-122"/>
              </a:rPr>
              <a:t>明知银行卡被用于信息网络犯罪</a:t>
            </a:r>
            <a:r>
              <a:rPr lang="zh-CN" altLang="en-US" sz="1600" dirty="0">
                <a:latin typeface="微软雅黑" panose="020B0503020204020204" pitchFamily="34" charset="-122"/>
                <a:ea typeface="微软雅黑" panose="020B0503020204020204" pitchFamily="34" charset="-122"/>
              </a:rPr>
              <a:t>的情况下，以亲属开淘宝店需要用卡等理由，从</a:t>
            </a:r>
            <a:r>
              <a:rPr lang="en-US" altLang="zh-CN" sz="1600" dirty="0">
                <a:latin typeface="微软雅黑" panose="020B0503020204020204" pitchFamily="34" charset="-122"/>
                <a:ea typeface="微软雅黑" panose="020B0503020204020204" pitchFamily="34" charset="-122"/>
              </a:rPr>
              <a:t>4</a:t>
            </a:r>
            <a:r>
              <a:rPr lang="zh-CN" altLang="en-US" sz="1600" dirty="0">
                <a:latin typeface="微软雅黑" panose="020B0503020204020204" pitchFamily="34" charset="-122"/>
                <a:ea typeface="微软雅黑" panose="020B0503020204020204" pitchFamily="34" charset="-122"/>
              </a:rPr>
              <a:t>名同学处收购</a:t>
            </a:r>
            <a:r>
              <a:rPr lang="en-US" altLang="zh-CN" sz="1600" dirty="0">
                <a:latin typeface="微软雅黑" panose="020B0503020204020204" pitchFamily="34" charset="-122"/>
                <a:ea typeface="微软雅黑" panose="020B0503020204020204" pitchFamily="34" charset="-122"/>
              </a:rPr>
              <a:t>8</a:t>
            </a:r>
            <a:r>
              <a:rPr lang="zh-CN" altLang="en-US" sz="1600" dirty="0">
                <a:latin typeface="微软雅黑" panose="020B0503020204020204" pitchFamily="34" charset="-122"/>
                <a:ea typeface="微软雅黑" panose="020B0503020204020204" pitchFamily="34" charset="-122"/>
              </a:rPr>
              <a:t>套新注册的银行卡提供给涂某通，涂某通将银行卡出售给他人，被用于实施电信网络诈骗等违法犯罪活动。经查，共有</a:t>
            </a:r>
            <a:r>
              <a:rPr lang="en-US" altLang="zh-CN" sz="1600" dirty="0">
                <a:latin typeface="微软雅黑" panose="020B0503020204020204" pitchFamily="34" charset="-122"/>
                <a:ea typeface="微软雅黑" panose="020B0503020204020204" pitchFamily="34" charset="-122"/>
              </a:rPr>
              <a:t>21</a:t>
            </a:r>
            <a:r>
              <a:rPr lang="zh-CN" altLang="en-US" sz="1600" dirty="0">
                <a:latin typeface="微软雅黑" panose="020B0503020204020204" pitchFamily="34" charset="-122"/>
                <a:ea typeface="微软雅黑" panose="020B0503020204020204" pitchFamily="34" charset="-122"/>
              </a:rPr>
              <a:t>名电信网络诈骗被害人向万某玲出售的上述银行卡内转入</a:t>
            </a:r>
            <a:r>
              <a:rPr lang="zh-CN" altLang="en-US" sz="1600" dirty="0">
                <a:solidFill>
                  <a:srgbClr val="FF0000"/>
                </a:solidFill>
                <a:latin typeface="微软雅黑" panose="020B0503020204020204" pitchFamily="34" charset="-122"/>
                <a:ea typeface="微软雅黑" panose="020B0503020204020204" pitchFamily="34" charset="-122"/>
              </a:rPr>
              <a:t>人民币</a:t>
            </a:r>
            <a:r>
              <a:rPr lang="en-US" altLang="zh-CN" sz="1600" dirty="0">
                <a:solidFill>
                  <a:srgbClr val="FF0000"/>
                </a:solidFill>
                <a:latin typeface="微软雅黑" panose="020B0503020204020204" pitchFamily="34" charset="-122"/>
                <a:ea typeface="微软雅黑" panose="020B0503020204020204" pitchFamily="34" charset="-122"/>
              </a:rPr>
              <a:t>207</a:t>
            </a:r>
            <a:r>
              <a:rPr lang="zh-CN" altLang="en-US" sz="1600" dirty="0">
                <a:solidFill>
                  <a:srgbClr val="FF0000"/>
                </a:solidFill>
                <a:latin typeface="微软雅黑" panose="020B0503020204020204" pitchFamily="34" charset="-122"/>
                <a:ea typeface="微软雅黑" panose="020B0503020204020204" pitchFamily="34" charset="-122"/>
              </a:rPr>
              <a:t>万余元</a:t>
            </a:r>
            <a:r>
              <a:rPr lang="zh-CN" altLang="en-US" sz="1600" dirty="0">
                <a:latin typeface="微软雅黑" panose="020B0503020204020204" pitchFamily="34" charset="-122"/>
                <a:ea typeface="微软雅黑" panose="020B0503020204020204" pitchFamily="34" charset="-122"/>
              </a:rPr>
              <a:t>。</a:t>
            </a:r>
          </a:p>
        </p:txBody>
      </p:sp>
      <p:sp>
        <p:nvSpPr>
          <p:cNvPr id="6" name="矩形 5"/>
          <p:cNvSpPr/>
          <p:nvPr/>
        </p:nvSpPr>
        <p:spPr>
          <a:xfrm>
            <a:off x="3922327" y="990407"/>
            <a:ext cx="5724644" cy="461665"/>
          </a:xfrm>
          <a:prstGeom prst="rect">
            <a:avLst/>
          </a:prstGeom>
        </p:spPr>
        <p:txBody>
          <a:bodyPr wrap="none">
            <a:spAutoFit/>
          </a:bodyPr>
          <a:lstStyle/>
          <a:p>
            <a:pPr algn="ctr"/>
            <a:r>
              <a:rPr lang="zh-CN" altLang="en-US" sz="2400" b="1" dirty="0">
                <a:solidFill>
                  <a:srgbClr val="7030A0"/>
                </a:solidFill>
                <a:latin typeface="微软雅黑" panose="020B0503020204020204" pitchFamily="34" charset="-122"/>
                <a:ea typeface="微软雅黑" panose="020B0503020204020204" pitchFamily="34" charset="-122"/>
              </a:rPr>
              <a:t>涂某通、万某玲帮助信息网络犯罪活动案</a:t>
            </a:r>
          </a:p>
        </p:txBody>
      </p:sp>
    </p:spTree>
    <p:extLst>
      <p:ext uri="{BB962C8B-B14F-4D97-AF65-F5344CB8AC3E}">
        <p14:creationId xmlns:p14="http://schemas.microsoft.com/office/powerpoint/2010/main" val="3161679356"/>
      </p:ext>
    </p:extLst>
  </p:cSld>
  <p:clrMapOvr>
    <a:masterClrMapping/>
  </p:clrMapOvr>
  <mc:AlternateContent xmlns:mc="http://schemas.openxmlformats.org/markup-compatibility/2006" xmlns:p14="http://schemas.microsoft.com/office/powerpoint/2010/main">
    <mc:Choice Requires="p14">
      <p:transition spd="slow" p14:dur="1500" advTm="2500">
        <p:split orient="vert"/>
      </p:transition>
    </mc:Choice>
    <mc:Fallback xmlns="">
      <p:transition spd="slow" advTm="25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25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7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AD26C53A-4494-4B87-B037-B2D6BD5BC188}"/>
              </a:ext>
            </a:extLst>
          </p:cNvPr>
          <p:cNvSpPr txBox="1">
            <a:spLocks/>
          </p:cNvSpPr>
          <p:nvPr/>
        </p:nvSpPr>
        <p:spPr>
          <a:xfrm>
            <a:off x="1833116" y="949572"/>
            <a:ext cx="1317407" cy="53497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2800" dirty="0" smtClean="0">
                <a:latin typeface="微软雅黑" panose="020B0503020204020204" pitchFamily="34" charset="-122"/>
                <a:ea typeface="微软雅黑" panose="020B0503020204020204" pitchFamily="34" charset="-122"/>
                <a:cs typeface="Segoe UI" panose="020B0502040204020203" pitchFamily="34" charset="0"/>
              </a:rPr>
              <a:t>案例</a:t>
            </a:r>
            <a:r>
              <a:rPr lang="en-US" altLang="zh-CN" sz="2800" dirty="0" smtClean="0">
                <a:latin typeface="微软雅黑" panose="020B0503020204020204" pitchFamily="34" charset="-122"/>
                <a:ea typeface="微软雅黑" panose="020B0503020204020204" pitchFamily="34" charset="-122"/>
                <a:cs typeface="Segoe UI" panose="020B0502040204020203" pitchFamily="34" charset="0"/>
              </a:rPr>
              <a:t>1</a:t>
            </a:r>
            <a:endParaRPr lang="en-US" altLang="zh-CN" sz="2800" dirty="0">
              <a:latin typeface="微软雅黑" panose="020B0503020204020204" pitchFamily="34" charset="-122"/>
              <a:ea typeface="微软雅黑" panose="020B0503020204020204" pitchFamily="34" charset="-122"/>
              <a:cs typeface="Segoe UI" panose="020B0502040204020203" pitchFamily="34" charset="0"/>
            </a:endParaRPr>
          </a:p>
        </p:txBody>
      </p:sp>
      <p:pic>
        <p:nvPicPr>
          <p:cNvPr id="9" name="图形 8">
            <a:extLst>
              <a:ext uri="{FF2B5EF4-FFF2-40B4-BE49-F238E27FC236}">
                <a16:creationId xmlns:a16="http://schemas.microsoft.com/office/drawing/2014/main" id="{F88E30A9-31E6-4932-A3DB-9E8A89CB40BF}"/>
              </a:ext>
            </a:extLst>
          </p:cNvPr>
          <p:cNvPicPr>
            <a:picLocks noChangeAspect="1"/>
          </p:cNvPicPr>
          <p:nvPr/>
        </p:nvPicPr>
        <p:blipFill>
          <a:blip r:embed="rId2" cstate="hqprint">
            <a:extLst>
              <a:ext uri="{28A0092B-C50C-407E-A947-70E740481C1C}">
                <a14:useLocalDpi xmlns:a14="http://schemas.microsoft.com/office/drawing/2010/main" val="0"/>
              </a:ext>
              <a:ext uri="{96DAC541-7B7A-43D3-8B79-37D633B846F1}">
                <asvg:svgBlip xmlns="" xmlns:asvg="http://schemas.microsoft.com/office/drawing/2016/SVG/main" r:embed="rId3"/>
              </a:ext>
            </a:extLst>
          </a:blip>
          <a:stretch>
            <a:fillRect/>
          </a:stretch>
        </p:blipFill>
        <p:spPr>
          <a:xfrm>
            <a:off x="616836" y="507168"/>
            <a:ext cx="1419782" cy="1419782"/>
          </a:xfrm>
          <a:prstGeom prst="rect">
            <a:avLst/>
          </a:prstGeom>
        </p:spPr>
      </p:pic>
      <p:sp>
        <p:nvSpPr>
          <p:cNvPr id="3" name="矩形 2"/>
          <p:cNvSpPr/>
          <p:nvPr/>
        </p:nvSpPr>
        <p:spPr>
          <a:xfrm>
            <a:off x="2036618" y="2189169"/>
            <a:ext cx="8121536" cy="3416320"/>
          </a:xfrm>
          <a:prstGeom prst="rect">
            <a:avLst/>
          </a:prstGeom>
        </p:spPr>
        <p:txBody>
          <a:bodyPr wrap="square">
            <a:spAutoFit/>
          </a:bodyPr>
          <a:lstStyle/>
          <a:p>
            <a:pPr>
              <a:lnSpc>
                <a:spcPct val="150000"/>
              </a:lnSpc>
            </a:pPr>
            <a:r>
              <a:rPr lang="zh-CN" altLang="en-US" sz="1600" b="1" dirty="0">
                <a:latin typeface="微软雅黑" panose="020B0503020204020204" pitchFamily="34" charset="-122"/>
                <a:ea typeface="微软雅黑" panose="020B0503020204020204" pitchFamily="34" charset="-122"/>
              </a:rPr>
              <a:t>二、诉讼</a:t>
            </a:r>
            <a:r>
              <a:rPr lang="zh-CN" altLang="en-US" sz="1600" b="1" dirty="0" smtClean="0">
                <a:latin typeface="微软雅黑" panose="020B0503020204020204" pitchFamily="34" charset="-122"/>
                <a:ea typeface="微软雅黑" panose="020B0503020204020204" pitchFamily="34" charset="-122"/>
              </a:rPr>
              <a:t>过程</a:t>
            </a:r>
            <a:endParaRPr lang="en-US" altLang="zh-CN" sz="1600" b="1" dirty="0" smtClean="0">
              <a:latin typeface="微软雅黑" panose="020B0503020204020204" pitchFamily="34" charset="-122"/>
              <a:ea typeface="微软雅黑" panose="020B0503020204020204" pitchFamily="34" charset="-122"/>
            </a:endParaRPr>
          </a:p>
          <a:p>
            <a:pPr>
              <a:lnSpc>
                <a:spcPct val="150000"/>
              </a:lnSpc>
            </a:pPr>
            <a:r>
              <a:rPr lang="en-US" altLang="zh-CN" sz="1600" dirty="0" smtClean="0">
                <a:latin typeface="微软雅黑" panose="020B0503020204020204" pitchFamily="34" charset="-122"/>
                <a:ea typeface="微软雅黑" panose="020B0503020204020204" pitchFamily="34" charset="-122"/>
              </a:rPr>
              <a:t>       2020</a:t>
            </a:r>
            <a:r>
              <a:rPr lang="zh-CN" altLang="en-US" sz="1600" dirty="0">
                <a:latin typeface="微软雅黑" panose="020B0503020204020204" pitchFamily="34" charset="-122"/>
                <a:ea typeface="微软雅黑" panose="020B0503020204020204" pitchFamily="34" charset="-122"/>
              </a:rPr>
              <a:t>年</a:t>
            </a:r>
            <a:r>
              <a:rPr lang="en-US" altLang="zh-CN" sz="1600" dirty="0">
                <a:latin typeface="微软雅黑" panose="020B0503020204020204" pitchFamily="34" charset="-122"/>
                <a:ea typeface="微软雅黑" panose="020B0503020204020204" pitchFamily="34" charset="-122"/>
              </a:rPr>
              <a:t>11</a:t>
            </a:r>
            <a:r>
              <a:rPr lang="zh-CN" altLang="en-US" sz="1600" dirty="0">
                <a:latin typeface="微软雅黑" panose="020B0503020204020204" pitchFamily="34" charset="-122"/>
                <a:ea typeface="微软雅黑" panose="020B0503020204020204" pitchFamily="34" charset="-122"/>
              </a:rPr>
              <a:t>月</a:t>
            </a:r>
            <a:r>
              <a:rPr lang="en-US" altLang="zh-CN" sz="1600" dirty="0">
                <a:latin typeface="微软雅黑" panose="020B0503020204020204" pitchFamily="34" charset="-122"/>
                <a:ea typeface="微软雅黑" panose="020B0503020204020204" pitchFamily="34" charset="-122"/>
              </a:rPr>
              <a:t>3</a:t>
            </a:r>
            <a:r>
              <a:rPr lang="zh-CN" altLang="en-US" sz="1600" dirty="0">
                <a:latin typeface="微软雅黑" panose="020B0503020204020204" pitchFamily="34" charset="-122"/>
                <a:ea typeface="微软雅黑" panose="020B0503020204020204" pitchFamily="34" charset="-122"/>
              </a:rPr>
              <a:t>日，四川省江油市公安局以涂某通、万某玲涉嫌</a:t>
            </a:r>
            <a:r>
              <a:rPr lang="zh-CN" altLang="en-US" sz="1600" dirty="0">
                <a:solidFill>
                  <a:srgbClr val="FF0000"/>
                </a:solidFill>
                <a:latin typeface="微软雅黑" panose="020B0503020204020204" pitchFamily="34" charset="-122"/>
                <a:ea typeface="微软雅黑" panose="020B0503020204020204" pitchFamily="34" charset="-122"/>
              </a:rPr>
              <a:t>帮助信息网络犯罪活动</a:t>
            </a:r>
            <a:r>
              <a:rPr lang="zh-CN" altLang="en-US" sz="1600" dirty="0" smtClean="0">
                <a:solidFill>
                  <a:srgbClr val="FF0000"/>
                </a:solidFill>
                <a:latin typeface="微软雅黑" panose="020B0503020204020204" pitchFamily="34" charset="-122"/>
                <a:ea typeface="微软雅黑" panose="020B0503020204020204" pitchFamily="34" charset="-122"/>
              </a:rPr>
              <a:t>罪</a:t>
            </a:r>
            <a:r>
              <a:rPr lang="zh-CN" altLang="en-US" sz="1600" dirty="0" smtClean="0">
                <a:latin typeface="微软雅黑" panose="020B0503020204020204" pitchFamily="34" charset="-122"/>
                <a:ea typeface="微软雅黑" panose="020B0503020204020204" pitchFamily="34" charset="-122"/>
              </a:rPr>
              <a:t>移送</a:t>
            </a:r>
            <a:r>
              <a:rPr lang="zh-CN" altLang="en-US" sz="1600" dirty="0">
                <a:latin typeface="微软雅黑" panose="020B0503020204020204" pitchFamily="34" charset="-122"/>
                <a:ea typeface="微软雅黑" panose="020B0503020204020204" pitchFamily="34" charset="-122"/>
              </a:rPr>
              <a:t>起诉</a:t>
            </a:r>
            <a:r>
              <a:rPr lang="zh-CN" altLang="en-US" sz="1600" dirty="0" smtClean="0">
                <a:latin typeface="微软雅黑" panose="020B0503020204020204" pitchFamily="34" charset="-122"/>
                <a:ea typeface="微软雅黑" panose="020B0503020204020204" pitchFamily="34" charset="-122"/>
              </a:rPr>
              <a:t>。同年</a:t>
            </a:r>
            <a:r>
              <a:rPr lang="en-US" altLang="zh-CN" sz="1600" dirty="0">
                <a:latin typeface="微软雅黑" panose="020B0503020204020204" pitchFamily="34" charset="-122"/>
                <a:ea typeface="微软雅黑" panose="020B0503020204020204" pitchFamily="34" charset="-122"/>
              </a:rPr>
              <a:t>12</a:t>
            </a:r>
            <a:r>
              <a:rPr lang="zh-CN" altLang="en-US" sz="1600" dirty="0">
                <a:latin typeface="微软雅黑" panose="020B0503020204020204" pitchFamily="34" charset="-122"/>
                <a:ea typeface="微软雅黑" panose="020B0503020204020204" pitchFamily="34" charset="-122"/>
              </a:rPr>
              <a:t>月</a:t>
            </a:r>
            <a:r>
              <a:rPr lang="en-US" altLang="zh-CN" sz="1600" dirty="0">
                <a:latin typeface="微软雅黑" panose="020B0503020204020204" pitchFamily="34" charset="-122"/>
                <a:ea typeface="微软雅黑" panose="020B0503020204020204" pitchFamily="34" charset="-122"/>
              </a:rPr>
              <a:t>3</a:t>
            </a:r>
            <a:r>
              <a:rPr lang="zh-CN" altLang="en-US" sz="1600" dirty="0">
                <a:latin typeface="微软雅黑" panose="020B0503020204020204" pitchFamily="34" charset="-122"/>
                <a:ea typeface="微软雅黑" panose="020B0503020204020204" pitchFamily="34" charset="-122"/>
              </a:rPr>
              <a:t>日，江油市人民检察院以</a:t>
            </a:r>
            <a:r>
              <a:rPr lang="zh-CN" altLang="en-US" sz="1600" dirty="0">
                <a:solidFill>
                  <a:srgbClr val="FF0000"/>
                </a:solidFill>
                <a:latin typeface="微软雅黑" panose="020B0503020204020204" pitchFamily="34" charset="-122"/>
                <a:ea typeface="微软雅黑" panose="020B0503020204020204" pitchFamily="34" charset="-122"/>
              </a:rPr>
              <a:t>帮助信息网络犯罪活动罪</a:t>
            </a:r>
            <a:r>
              <a:rPr lang="zh-CN" altLang="en-US" sz="1600" dirty="0">
                <a:latin typeface="微软雅黑" panose="020B0503020204020204" pitchFamily="34" charset="-122"/>
                <a:ea typeface="微软雅黑" panose="020B0503020204020204" pitchFamily="34" charset="-122"/>
              </a:rPr>
              <a:t>对涂某通、万某玲提起公诉。鉴于万某玲犯罪时系在校大学生，因找兼职误入歧途而收购、贩卖银行卡，主动认罪认罚，江油市人民检察院对其提出从轻处罚的量刑建议。涂某通在审查起诉阶段不认罪，也不供述银行卡销售去向、获利数额等情况</a:t>
            </a:r>
            <a:r>
              <a:rPr lang="zh-CN" altLang="en-US" sz="1600" dirty="0" smtClean="0">
                <a:latin typeface="微软雅黑" panose="020B0503020204020204" pitchFamily="34" charset="-122"/>
                <a:ea typeface="微软雅黑" panose="020B0503020204020204" pitchFamily="34" charset="-122"/>
              </a:rPr>
              <a:t>。</a:t>
            </a:r>
            <a:endParaRPr lang="en-US" altLang="zh-CN" sz="1600" dirty="0" smtClean="0">
              <a:latin typeface="微软雅黑" panose="020B0503020204020204" pitchFamily="34" charset="-122"/>
              <a:ea typeface="微软雅黑" panose="020B0503020204020204" pitchFamily="34" charset="-122"/>
            </a:endParaRPr>
          </a:p>
          <a:p>
            <a:pPr>
              <a:lnSpc>
                <a:spcPct val="150000"/>
              </a:lnSpc>
            </a:pPr>
            <a:r>
              <a:rPr lang="en-US" altLang="zh-CN" sz="1600" dirty="0" smtClean="0">
                <a:latin typeface="微软雅黑" panose="020B0503020204020204" pitchFamily="34" charset="-122"/>
                <a:ea typeface="微软雅黑" panose="020B0503020204020204" pitchFamily="34" charset="-122"/>
              </a:rPr>
              <a:t>       2020</a:t>
            </a:r>
            <a:r>
              <a:rPr lang="zh-CN" altLang="en-US" sz="1600" dirty="0">
                <a:latin typeface="微软雅黑" panose="020B0503020204020204" pitchFamily="34" charset="-122"/>
                <a:ea typeface="微软雅黑" panose="020B0503020204020204" pitchFamily="34" charset="-122"/>
              </a:rPr>
              <a:t>年</a:t>
            </a:r>
            <a:r>
              <a:rPr lang="en-US" altLang="zh-CN" sz="1600" dirty="0">
                <a:latin typeface="微软雅黑" panose="020B0503020204020204" pitchFamily="34" charset="-122"/>
                <a:ea typeface="微软雅黑" panose="020B0503020204020204" pitchFamily="34" charset="-122"/>
              </a:rPr>
              <a:t>12</a:t>
            </a:r>
            <a:r>
              <a:rPr lang="zh-CN" altLang="en-US" sz="1600" dirty="0">
                <a:latin typeface="微软雅黑" panose="020B0503020204020204" pitchFamily="34" charset="-122"/>
                <a:ea typeface="微软雅黑" panose="020B0503020204020204" pitchFamily="34" charset="-122"/>
              </a:rPr>
              <a:t>月</a:t>
            </a:r>
            <a:r>
              <a:rPr lang="en-US" altLang="zh-CN" sz="1600" dirty="0">
                <a:latin typeface="微软雅黑" panose="020B0503020204020204" pitchFamily="34" charset="-122"/>
                <a:ea typeface="微软雅黑" panose="020B0503020204020204" pitchFamily="34" charset="-122"/>
              </a:rPr>
              <a:t>31</a:t>
            </a:r>
            <a:r>
              <a:rPr lang="zh-CN" altLang="en-US" sz="1600" dirty="0">
                <a:latin typeface="微软雅黑" panose="020B0503020204020204" pitchFamily="34" charset="-122"/>
                <a:ea typeface="微软雅黑" panose="020B0503020204020204" pitchFamily="34" charset="-122"/>
              </a:rPr>
              <a:t>日，江油市人民法院作出一审判决，以帮助信息网络犯罪活动罪判处涂某通</a:t>
            </a:r>
            <a:r>
              <a:rPr lang="zh-CN" altLang="en-US" sz="1600" dirty="0">
                <a:solidFill>
                  <a:srgbClr val="FF0000"/>
                </a:solidFill>
                <a:latin typeface="微软雅黑" panose="020B0503020204020204" pitchFamily="34" charset="-122"/>
                <a:ea typeface="微软雅黑" panose="020B0503020204020204" pitchFamily="34" charset="-122"/>
              </a:rPr>
              <a:t>有期徒刑一年四个月</a:t>
            </a:r>
            <a:r>
              <a:rPr lang="zh-CN" altLang="en-US" sz="1600" dirty="0">
                <a:latin typeface="微软雅黑" panose="020B0503020204020204" pitchFamily="34" charset="-122"/>
                <a:ea typeface="微软雅黑" panose="020B0503020204020204" pitchFamily="34" charset="-122"/>
              </a:rPr>
              <a:t>，并处</a:t>
            </a:r>
            <a:r>
              <a:rPr lang="zh-CN" altLang="en-US" sz="1600" dirty="0">
                <a:solidFill>
                  <a:srgbClr val="FF0000"/>
                </a:solidFill>
                <a:latin typeface="微软雅黑" panose="020B0503020204020204" pitchFamily="34" charset="-122"/>
                <a:ea typeface="微软雅黑" panose="020B0503020204020204" pitchFamily="34" charset="-122"/>
              </a:rPr>
              <a:t>罚金人民币一万</a:t>
            </a:r>
            <a:r>
              <a:rPr lang="zh-CN" altLang="en-US" sz="1600" dirty="0" smtClean="0">
                <a:solidFill>
                  <a:srgbClr val="FF0000"/>
                </a:solidFill>
                <a:latin typeface="微软雅黑" panose="020B0503020204020204" pitchFamily="34" charset="-122"/>
                <a:ea typeface="微软雅黑" panose="020B0503020204020204" pitchFamily="34" charset="-122"/>
              </a:rPr>
              <a:t>元</a:t>
            </a:r>
            <a:r>
              <a:rPr lang="zh-CN" altLang="en-US" sz="1600" dirty="0" smtClean="0">
                <a:latin typeface="微软雅黑" panose="020B0503020204020204" pitchFamily="34" charset="-122"/>
                <a:ea typeface="微软雅黑" panose="020B0503020204020204" pitchFamily="34" charset="-122"/>
              </a:rPr>
              <a:t>；判处</a:t>
            </a:r>
            <a:r>
              <a:rPr lang="zh-CN" altLang="en-US" sz="1600" dirty="0">
                <a:solidFill>
                  <a:srgbClr val="FF0000"/>
                </a:solidFill>
                <a:latin typeface="微软雅黑" panose="020B0503020204020204" pitchFamily="34" charset="-122"/>
                <a:ea typeface="微软雅黑" panose="020B0503020204020204" pitchFamily="34" charset="-122"/>
              </a:rPr>
              <a:t>万某玲有期徒刑十个月</a:t>
            </a:r>
            <a:r>
              <a:rPr lang="zh-CN" altLang="en-US" sz="1600" dirty="0">
                <a:latin typeface="微软雅黑" panose="020B0503020204020204" pitchFamily="34" charset="-122"/>
                <a:ea typeface="微软雅黑" panose="020B0503020204020204" pitchFamily="34" charset="-122"/>
              </a:rPr>
              <a:t>，并处</a:t>
            </a:r>
            <a:r>
              <a:rPr lang="zh-CN" altLang="en-US" sz="1600" dirty="0">
                <a:solidFill>
                  <a:srgbClr val="FF0000"/>
                </a:solidFill>
                <a:latin typeface="微软雅黑" panose="020B0503020204020204" pitchFamily="34" charset="-122"/>
                <a:ea typeface="微软雅黑" panose="020B0503020204020204" pitchFamily="34" charset="-122"/>
              </a:rPr>
              <a:t>罚金人民币五千元</a:t>
            </a:r>
            <a:r>
              <a:rPr lang="zh-CN" altLang="en-US" sz="1600" dirty="0">
                <a:latin typeface="微软雅黑" panose="020B0503020204020204" pitchFamily="34" charset="-122"/>
                <a:ea typeface="微软雅黑" panose="020B0503020204020204" pitchFamily="34" charset="-122"/>
              </a:rPr>
              <a:t>。涂某通、万某玲未上诉，判决已生效。</a:t>
            </a:r>
          </a:p>
        </p:txBody>
      </p:sp>
      <p:sp>
        <p:nvSpPr>
          <p:cNvPr id="8" name="矩形 7"/>
          <p:cNvSpPr/>
          <p:nvPr/>
        </p:nvSpPr>
        <p:spPr>
          <a:xfrm>
            <a:off x="3922327" y="990407"/>
            <a:ext cx="5724644" cy="461665"/>
          </a:xfrm>
          <a:prstGeom prst="rect">
            <a:avLst/>
          </a:prstGeom>
        </p:spPr>
        <p:txBody>
          <a:bodyPr wrap="none">
            <a:spAutoFit/>
          </a:bodyPr>
          <a:lstStyle/>
          <a:p>
            <a:pPr algn="ctr"/>
            <a:r>
              <a:rPr lang="zh-CN" altLang="en-US" sz="2400" b="1" dirty="0">
                <a:solidFill>
                  <a:srgbClr val="7030A0"/>
                </a:solidFill>
                <a:latin typeface="微软雅黑" panose="020B0503020204020204" pitchFamily="34" charset="-122"/>
                <a:ea typeface="微软雅黑" panose="020B0503020204020204" pitchFamily="34" charset="-122"/>
              </a:rPr>
              <a:t>涂某通、万某玲帮助信息网络犯罪活动案</a:t>
            </a:r>
          </a:p>
        </p:txBody>
      </p:sp>
    </p:spTree>
    <p:extLst>
      <p:ext uri="{BB962C8B-B14F-4D97-AF65-F5344CB8AC3E}">
        <p14:creationId xmlns:p14="http://schemas.microsoft.com/office/powerpoint/2010/main" val="2196861395"/>
      </p:ext>
    </p:extLst>
  </p:cSld>
  <p:clrMapOvr>
    <a:masterClrMapping/>
  </p:clrMapOvr>
  <mc:AlternateContent xmlns:mc="http://schemas.openxmlformats.org/markup-compatibility/2006" xmlns:p14="http://schemas.microsoft.com/office/powerpoint/2010/main">
    <mc:Choice Requires="p14">
      <p:transition spd="slow" p14:dur="1500" advTm="2500">
        <p:split orient="vert"/>
      </p:transition>
    </mc:Choice>
    <mc:Fallback xmlns="">
      <p:transition spd="slow" advTm="25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25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7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AD26C53A-4494-4B87-B037-B2D6BD5BC188}"/>
              </a:ext>
            </a:extLst>
          </p:cNvPr>
          <p:cNvSpPr txBox="1">
            <a:spLocks/>
          </p:cNvSpPr>
          <p:nvPr/>
        </p:nvSpPr>
        <p:spPr>
          <a:xfrm>
            <a:off x="1833116" y="949572"/>
            <a:ext cx="1317407" cy="53497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2800" dirty="0" smtClean="0">
                <a:latin typeface="微软雅黑" panose="020B0503020204020204" pitchFamily="34" charset="-122"/>
                <a:ea typeface="微软雅黑" panose="020B0503020204020204" pitchFamily="34" charset="-122"/>
                <a:cs typeface="Segoe UI" panose="020B0502040204020203" pitchFamily="34" charset="0"/>
              </a:rPr>
              <a:t>案例</a:t>
            </a:r>
            <a:r>
              <a:rPr lang="en-US" altLang="zh-CN" sz="2800" dirty="0" smtClean="0">
                <a:latin typeface="微软雅黑" panose="020B0503020204020204" pitchFamily="34" charset="-122"/>
                <a:ea typeface="微软雅黑" panose="020B0503020204020204" pitchFamily="34" charset="-122"/>
                <a:cs typeface="Segoe UI" panose="020B0502040204020203" pitchFamily="34" charset="0"/>
              </a:rPr>
              <a:t>1</a:t>
            </a:r>
            <a:endParaRPr lang="en-US" altLang="zh-CN" sz="2800" dirty="0">
              <a:latin typeface="微软雅黑" panose="020B0503020204020204" pitchFamily="34" charset="-122"/>
              <a:ea typeface="微软雅黑" panose="020B0503020204020204" pitchFamily="34" charset="-122"/>
              <a:cs typeface="Segoe UI" panose="020B0502040204020203" pitchFamily="34" charset="0"/>
            </a:endParaRPr>
          </a:p>
        </p:txBody>
      </p:sp>
      <p:pic>
        <p:nvPicPr>
          <p:cNvPr id="9" name="图形 8">
            <a:extLst>
              <a:ext uri="{FF2B5EF4-FFF2-40B4-BE49-F238E27FC236}">
                <a16:creationId xmlns:a16="http://schemas.microsoft.com/office/drawing/2014/main" id="{F88E30A9-31E6-4932-A3DB-9E8A89CB40BF}"/>
              </a:ext>
            </a:extLst>
          </p:cNvPr>
          <p:cNvPicPr>
            <a:picLocks noChangeAspect="1"/>
          </p:cNvPicPr>
          <p:nvPr/>
        </p:nvPicPr>
        <p:blipFill>
          <a:blip r:embed="rId2" cstate="hqprint">
            <a:extLst>
              <a:ext uri="{28A0092B-C50C-407E-A947-70E740481C1C}">
                <a14:useLocalDpi xmlns:a14="http://schemas.microsoft.com/office/drawing/2010/main" val="0"/>
              </a:ext>
              <a:ext uri="{96DAC541-7B7A-43D3-8B79-37D633B846F1}">
                <asvg:svgBlip xmlns="" xmlns:asvg="http://schemas.microsoft.com/office/drawing/2016/SVG/main" r:embed="rId3"/>
              </a:ext>
            </a:extLst>
          </a:blip>
          <a:stretch>
            <a:fillRect/>
          </a:stretch>
        </p:blipFill>
        <p:spPr>
          <a:xfrm>
            <a:off x="616836" y="507168"/>
            <a:ext cx="1419782" cy="1419782"/>
          </a:xfrm>
          <a:prstGeom prst="rect">
            <a:avLst/>
          </a:prstGeom>
        </p:spPr>
      </p:pic>
      <p:sp>
        <p:nvSpPr>
          <p:cNvPr id="3" name="矩形 2"/>
          <p:cNvSpPr/>
          <p:nvPr/>
        </p:nvSpPr>
        <p:spPr>
          <a:xfrm>
            <a:off x="2036618" y="2189169"/>
            <a:ext cx="8121536" cy="3046988"/>
          </a:xfrm>
          <a:prstGeom prst="rect">
            <a:avLst/>
          </a:prstGeom>
        </p:spPr>
        <p:txBody>
          <a:bodyPr wrap="square">
            <a:spAutoFit/>
          </a:bodyPr>
          <a:lstStyle/>
          <a:p>
            <a:pPr>
              <a:lnSpc>
                <a:spcPct val="150000"/>
              </a:lnSpc>
            </a:pPr>
            <a:r>
              <a:rPr lang="zh-CN" altLang="en-US" sz="1600" b="1" dirty="0">
                <a:latin typeface="微软雅黑" panose="020B0503020204020204" pitchFamily="34" charset="-122"/>
                <a:ea typeface="微软雅黑" panose="020B0503020204020204" pitchFamily="34" charset="-122"/>
              </a:rPr>
              <a:t>三、教育</a:t>
            </a:r>
            <a:r>
              <a:rPr lang="zh-CN" altLang="en-US" sz="1600" b="1" dirty="0" smtClean="0">
                <a:latin typeface="微软雅黑" panose="020B0503020204020204" pitchFamily="34" charset="-122"/>
                <a:ea typeface="微软雅黑" panose="020B0503020204020204" pitchFamily="34" charset="-122"/>
              </a:rPr>
              <a:t>治理</a:t>
            </a:r>
            <a:endParaRPr lang="en-US" altLang="zh-CN" sz="1600" b="1" dirty="0" smtClean="0">
              <a:latin typeface="微软雅黑" panose="020B0503020204020204" pitchFamily="34" charset="-122"/>
              <a:ea typeface="微软雅黑" panose="020B0503020204020204" pitchFamily="34" charset="-122"/>
            </a:endParaRPr>
          </a:p>
          <a:p>
            <a:pPr>
              <a:lnSpc>
                <a:spcPct val="150000"/>
              </a:lnSpc>
            </a:pPr>
            <a:r>
              <a:rPr lang="en-US" altLang="zh-CN" sz="1600" dirty="0">
                <a:latin typeface="微软雅黑" panose="020B0503020204020204" pitchFamily="34" charset="-122"/>
                <a:ea typeface="微软雅黑" panose="020B0503020204020204" pitchFamily="34" charset="-122"/>
              </a:rPr>
              <a:t> </a:t>
            </a:r>
            <a:r>
              <a:rPr lang="en-US" altLang="zh-CN" sz="1600" dirty="0" smtClean="0">
                <a:latin typeface="微软雅黑" panose="020B0503020204020204" pitchFamily="34" charset="-122"/>
                <a:ea typeface="微软雅黑" panose="020B0503020204020204" pitchFamily="34" charset="-122"/>
              </a:rPr>
              <a:t>      </a:t>
            </a:r>
            <a:r>
              <a:rPr lang="zh-CN" altLang="en-US" sz="1600" dirty="0" smtClean="0">
                <a:latin typeface="微软雅黑" panose="020B0503020204020204" pitchFamily="34" charset="-122"/>
                <a:ea typeface="微软雅黑" panose="020B0503020204020204" pitchFamily="34" charset="-122"/>
              </a:rPr>
              <a:t>针对</a:t>
            </a:r>
            <a:r>
              <a:rPr lang="zh-CN" altLang="en-US" sz="1600" dirty="0">
                <a:latin typeface="微软雅黑" panose="020B0503020204020204" pitchFamily="34" charset="-122"/>
                <a:ea typeface="微软雅黑" panose="020B0503020204020204" pitchFamily="34" charset="-122"/>
              </a:rPr>
              <a:t>在校大学生违法收购、贩卖</a:t>
            </a:r>
            <a:r>
              <a:rPr lang="zh-CN" altLang="en-US" sz="1600" dirty="0">
                <a:solidFill>
                  <a:srgbClr val="FF0000"/>
                </a:solidFill>
                <a:latin typeface="微软雅黑" panose="020B0503020204020204" pitchFamily="34" charset="-122"/>
                <a:ea typeface="微软雅黑" panose="020B0503020204020204" pitchFamily="34" charset="-122"/>
              </a:rPr>
              <a:t>银行卡</a:t>
            </a:r>
            <a:r>
              <a:rPr lang="zh-CN" altLang="en-US" sz="1600" dirty="0">
                <a:latin typeface="微软雅黑" panose="020B0503020204020204" pitchFamily="34" charset="-122"/>
                <a:ea typeface="微软雅黑" panose="020B0503020204020204" pitchFamily="34" charset="-122"/>
              </a:rPr>
              <a:t>被用于网络犯罪的情况，江油市人民检察院会同学校所在地检察院，向涉案学生所在高校制发检察建议，提示在校学生涉“</a:t>
            </a:r>
            <a:r>
              <a:rPr lang="zh-CN" altLang="en-US" sz="1600" dirty="0">
                <a:solidFill>
                  <a:srgbClr val="FF0000"/>
                </a:solidFill>
                <a:latin typeface="微软雅黑" panose="020B0503020204020204" pitchFamily="34" charset="-122"/>
                <a:ea typeface="微软雅黑" panose="020B0503020204020204" pitchFamily="34" charset="-122"/>
              </a:rPr>
              <a:t>两卡</a:t>
            </a:r>
            <a:r>
              <a:rPr lang="zh-CN" altLang="en-US" sz="1600" dirty="0">
                <a:latin typeface="微软雅黑" panose="020B0503020204020204" pitchFamily="34" charset="-122"/>
                <a:ea typeface="微软雅黑" panose="020B0503020204020204" pitchFamily="34" charset="-122"/>
              </a:rPr>
              <a:t>”违法犯罪风险</a:t>
            </a:r>
            <a:r>
              <a:rPr lang="zh-CN" altLang="en-US" sz="1600" dirty="0" smtClean="0">
                <a:latin typeface="微软雅黑" panose="020B0503020204020204" pitchFamily="34" charset="-122"/>
                <a:ea typeface="微软雅黑" panose="020B0503020204020204" pitchFamily="34" charset="-122"/>
              </a:rPr>
              <a:t>。</a:t>
            </a:r>
            <a:endParaRPr lang="en-US" altLang="zh-CN" sz="1600" dirty="0" smtClean="0">
              <a:latin typeface="微软雅黑" panose="020B0503020204020204" pitchFamily="34" charset="-122"/>
              <a:ea typeface="微软雅黑" panose="020B0503020204020204" pitchFamily="34" charset="-122"/>
            </a:endParaRPr>
          </a:p>
          <a:p>
            <a:pPr>
              <a:lnSpc>
                <a:spcPct val="150000"/>
              </a:lnSpc>
            </a:pPr>
            <a:r>
              <a:rPr lang="en-US" altLang="zh-CN" sz="1600" dirty="0">
                <a:latin typeface="微软雅黑" panose="020B0503020204020204" pitchFamily="34" charset="-122"/>
                <a:ea typeface="微软雅黑" panose="020B0503020204020204" pitchFamily="34" charset="-122"/>
              </a:rPr>
              <a:t> </a:t>
            </a:r>
            <a:r>
              <a:rPr lang="en-US" altLang="zh-CN" sz="1600" dirty="0" smtClean="0">
                <a:latin typeface="微软雅黑" panose="020B0503020204020204" pitchFamily="34" charset="-122"/>
                <a:ea typeface="微软雅黑" panose="020B0503020204020204" pitchFamily="34" charset="-122"/>
              </a:rPr>
              <a:t>      </a:t>
            </a:r>
            <a:r>
              <a:rPr lang="zh-CN" altLang="en-US" sz="1600" dirty="0" smtClean="0">
                <a:latin typeface="微软雅黑" panose="020B0503020204020204" pitchFamily="34" charset="-122"/>
                <a:ea typeface="微软雅黑" panose="020B0503020204020204" pitchFamily="34" charset="-122"/>
              </a:rPr>
              <a:t>相关</a:t>
            </a:r>
            <a:r>
              <a:rPr lang="zh-CN" altLang="en-US" sz="1600" dirty="0">
                <a:latin typeface="微软雅黑" panose="020B0503020204020204" pitchFamily="34" charset="-122"/>
                <a:ea typeface="微软雅黑" panose="020B0503020204020204" pitchFamily="34" charset="-122"/>
              </a:rPr>
              <a:t>学校积极开展法治宣传，通过以案释法，加强对全校学生的教育引导。江油市人民检察院还会同本辖区内学校开展“断卡”宣传进校园活动，将包括本案在内的多个真实案例纳入</a:t>
            </a:r>
            <a:r>
              <a:rPr lang="zh-CN" altLang="en-US" sz="1600" dirty="0" smtClean="0">
                <a:latin typeface="微软雅黑" panose="020B0503020204020204" pitchFamily="34" charset="-122"/>
                <a:ea typeface="微软雅黑" panose="020B0503020204020204" pitchFamily="34" charset="-122"/>
              </a:rPr>
              <a:t>宣讲：制作“断卡”</a:t>
            </a:r>
            <a:r>
              <a:rPr lang="zh-CN" altLang="en-US" sz="1600" dirty="0">
                <a:latin typeface="微软雅黑" panose="020B0503020204020204" pitchFamily="34" charset="-122"/>
                <a:ea typeface="微软雅黑" panose="020B0503020204020204" pitchFamily="34" charset="-122"/>
              </a:rPr>
              <a:t>普法小漫画进行推送宣传，着力提高在校学生</a:t>
            </a:r>
            <a:r>
              <a:rPr lang="zh-CN" altLang="en-US" sz="1600" dirty="0">
                <a:solidFill>
                  <a:srgbClr val="FF0000"/>
                </a:solidFill>
                <a:latin typeface="微软雅黑" panose="020B0503020204020204" pitchFamily="34" charset="-122"/>
                <a:ea typeface="微软雅黑" panose="020B0503020204020204" pitchFamily="34" charset="-122"/>
              </a:rPr>
              <a:t>学法懂法</a:t>
            </a:r>
            <a:r>
              <a:rPr lang="zh-CN" altLang="en-US" sz="1600" dirty="0">
                <a:latin typeface="微软雅黑" panose="020B0503020204020204" pitchFamily="34" charset="-122"/>
                <a:ea typeface="微软雅黑" panose="020B0503020204020204" pitchFamily="34" charset="-122"/>
              </a:rPr>
              <a:t>、</a:t>
            </a:r>
            <a:r>
              <a:rPr lang="zh-CN" altLang="en-US" sz="1600" dirty="0">
                <a:solidFill>
                  <a:srgbClr val="FF0000"/>
                </a:solidFill>
                <a:latin typeface="微软雅黑" panose="020B0503020204020204" pitchFamily="34" charset="-122"/>
                <a:ea typeface="微软雅黑" panose="020B0503020204020204" pitchFamily="34" charset="-122"/>
              </a:rPr>
              <a:t>遵法守法</a:t>
            </a:r>
            <a:r>
              <a:rPr lang="zh-CN" altLang="en-US" sz="1600" dirty="0">
                <a:latin typeface="微软雅黑" panose="020B0503020204020204" pitchFamily="34" charset="-122"/>
                <a:ea typeface="微软雅黑" panose="020B0503020204020204" pitchFamily="34" charset="-122"/>
              </a:rPr>
              <a:t>的意识。</a:t>
            </a:r>
          </a:p>
        </p:txBody>
      </p:sp>
      <p:sp>
        <p:nvSpPr>
          <p:cNvPr id="8" name="矩形 7"/>
          <p:cNvSpPr/>
          <p:nvPr/>
        </p:nvSpPr>
        <p:spPr>
          <a:xfrm>
            <a:off x="3922327" y="990407"/>
            <a:ext cx="5724644" cy="461665"/>
          </a:xfrm>
          <a:prstGeom prst="rect">
            <a:avLst/>
          </a:prstGeom>
        </p:spPr>
        <p:txBody>
          <a:bodyPr wrap="none">
            <a:spAutoFit/>
          </a:bodyPr>
          <a:lstStyle/>
          <a:p>
            <a:pPr algn="ctr"/>
            <a:r>
              <a:rPr lang="zh-CN" altLang="en-US" sz="2400" b="1" dirty="0">
                <a:solidFill>
                  <a:srgbClr val="7030A0"/>
                </a:solidFill>
                <a:latin typeface="微软雅黑" panose="020B0503020204020204" pitchFamily="34" charset="-122"/>
                <a:ea typeface="微软雅黑" panose="020B0503020204020204" pitchFamily="34" charset="-122"/>
              </a:rPr>
              <a:t>涂某通、万某玲帮助信息网络犯罪活动案</a:t>
            </a:r>
          </a:p>
        </p:txBody>
      </p:sp>
    </p:spTree>
    <p:extLst>
      <p:ext uri="{BB962C8B-B14F-4D97-AF65-F5344CB8AC3E}">
        <p14:creationId xmlns:p14="http://schemas.microsoft.com/office/powerpoint/2010/main" val="1268221010"/>
      </p:ext>
    </p:extLst>
  </p:cSld>
  <p:clrMapOvr>
    <a:masterClrMapping/>
  </p:clrMapOvr>
  <mc:AlternateContent xmlns:mc="http://schemas.openxmlformats.org/markup-compatibility/2006" xmlns:p14="http://schemas.microsoft.com/office/powerpoint/2010/main">
    <mc:Choice Requires="p14">
      <p:transition spd="slow" p14:dur="1500" advTm="2500">
        <p:split orient="vert"/>
      </p:transition>
    </mc:Choice>
    <mc:Fallback xmlns="">
      <p:transition spd="slow" advTm="25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25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7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AD26C53A-4494-4B87-B037-B2D6BD5BC188}"/>
              </a:ext>
            </a:extLst>
          </p:cNvPr>
          <p:cNvSpPr txBox="1">
            <a:spLocks/>
          </p:cNvSpPr>
          <p:nvPr/>
        </p:nvSpPr>
        <p:spPr>
          <a:xfrm>
            <a:off x="1833116" y="949572"/>
            <a:ext cx="1317407" cy="53497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2800" dirty="0" smtClean="0">
                <a:latin typeface="微软雅黑" panose="020B0503020204020204" pitchFamily="34" charset="-122"/>
                <a:ea typeface="微软雅黑" panose="020B0503020204020204" pitchFamily="34" charset="-122"/>
                <a:cs typeface="Segoe UI" panose="020B0502040204020203" pitchFamily="34" charset="0"/>
              </a:rPr>
              <a:t>案例</a:t>
            </a:r>
            <a:r>
              <a:rPr lang="en-US" altLang="zh-CN" sz="2800" dirty="0" smtClean="0">
                <a:latin typeface="微软雅黑" panose="020B0503020204020204" pitchFamily="34" charset="-122"/>
                <a:ea typeface="微软雅黑" panose="020B0503020204020204" pitchFamily="34" charset="-122"/>
                <a:cs typeface="Segoe UI" panose="020B0502040204020203" pitchFamily="34" charset="0"/>
              </a:rPr>
              <a:t>1</a:t>
            </a:r>
            <a:endParaRPr lang="en-US" altLang="zh-CN" sz="2800" dirty="0">
              <a:latin typeface="微软雅黑" panose="020B0503020204020204" pitchFamily="34" charset="-122"/>
              <a:ea typeface="微软雅黑" panose="020B0503020204020204" pitchFamily="34" charset="-122"/>
              <a:cs typeface="Segoe UI" panose="020B0502040204020203" pitchFamily="34" charset="0"/>
            </a:endParaRPr>
          </a:p>
        </p:txBody>
      </p:sp>
      <p:pic>
        <p:nvPicPr>
          <p:cNvPr id="9" name="图形 8">
            <a:extLst>
              <a:ext uri="{FF2B5EF4-FFF2-40B4-BE49-F238E27FC236}">
                <a16:creationId xmlns:a16="http://schemas.microsoft.com/office/drawing/2014/main" id="{F88E30A9-31E6-4932-A3DB-9E8A89CB40BF}"/>
              </a:ext>
            </a:extLst>
          </p:cNvPr>
          <p:cNvPicPr>
            <a:picLocks noChangeAspect="1"/>
          </p:cNvPicPr>
          <p:nvPr/>
        </p:nvPicPr>
        <p:blipFill>
          <a:blip r:embed="rId2" cstate="hqprint">
            <a:extLst>
              <a:ext uri="{28A0092B-C50C-407E-A947-70E740481C1C}">
                <a14:useLocalDpi xmlns:a14="http://schemas.microsoft.com/office/drawing/2010/main" val="0"/>
              </a:ext>
              <a:ext uri="{96DAC541-7B7A-43D3-8B79-37D633B846F1}">
                <asvg:svgBlip xmlns="" xmlns:asvg="http://schemas.microsoft.com/office/drawing/2016/SVG/main" r:embed="rId3"/>
              </a:ext>
            </a:extLst>
          </a:blip>
          <a:stretch>
            <a:fillRect/>
          </a:stretch>
        </p:blipFill>
        <p:spPr>
          <a:xfrm>
            <a:off x="616836" y="507168"/>
            <a:ext cx="1419782" cy="1419782"/>
          </a:xfrm>
          <a:prstGeom prst="rect">
            <a:avLst/>
          </a:prstGeom>
        </p:spPr>
      </p:pic>
      <p:sp>
        <p:nvSpPr>
          <p:cNvPr id="3" name="矩形 2"/>
          <p:cNvSpPr/>
          <p:nvPr/>
        </p:nvSpPr>
        <p:spPr>
          <a:xfrm>
            <a:off x="1833116" y="1926950"/>
            <a:ext cx="8474666" cy="4154984"/>
          </a:xfrm>
          <a:prstGeom prst="rect">
            <a:avLst/>
          </a:prstGeom>
        </p:spPr>
        <p:txBody>
          <a:bodyPr wrap="square">
            <a:spAutoFit/>
          </a:bodyPr>
          <a:lstStyle/>
          <a:p>
            <a:pPr>
              <a:lnSpc>
                <a:spcPct val="150000"/>
              </a:lnSpc>
            </a:pPr>
            <a:r>
              <a:rPr lang="zh-CN" altLang="en-US" sz="1600" b="1" dirty="0">
                <a:latin typeface="微软雅黑" panose="020B0503020204020204" pitchFamily="34" charset="-122"/>
                <a:ea typeface="微软雅黑" panose="020B0503020204020204" pitchFamily="34" charset="-122"/>
              </a:rPr>
              <a:t>四、典型</a:t>
            </a:r>
            <a:r>
              <a:rPr lang="zh-CN" altLang="en-US" sz="1600" b="1" dirty="0" smtClean="0">
                <a:latin typeface="微软雅黑" panose="020B0503020204020204" pitchFamily="34" charset="-122"/>
                <a:ea typeface="微软雅黑" panose="020B0503020204020204" pitchFamily="34" charset="-122"/>
              </a:rPr>
              <a:t>意义</a:t>
            </a:r>
            <a:endParaRPr lang="en-US" altLang="zh-CN" sz="1600" b="1" dirty="0" smtClean="0">
              <a:latin typeface="微软雅黑" panose="020B0503020204020204" pitchFamily="34" charset="-122"/>
              <a:ea typeface="微软雅黑" panose="020B0503020204020204" pitchFamily="34" charset="-122"/>
            </a:endParaRPr>
          </a:p>
          <a:p>
            <a:pPr>
              <a:lnSpc>
                <a:spcPct val="150000"/>
              </a:lnSpc>
            </a:pPr>
            <a:r>
              <a:rPr lang="zh-CN" altLang="en-US" sz="1400" dirty="0" smtClean="0">
                <a:latin typeface="微软雅黑" panose="020B0503020204020204" pitchFamily="34" charset="-122"/>
                <a:ea typeface="微软雅黑" panose="020B0503020204020204" pitchFamily="34" charset="-122"/>
              </a:rPr>
              <a:t>       </a:t>
            </a:r>
            <a:r>
              <a:rPr lang="zh-CN" altLang="en-US" sz="1600" dirty="0" smtClean="0">
                <a:latin typeface="微软雅黑" panose="020B0503020204020204" pitchFamily="34" charset="-122"/>
                <a:ea typeface="微软雅黑" panose="020B0503020204020204" pitchFamily="34" charset="-122"/>
              </a:rPr>
              <a:t>从</a:t>
            </a:r>
            <a:r>
              <a:rPr lang="zh-CN" altLang="en-US" sz="1600" dirty="0">
                <a:latin typeface="微软雅黑" panose="020B0503020204020204" pitchFamily="34" charset="-122"/>
                <a:ea typeface="微软雅黑" panose="020B0503020204020204" pitchFamily="34" charset="-122"/>
              </a:rPr>
              <a:t>近年来的办案情况看，</a:t>
            </a:r>
            <a:r>
              <a:rPr lang="zh-CN" altLang="en-US" sz="1600" dirty="0">
                <a:solidFill>
                  <a:srgbClr val="FF0000"/>
                </a:solidFill>
                <a:latin typeface="微软雅黑" panose="020B0503020204020204" pitchFamily="34" charset="-122"/>
                <a:ea typeface="微软雅黑" panose="020B0503020204020204" pitchFamily="34" charset="-122"/>
              </a:rPr>
              <a:t>手机卡银行卡</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以下简称“</a:t>
            </a:r>
            <a:r>
              <a:rPr lang="zh-CN" altLang="en-US" sz="1600" dirty="0">
                <a:solidFill>
                  <a:srgbClr val="FF0000"/>
                </a:solidFill>
                <a:latin typeface="微软雅黑" panose="020B0503020204020204" pitchFamily="34" charset="-122"/>
                <a:ea typeface="微软雅黑" panose="020B0503020204020204" pitchFamily="34" charset="-122"/>
              </a:rPr>
              <a:t>两卡</a:t>
            </a: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已经成为电信网络诈骗犯罪分子实施诈骗、转移赃款的重要工具。为依法严厉打击非法出租、出售“两卡”违法犯罪活动，</a:t>
            </a:r>
            <a:r>
              <a:rPr lang="en-US" altLang="zh-CN" sz="1600" dirty="0">
                <a:latin typeface="微软雅黑" panose="020B0503020204020204" pitchFamily="34" charset="-122"/>
                <a:ea typeface="微软雅黑" panose="020B0503020204020204" pitchFamily="34" charset="-122"/>
              </a:rPr>
              <a:t>2020</a:t>
            </a:r>
            <a:r>
              <a:rPr lang="zh-CN" altLang="en-US" sz="1600" dirty="0">
                <a:latin typeface="微软雅黑" panose="020B0503020204020204" pitchFamily="34" charset="-122"/>
                <a:ea typeface="微软雅黑" panose="020B0503020204020204" pitchFamily="34" charset="-122"/>
              </a:rPr>
              <a:t>年</a:t>
            </a:r>
            <a:r>
              <a:rPr lang="en-US" altLang="zh-CN" sz="1600" dirty="0">
                <a:latin typeface="微软雅黑" panose="020B0503020204020204" pitchFamily="34" charset="-122"/>
                <a:ea typeface="微软雅黑" panose="020B0503020204020204" pitchFamily="34" charset="-122"/>
              </a:rPr>
              <a:t>10</a:t>
            </a:r>
            <a:r>
              <a:rPr lang="zh-CN" altLang="en-US" sz="1600" dirty="0">
                <a:latin typeface="微软雅黑" panose="020B0503020204020204" pitchFamily="34" charset="-122"/>
                <a:ea typeface="微软雅黑" panose="020B0503020204020204" pitchFamily="34" charset="-122"/>
              </a:rPr>
              <a:t>月起，最高人民法院、最高人民检察院、公安部、工业和信息化部、中国人民银行等五部门联合部署开展“断卡”行动，以斩断电信网络诈骗违法犯罪的信息流和资金链</a:t>
            </a:r>
            <a:r>
              <a:rPr lang="zh-CN" altLang="en-US" sz="1600" dirty="0" smtClean="0">
                <a:latin typeface="微软雅黑" panose="020B0503020204020204" pitchFamily="34" charset="-122"/>
                <a:ea typeface="微软雅黑" panose="020B0503020204020204" pitchFamily="34" charset="-122"/>
              </a:rPr>
              <a:t>。</a:t>
            </a:r>
            <a:endParaRPr lang="en-US" altLang="zh-CN" sz="1600" dirty="0" smtClean="0">
              <a:latin typeface="微软雅黑" panose="020B0503020204020204" pitchFamily="34" charset="-122"/>
              <a:ea typeface="微软雅黑" panose="020B0503020204020204" pitchFamily="34" charset="-122"/>
            </a:endParaRPr>
          </a:p>
          <a:p>
            <a:pPr>
              <a:lnSpc>
                <a:spcPct val="150000"/>
              </a:lnSpc>
            </a:pPr>
            <a:r>
              <a:rPr lang="zh-CN" altLang="en-US" sz="1600" dirty="0" smtClean="0">
                <a:latin typeface="微软雅黑" panose="020B0503020204020204" pitchFamily="34" charset="-122"/>
                <a:ea typeface="微软雅黑" panose="020B0503020204020204" pitchFamily="34" charset="-122"/>
              </a:rPr>
              <a:t>       工作</a:t>
            </a:r>
            <a:r>
              <a:rPr lang="zh-CN" altLang="en-US" sz="1600" dirty="0">
                <a:latin typeface="微软雅黑" panose="020B0503020204020204" pitchFamily="34" charset="-122"/>
                <a:ea typeface="微软雅黑" panose="020B0503020204020204" pitchFamily="34" charset="-122"/>
              </a:rPr>
              <a:t>中发现，部分在校学生由于社会阅历不足、法治观念淡薄，已成为非法买卖“两卡”的重要群体之一。在利益诱惑面前，有的学生迷失方向，一步步陷入违法犯罪泥潭，从</a:t>
            </a:r>
            <a:r>
              <a:rPr lang="zh-CN" altLang="en-US" sz="1600" dirty="0">
                <a:solidFill>
                  <a:srgbClr val="FF0000"/>
                </a:solidFill>
                <a:latin typeface="微软雅黑" panose="020B0503020204020204" pitchFamily="34" charset="-122"/>
                <a:ea typeface="微软雅黑" panose="020B0503020204020204" pitchFamily="34" charset="-122"/>
              </a:rPr>
              <a:t>办卡</a:t>
            </a:r>
            <a:r>
              <a:rPr lang="zh-CN" altLang="en-US" sz="1600" dirty="0">
                <a:latin typeface="微软雅黑" panose="020B0503020204020204" pitchFamily="34" charset="-122"/>
                <a:ea typeface="微软雅黑" panose="020B0503020204020204" pitchFamily="34" charset="-122"/>
              </a:rPr>
              <a:t>、</a:t>
            </a:r>
            <a:r>
              <a:rPr lang="zh-CN" altLang="en-US" sz="1600" dirty="0">
                <a:solidFill>
                  <a:srgbClr val="FF0000"/>
                </a:solidFill>
                <a:latin typeface="微软雅黑" panose="020B0503020204020204" pitchFamily="34" charset="-122"/>
                <a:ea typeface="微软雅黑" panose="020B0503020204020204" pitchFamily="34" charset="-122"/>
              </a:rPr>
              <a:t>卖卡</a:t>
            </a:r>
            <a:r>
              <a:rPr lang="zh-CN" altLang="en-US" sz="1600" dirty="0">
                <a:latin typeface="微软雅黑" panose="020B0503020204020204" pitchFamily="34" charset="-122"/>
                <a:ea typeface="微软雅黑" panose="020B0503020204020204" pitchFamily="34" charset="-122"/>
              </a:rPr>
              <a:t>发展到</a:t>
            </a:r>
            <a:r>
              <a:rPr lang="zh-CN" altLang="en-US" sz="1600" dirty="0">
                <a:solidFill>
                  <a:srgbClr val="FF0000"/>
                </a:solidFill>
                <a:latin typeface="微软雅黑" panose="020B0503020204020204" pitchFamily="34" charset="-122"/>
                <a:ea typeface="微软雅黑" panose="020B0503020204020204" pitchFamily="34" charset="-122"/>
              </a:rPr>
              <a:t>组织收卡</a:t>
            </a:r>
            <a:r>
              <a:rPr lang="zh-CN" altLang="en-US" sz="1600" dirty="0">
                <a:latin typeface="微软雅黑" panose="020B0503020204020204" pitchFamily="34" charset="-122"/>
                <a:ea typeface="微软雅黑" panose="020B0503020204020204" pitchFamily="34" charset="-122"/>
              </a:rPr>
              <a:t>、</a:t>
            </a:r>
            <a:r>
              <a:rPr lang="zh-CN" altLang="en-US" sz="1600" dirty="0">
                <a:solidFill>
                  <a:srgbClr val="FF0000"/>
                </a:solidFill>
                <a:latin typeface="微软雅黑" panose="020B0503020204020204" pitchFamily="34" charset="-122"/>
                <a:ea typeface="微软雅黑" panose="020B0503020204020204" pitchFamily="34" charset="-122"/>
              </a:rPr>
              <a:t>贩卡</a:t>
            </a:r>
            <a:r>
              <a:rPr lang="zh-CN" altLang="en-US" sz="1600" dirty="0">
                <a:latin typeface="微软雅黑" panose="020B0503020204020204" pitchFamily="34" charset="-122"/>
                <a:ea typeface="微软雅黑" panose="020B0503020204020204" pitchFamily="34" charset="-122"/>
              </a:rPr>
              <a:t>，成为潜伏在校园中的“卡商”。本案被告人即是这样的“卡商”，他们不仅出售自己的银行卡，还在学校里招揽同学出售银行卡这些银行卡经过层层周转，落入到诈骗人员等犯罪分子手中，用于</a:t>
            </a:r>
            <a:r>
              <a:rPr lang="zh-CN" altLang="en-US" sz="1600" dirty="0">
                <a:solidFill>
                  <a:srgbClr val="FF0000"/>
                </a:solidFill>
                <a:latin typeface="微软雅黑" panose="020B0503020204020204" pitchFamily="34" charset="-122"/>
                <a:ea typeface="微软雅黑" panose="020B0503020204020204" pitchFamily="34" charset="-122"/>
              </a:rPr>
              <a:t>流转非法资金</a:t>
            </a:r>
            <a:r>
              <a:rPr lang="zh-CN" altLang="en-US" sz="1600" dirty="0">
                <a:latin typeface="微软雅黑" panose="020B0503020204020204" pitchFamily="34" charset="-122"/>
                <a:ea typeface="微软雅黑" panose="020B0503020204020204" pitchFamily="34" charset="-122"/>
              </a:rPr>
              <a:t>，危害不容小觑。对于从“工具人”转变为“卡商”的在校学生，应当综合其犯罪事实、情节和认罪态度，</a:t>
            </a:r>
            <a:r>
              <a:rPr lang="zh-CN" altLang="en-US" sz="1600" dirty="0">
                <a:solidFill>
                  <a:srgbClr val="FF0000"/>
                </a:solidFill>
                <a:latin typeface="微软雅黑" panose="020B0503020204020204" pitchFamily="34" charset="-122"/>
                <a:ea typeface="微软雅黑" panose="020B0503020204020204" pitchFamily="34" charset="-122"/>
              </a:rPr>
              <a:t>依法追究刑事责任</a:t>
            </a:r>
            <a:r>
              <a:rPr lang="zh-CN" altLang="en-US" sz="1600" dirty="0" smtClean="0">
                <a:latin typeface="微软雅黑" panose="020B0503020204020204" pitchFamily="34" charset="-122"/>
                <a:ea typeface="微软雅黑" panose="020B0503020204020204" pitchFamily="34" charset="-122"/>
              </a:rPr>
              <a:t>。</a:t>
            </a:r>
            <a:endParaRPr lang="en-US" altLang="zh-CN" sz="1600" dirty="0" smtClean="0">
              <a:latin typeface="微软雅黑" panose="020B0503020204020204" pitchFamily="34" charset="-122"/>
              <a:ea typeface="微软雅黑" panose="020B0503020204020204" pitchFamily="34" charset="-122"/>
            </a:endParaRPr>
          </a:p>
        </p:txBody>
      </p:sp>
      <p:sp>
        <p:nvSpPr>
          <p:cNvPr id="6" name="矩形 5"/>
          <p:cNvSpPr/>
          <p:nvPr/>
        </p:nvSpPr>
        <p:spPr>
          <a:xfrm>
            <a:off x="3922327" y="990407"/>
            <a:ext cx="5724644" cy="461665"/>
          </a:xfrm>
          <a:prstGeom prst="rect">
            <a:avLst/>
          </a:prstGeom>
        </p:spPr>
        <p:txBody>
          <a:bodyPr wrap="none">
            <a:spAutoFit/>
          </a:bodyPr>
          <a:lstStyle/>
          <a:p>
            <a:pPr algn="ctr"/>
            <a:r>
              <a:rPr lang="zh-CN" altLang="en-US" sz="2400" b="1" dirty="0">
                <a:solidFill>
                  <a:srgbClr val="7030A0"/>
                </a:solidFill>
                <a:latin typeface="微软雅黑" panose="020B0503020204020204" pitchFamily="34" charset="-122"/>
                <a:ea typeface="微软雅黑" panose="020B0503020204020204" pitchFamily="34" charset="-122"/>
              </a:rPr>
              <a:t>涂某通、万某玲帮助信息网络犯罪活动案</a:t>
            </a:r>
          </a:p>
        </p:txBody>
      </p:sp>
    </p:spTree>
    <p:extLst>
      <p:ext uri="{BB962C8B-B14F-4D97-AF65-F5344CB8AC3E}">
        <p14:creationId xmlns:p14="http://schemas.microsoft.com/office/powerpoint/2010/main" val="2055310142"/>
      </p:ext>
    </p:extLst>
  </p:cSld>
  <p:clrMapOvr>
    <a:masterClrMapping/>
  </p:clrMapOvr>
  <mc:AlternateContent xmlns:mc="http://schemas.openxmlformats.org/markup-compatibility/2006" xmlns:p14="http://schemas.microsoft.com/office/powerpoint/2010/main">
    <mc:Choice Requires="p14">
      <p:transition spd="slow" p14:dur="1500" advTm="2500">
        <p:split orient="vert"/>
      </p:transition>
    </mc:Choice>
    <mc:Fallback xmlns="">
      <p:transition spd="slow" advTm="25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25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7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AD26C53A-4494-4B87-B037-B2D6BD5BC188}"/>
              </a:ext>
            </a:extLst>
          </p:cNvPr>
          <p:cNvSpPr txBox="1">
            <a:spLocks/>
          </p:cNvSpPr>
          <p:nvPr/>
        </p:nvSpPr>
        <p:spPr>
          <a:xfrm>
            <a:off x="1833116" y="949572"/>
            <a:ext cx="1317407" cy="53497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2800" dirty="0" smtClean="0">
                <a:latin typeface="微软雅黑" panose="020B0503020204020204" pitchFamily="34" charset="-122"/>
                <a:ea typeface="微软雅黑" panose="020B0503020204020204" pitchFamily="34" charset="-122"/>
                <a:cs typeface="Segoe UI" panose="020B0502040204020203" pitchFamily="34" charset="0"/>
              </a:rPr>
              <a:t>案例</a:t>
            </a:r>
            <a:r>
              <a:rPr lang="en-US" altLang="zh-CN" sz="2800" dirty="0" smtClean="0">
                <a:latin typeface="微软雅黑" panose="020B0503020204020204" pitchFamily="34" charset="-122"/>
                <a:ea typeface="微软雅黑" panose="020B0503020204020204" pitchFamily="34" charset="-122"/>
                <a:cs typeface="Segoe UI" panose="020B0502040204020203" pitchFamily="34" charset="0"/>
              </a:rPr>
              <a:t>2</a:t>
            </a:r>
            <a:endParaRPr lang="en-US" altLang="zh-CN" sz="2800" dirty="0">
              <a:latin typeface="微软雅黑" panose="020B0503020204020204" pitchFamily="34" charset="-122"/>
              <a:ea typeface="微软雅黑" panose="020B0503020204020204" pitchFamily="34" charset="-122"/>
              <a:cs typeface="Segoe UI" panose="020B0502040204020203" pitchFamily="34" charset="0"/>
            </a:endParaRPr>
          </a:p>
        </p:txBody>
      </p:sp>
      <p:pic>
        <p:nvPicPr>
          <p:cNvPr id="9" name="图形 8">
            <a:extLst>
              <a:ext uri="{FF2B5EF4-FFF2-40B4-BE49-F238E27FC236}">
                <a16:creationId xmlns:a16="http://schemas.microsoft.com/office/drawing/2014/main" id="{F88E30A9-31E6-4932-A3DB-9E8A89CB40BF}"/>
              </a:ext>
            </a:extLst>
          </p:cNvPr>
          <p:cNvPicPr>
            <a:picLocks noChangeAspect="1"/>
          </p:cNvPicPr>
          <p:nvPr/>
        </p:nvPicPr>
        <p:blipFill>
          <a:blip r:embed="rId2" cstate="hqprint">
            <a:extLst>
              <a:ext uri="{28A0092B-C50C-407E-A947-70E740481C1C}">
                <a14:useLocalDpi xmlns:a14="http://schemas.microsoft.com/office/drawing/2010/main" val="0"/>
              </a:ext>
              <a:ext uri="{96DAC541-7B7A-43D3-8B79-37D633B846F1}">
                <asvg:svgBlip xmlns="" xmlns:asvg="http://schemas.microsoft.com/office/drawing/2016/SVG/main" r:embed="rId3"/>
              </a:ext>
            </a:extLst>
          </a:blip>
          <a:stretch>
            <a:fillRect/>
          </a:stretch>
        </p:blipFill>
        <p:spPr>
          <a:xfrm>
            <a:off x="616836" y="507168"/>
            <a:ext cx="1419782" cy="1419782"/>
          </a:xfrm>
          <a:prstGeom prst="rect">
            <a:avLst/>
          </a:prstGeom>
        </p:spPr>
      </p:pic>
      <p:sp>
        <p:nvSpPr>
          <p:cNvPr id="2" name="矩形 1"/>
          <p:cNvSpPr/>
          <p:nvPr/>
        </p:nvSpPr>
        <p:spPr>
          <a:xfrm>
            <a:off x="3460662" y="990407"/>
            <a:ext cx="6996749" cy="461665"/>
          </a:xfrm>
          <a:prstGeom prst="rect">
            <a:avLst/>
          </a:prstGeom>
        </p:spPr>
        <p:txBody>
          <a:bodyPr wrap="square">
            <a:spAutoFit/>
          </a:bodyPr>
          <a:lstStyle/>
          <a:p>
            <a:pPr algn="ctr"/>
            <a:r>
              <a:rPr lang="zh-CN" altLang="en-US" sz="2400" b="1" dirty="0" smtClean="0">
                <a:solidFill>
                  <a:srgbClr val="0070C0"/>
                </a:solidFill>
                <a:latin typeface="微软雅黑" panose="020B0503020204020204" pitchFamily="34" charset="-122"/>
                <a:ea typeface="微软雅黑" panose="020B0503020204020204" pitchFamily="34" charset="-122"/>
              </a:rPr>
              <a:t>郭某凯</a:t>
            </a:r>
            <a:r>
              <a:rPr lang="zh-CN" altLang="en-US" sz="2400" b="1" dirty="0">
                <a:solidFill>
                  <a:srgbClr val="0070C0"/>
                </a:solidFill>
                <a:latin typeface="微软雅黑" panose="020B0503020204020204" pitchFamily="34" charset="-122"/>
                <a:ea typeface="微软雅黑" panose="020B0503020204020204" pitchFamily="34" charset="-122"/>
              </a:rPr>
              <a:t>、刘某学、耿某雲帮助信息网络犯罪活动案</a:t>
            </a:r>
          </a:p>
        </p:txBody>
      </p:sp>
      <p:sp>
        <p:nvSpPr>
          <p:cNvPr id="3" name="矩形 2"/>
          <p:cNvSpPr/>
          <p:nvPr/>
        </p:nvSpPr>
        <p:spPr>
          <a:xfrm>
            <a:off x="1675174" y="1926950"/>
            <a:ext cx="9704949" cy="4524315"/>
          </a:xfrm>
          <a:prstGeom prst="rect">
            <a:avLst/>
          </a:prstGeom>
        </p:spPr>
        <p:txBody>
          <a:bodyPr wrap="square">
            <a:spAutoFit/>
          </a:bodyPr>
          <a:lstStyle/>
          <a:p>
            <a:pPr>
              <a:lnSpc>
                <a:spcPct val="150000"/>
              </a:lnSpc>
            </a:pPr>
            <a:r>
              <a:rPr lang="zh-CN" altLang="en-US" sz="1600" b="1" dirty="0">
                <a:latin typeface="微软雅黑" panose="020B0503020204020204" pitchFamily="34" charset="-122"/>
                <a:ea typeface="微软雅黑" panose="020B0503020204020204" pitchFamily="34" charset="-122"/>
              </a:rPr>
              <a:t>一、基本</a:t>
            </a:r>
            <a:r>
              <a:rPr lang="zh-CN" altLang="en-US" sz="1600" b="1" dirty="0" smtClean="0">
                <a:latin typeface="微软雅黑" panose="020B0503020204020204" pitchFamily="34" charset="-122"/>
                <a:ea typeface="微软雅黑" panose="020B0503020204020204" pitchFamily="34" charset="-122"/>
              </a:rPr>
              <a:t>案情</a:t>
            </a:r>
            <a:endParaRPr lang="en-US" altLang="zh-CN" sz="1600" b="1" dirty="0" smtClean="0">
              <a:latin typeface="微软雅黑" panose="020B0503020204020204" pitchFamily="34" charset="-122"/>
              <a:ea typeface="微软雅黑" panose="020B0503020204020204" pitchFamily="34" charset="-122"/>
            </a:endParaRPr>
          </a:p>
          <a:p>
            <a:pPr>
              <a:lnSpc>
                <a:spcPct val="150000"/>
              </a:lnSpc>
            </a:pPr>
            <a:r>
              <a:rPr lang="zh-CN" altLang="en-US" sz="1600" dirty="0" smtClean="0">
                <a:latin typeface="微软雅黑" panose="020B0503020204020204" pitchFamily="34" charset="-122"/>
                <a:ea typeface="微软雅黑" panose="020B0503020204020204" pitchFamily="34" charset="-122"/>
              </a:rPr>
              <a:t>       郭某凯</a:t>
            </a: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1997</a:t>
            </a:r>
            <a:r>
              <a:rPr lang="zh-CN" altLang="en-US" sz="1600" dirty="0">
                <a:latin typeface="微软雅黑" panose="020B0503020204020204" pitchFamily="34" charset="-122"/>
                <a:ea typeface="微软雅黑" panose="020B0503020204020204" pitchFamily="34" charset="-122"/>
              </a:rPr>
              <a:t>年</a:t>
            </a:r>
            <a:r>
              <a:rPr lang="en-US" altLang="zh-CN" sz="1600" dirty="0">
                <a:latin typeface="微软雅黑" panose="020B0503020204020204" pitchFamily="34" charset="-122"/>
                <a:ea typeface="微软雅黑" panose="020B0503020204020204" pitchFamily="34" charset="-122"/>
              </a:rPr>
              <a:t>10</a:t>
            </a:r>
            <a:r>
              <a:rPr lang="zh-CN" altLang="en-US" sz="1600" dirty="0">
                <a:latin typeface="微软雅黑" panose="020B0503020204020204" pitchFamily="34" charset="-122"/>
                <a:ea typeface="微软雅黑" panose="020B0503020204020204" pitchFamily="34" charset="-122"/>
              </a:rPr>
              <a:t>月出生，初中文化，无固定职业</a:t>
            </a:r>
            <a:r>
              <a:rPr lang="zh-CN" altLang="en-US" sz="1600" dirty="0" smtClean="0">
                <a:latin typeface="微软雅黑" panose="020B0503020204020204" pitchFamily="34" charset="-122"/>
                <a:ea typeface="微软雅黑" panose="020B0503020204020204" pitchFamily="34" charset="-122"/>
              </a:rPr>
              <a:t>。</a:t>
            </a:r>
            <a:endParaRPr lang="en-US" altLang="zh-CN" sz="1600" dirty="0" smtClean="0">
              <a:latin typeface="微软雅黑" panose="020B0503020204020204" pitchFamily="34" charset="-122"/>
              <a:ea typeface="微软雅黑" panose="020B0503020204020204" pitchFamily="34" charset="-122"/>
            </a:endParaRPr>
          </a:p>
          <a:p>
            <a:pPr>
              <a:lnSpc>
                <a:spcPct val="150000"/>
              </a:lnSpc>
            </a:pPr>
            <a:r>
              <a:rPr lang="en-US" altLang="zh-CN" sz="1600" dirty="0">
                <a:latin typeface="微软雅黑" panose="020B0503020204020204" pitchFamily="34" charset="-122"/>
                <a:ea typeface="微软雅黑" panose="020B0503020204020204" pitchFamily="34" charset="-122"/>
              </a:rPr>
              <a:t> </a:t>
            </a:r>
            <a:r>
              <a:rPr lang="en-US" altLang="zh-CN" sz="1600" dirty="0" smtClean="0">
                <a:latin typeface="微软雅黑" panose="020B0503020204020204" pitchFamily="34" charset="-122"/>
                <a:ea typeface="微软雅黑" panose="020B0503020204020204" pitchFamily="34" charset="-122"/>
              </a:rPr>
              <a:t>      </a:t>
            </a:r>
            <a:r>
              <a:rPr lang="zh-CN" altLang="en-US" sz="1600" dirty="0" smtClean="0">
                <a:latin typeface="微软雅黑" panose="020B0503020204020204" pitchFamily="34" charset="-122"/>
                <a:ea typeface="微软雅黑" panose="020B0503020204020204" pitchFamily="34" charset="-122"/>
              </a:rPr>
              <a:t>刘某学</a:t>
            </a: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1999</a:t>
            </a:r>
            <a:r>
              <a:rPr lang="zh-CN" altLang="en-US" sz="1600" dirty="0">
                <a:latin typeface="微软雅黑" panose="020B0503020204020204" pitchFamily="34" charset="-122"/>
                <a:ea typeface="微软雅黑" panose="020B0503020204020204" pitchFamily="34" charset="-122"/>
              </a:rPr>
              <a:t>年</a:t>
            </a:r>
            <a:r>
              <a:rPr lang="en-US" altLang="zh-CN" sz="1600" dirty="0">
                <a:latin typeface="微软雅黑" panose="020B0503020204020204" pitchFamily="34" charset="-122"/>
                <a:ea typeface="微软雅黑" panose="020B0503020204020204" pitchFamily="34" charset="-122"/>
              </a:rPr>
              <a:t>5</a:t>
            </a:r>
            <a:r>
              <a:rPr lang="zh-CN" altLang="en-US" sz="1600" dirty="0">
                <a:latin typeface="微软雅黑" panose="020B0503020204020204" pitchFamily="34" charset="-122"/>
                <a:ea typeface="微软雅黑" panose="020B0503020204020204" pitchFamily="34" charset="-122"/>
              </a:rPr>
              <a:t>月出生，系某学院在校学生</a:t>
            </a:r>
            <a:r>
              <a:rPr lang="zh-CN" altLang="en-US" sz="1600" dirty="0" smtClean="0">
                <a:latin typeface="微软雅黑" panose="020B0503020204020204" pitchFamily="34" charset="-122"/>
                <a:ea typeface="微软雅黑" panose="020B0503020204020204" pitchFamily="34" charset="-122"/>
              </a:rPr>
              <a:t>。</a:t>
            </a:r>
            <a:endParaRPr lang="en-US" altLang="zh-CN" sz="1600" dirty="0" smtClean="0">
              <a:latin typeface="微软雅黑" panose="020B0503020204020204" pitchFamily="34" charset="-122"/>
              <a:ea typeface="微软雅黑" panose="020B0503020204020204" pitchFamily="34" charset="-122"/>
            </a:endParaRPr>
          </a:p>
          <a:p>
            <a:pPr>
              <a:lnSpc>
                <a:spcPct val="150000"/>
              </a:lnSpc>
            </a:pPr>
            <a:r>
              <a:rPr lang="en-US" altLang="zh-CN" sz="1600" dirty="0">
                <a:latin typeface="微软雅黑" panose="020B0503020204020204" pitchFamily="34" charset="-122"/>
                <a:ea typeface="微软雅黑" panose="020B0503020204020204" pitchFamily="34" charset="-122"/>
              </a:rPr>
              <a:t> </a:t>
            </a:r>
            <a:r>
              <a:rPr lang="en-US" altLang="zh-CN" sz="1600" dirty="0" smtClean="0">
                <a:latin typeface="微软雅黑" panose="020B0503020204020204" pitchFamily="34" charset="-122"/>
                <a:ea typeface="微软雅黑" panose="020B0503020204020204" pitchFamily="34" charset="-122"/>
              </a:rPr>
              <a:t>      </a:t>
            </a:r>
            <a:r>
              <a:rPr lang="zh-CN" altLang="en-US" sz="1600" dirty="0" smtClean="0">
                <a:latin typeface="微软雅黑" panose="020B0503020204020204" pitchFamily="34" charset="-122"/>
                <a:ea typeface="微软雅黑" panose="020B0503020204020204" pitchFamily="34" charset="-122"/>
              </a:rPr>
              <a:t>耿某</a:t>
            </a:r>
            <a:r>
              <a:rPr lang="zh-CN" altLang="en-US" sz="1600" dirty="0">
                <a:latin typeface="微软雅黑" panose="020B0503020204020204" pitchFamily="34" charset="-122"/>
                <a:ea typeface="微软雅黑" panose="020B0503020204020204" pitchFamily="34" charset="-122"/>
              </a:rPr>
              <a:t>雲，</a:t>
            </a:r>
            <a:r>
              <a:rPr lang="en-US" altLang="zh-CN" sz="1600" dirty="0">
                <a:latin typeface="微软雅黑" panose="020B0503020204020204" pitchFamily="34" charset="-122"/>
                <a:ea typeface="微软雅黑" panose="020B0503020204020204" pitchFamily="34" charset="-122"/>
              </a:rPr>
              <a:t>2000</a:t>
            </a:r>
            <a:r>
              <a:rPr lang="zh-CN" altLang="en-US" sz="1600" dirty="0">
                <a:latin typeface="微软雅黑" panose="020B0503020204020204" pitchFamily="34" charset="-122"/>
                <a:ea typeface="微软雅黑" panose="020B0503020204020204" pitchFamily="34" charset="-122"/>
              </a:rPr>
              <a:t>年</a:t>
            </a:r>
            <a:r>
              <a:rPr lang="en-US" altLang="zh-CN" sz="1600" dirty="0">
                <a:latin typeface="微软雅黑" panose="020B0503020204020204" pitchFamily="34" charset="-122"/>
                <a:ea typeface="微软雅黑" panose="020B0503020204020204" pitchFamily="34" charset="-122"/>
              </a:rPr>
              <a:t>6</a:t>
            </a:r>
            <a:r>
              <a:rPr lang="zh-CN" altLang="en-US" sz="1600" dirty="0">
                <a:latin typeface="微软雅黑" panose="020B0503020204020204" pitchFamily="34" charset="-122"/>
                <a:ea typeface="微软雅黑" panose="020B0503020204020204" pitchFamily="34" charset="-122"/>
              </a:rPr>
              <a:t>月出生，高中文化，无固定职业</a:t>
            </a:r>
            <a:r>
              <a:rPr lang="zh-CN" altLang="en-US" sz="1600" dirty="0" smtClean="0">
                <a:latin typeface="微软雅黑" panose="020B0503020204020204" pitchFamily="34" charset="-122"/>
                <a:ea typeface="微软雅黑" panose="020B0503020204020204" pitchFamily="34" charset="-122"/>
              </a:rPr>
              <a:t>。</a:t>
            </a:r>
            <a:endParaRPr lang="en-US" altLang="zh-CN" sz="1600" dirty="0" smtClean="0">
              <a:latin typeface="微软雅黑" panose="020B0503020204020204" pitchFamily="34" charset="-122"/>
              <a:ea typeface="微软雅黑" panose="020B0503020204020204" pitchFamily="34" charset="-122"/>
            </a:endParaRPr>
          </a:p>
          <a:p>
            <a:pPr>
              <a:lnSpc>
                <a:spcPct val="150000"/>
              </a:lnSpc>
            </a:pPr>
            <a:r>
              <a:rPr lang="en-US" altLang="zh-CN" sz="1600" dirty="0">
                <a:latin typeface="微软雅黑" panose="020B0503020204020204" pitchFamily="34" charset="-122"/>
                <a:ea typeface="微软雅黑" panose="020B0503020204020204" pitchFamily="34" charset="-122"/>
              </a:rPr>
              <a:t> </a:t>
            </a:r>
            <a:r>
              <a:rPr lang="en-US" altLang="zh-CN" sz="1600" dirty="0" smtClean="0">
                <a:latin typeface="微软雅黑" panose="020B0503020204020204" pitchFamily="34" charset="-122"/>
                <a:ea typeface="微软雅黑" panose="020B0503020204020204" pitchFamily="34" charset="-122"/>
              </a:rPr>
              <a:t>      2020</a:t>
            </a:r>
            <a:r>
              <a:rPr lang="zh-CN" altLang="en-US" sz="1600" dirty="0">
                <a:latin typeface="微软雅黑" panose="020B0503020204020204" pitchFamily="34" charset="-122"/>
                <a:ea typeface="微软雅黑" panose="020B0503020204020204" pitchFamily="34" charset="-122"/>
              </a:rPr>
              <a:t>年</a:t>
            </a:r>
            <a:r>
              <a:rPr lang="en-US" altLang="zh-CN" sz="1600" dirty="0">
                <a:latin typeface="微软雅黑" panose="020B0503020204020204" pitchFamily="34" charset="-122"/>
                <a:ea typeface="微软雅黑" panose="020B0503020204020204" pitchFamily="34" charset="-122"/>
              </a:rPr>
              <a:t>8</a:t>
            </a:r>
            <a:r>
              <a:rPr lang="zh-CN" altLang="en-US" sz="1600" dirty="0">
                <a:latin typeface="微软雅黑" panose="020B0503020204020204" pitchFamily="34" charset="-122"/>
                <a:ea typeface="微软雅黑" panose="020B0503020204020204" pitchFamily="34" charset="-122"/>
              </a:rPr>
              <a:t>月刘某学办理休学手续后到河北省石家庄市打工，在网上看到收购</a:t>
            </a:r>
            <a:r>
              <a:rPr lang="zh-CN" altLang="en-US" sz="1600" dirty="0">
                <a:solidFill>
                  <a:srgbClr val="FF0000"/>
                </a:solidFill>
                <a:latin typeface="微软雅黑" panose="020B0503020204020204" pitchFamily="34" charset="-122"/>
                <a:ea typeface="微软雅黑" panose="020B0503020204020204" pitchFamily="34" charset="-122"/>
              </a:rPr>
              <a:t>手机卡</a:t>
            </a:r>
            <a:r>
              <a:rPr lang="zh-CN" altLang="en-US" sz="1600" dirty="0">
                <a:latin typeface="微软雅黑" panose="020B0503020204020204" pitchFamily="34" charset="-122"/>
                <a:ea typeface="微软雅黑" panose="020B0503020204020204" pitchFamily="34" charset="-122"/>
              </a:rPr>
              <a:t>的信息后，办理多张手机卡出售给郭某凯所在的贩卡团伙。后为尽快挣钱，刘某学主动加入该团伙成为“</a:t>
            </a:r>
            <a:r>
              <a:rPr lang="zh-CN" altLang="en-US" sz="1600" dirty="0">
                <a:solidFill>
                  <a:srgbClr val="FF0000"/>
                </a:solidFill>
                <a:latin typeface="微软雅黑" panose="020B0503020204020204" pitchFamily="34" charset="-122"/>
                <a:ea typeface="微软雅黑" panose="020B0503020204020204" pitchFamily="34" charset="-122"/>
              </a:rPr>
              <a:t>收卡人</a:t>
            </a:r>
            <a:r>
              <a:rPr lang="zh-CN" altLang="en-US" sz="1600" dirty="0">
                <a:latin typeface="微软雅黑" panose="020B0503020204020204" pitchFamily="34" charset="-122"/>
                <a:ea typeface="微软雅黑" panose="020B0503020204020204" pitchFamily="34" charset="-122"/>
              </a:rPr>
              <a:t>”。该团伙长期在北京、石家庄等地收购手机卡，贩卖给电信网络诈骗等违法犯罪团伙使用。经统计，郭某凯通过自己及其下线收购、贩卖手机卡</a:t>
            </a:r>
            <a:r>
              <a:rPr lang="en-US" altLang="zh-CN" sz="1600" dirty="0">
                <a:solidFill>
                  <a:srgbClr val="FF0000"/>
                </a:solidFill>
                <a:latin typeface="微软雅黑" panose="020B0503020204020204" pitchFamily="34" charset="-122"/>
                <a:ea typeface="微软雅黑" panose="020B0503020204020204" pitchFamily="34" charset="-122"/>
              </a:rPr>
              <a:t>3700</a:t>
            </a:r>
            <a:r>
              <a:rPr lang="zh-CN" altLang="en-US" sz="1600" dirty="0">
                <a:solidFill>
                  <a:srgbClr val="FF0000"/>
                </a:solidFill>
                <a:latin typeface="微软雅黑" panose="020B0503020204020204" pitchFamily="34" charset="-122"/>
                <a:ea typeface="微软雅黑" panose="020B0503020204020204" pitchFamily="34" charset="-122"/>
              </a:rPr>
              <a:t>张</a:t>
            </a:r>
            <a:r>
              <a:rPr lang="zh-CN" altLang="en-US" sz="1600" dirty="0">
                <a:latin typeface="微软雅黑" panose="020B0503020204020204" pitchFamily="34" charset="-122"/>
                <a:ea typeface="微软雅黑" panose="020B0503020204020204" pitchFamily="34" charset="-122"/>
              </a:rPr>
              <a:t>，获利</a:t>
            </a:r>
            <a:r>
              <a:rPr lang="zh-CN" altLang="en-US" sz="1600" dirty="0">
                <a:solidFill>
                  <a:srgbClr val="FF0000"/>
                </a:solidFill>
                <a:latin typeface="微软雅黑" panose="020B0503020204020204" pitchFamily="34" charset="-122"/>
                <a:ea typeface="微软雅黑" panose="020B0503020204020204" pitchFamily="34" charset="-122"/>
              </a:rPr>
              <a:t>人民币</a:t>
            </a:r>
            <a:r>
              <a:rPr lang="en-US" altLang="zh-CN" sz="1600" dirty="0">
                <a:solidFill>
                  <a:srgbClr val="FF0000"/>
                </a:solidFill>
                <a:latin typeface="微软雅黑" panose="020B0503020204020204" pitchFamily="34" charset="-122"/>
                <a:ea typeface="微软雅黑" panose="020B0503020204020204" pitchFamily="34" charset="-122"/>
              </a:rPr>
              <a:t>57</a:t>
            </a:r>
            <a:r>
              <a:rPr lang="zh-CN" altLang="en-US" sz="1600" dirty="0">
                <a:solidFill>
                  <a:srgbClr val="FF0000"/>
                </a:solidFill>
                <a:latin typeface="微软雅黑" panose="020B0503020204020204" pitchFamily="34" charset="-122"/>
                <a:ea typeface="微软雅黑" panose="020B0503020204020204" pitchFamily="34" charset="-122"/>
              </a:rPr>
              <a:t>万余</a:t>
            </a:r>
            <a:r>
              <a:rPr lang="zh-CN" altLang="en-US" sz="1600" dirty="0" smtClean="0">
                <a:solidFill>
                  <a:srgbClr val="FF0000"/>
                </a:solidFill>
                <a:latin typeface="微软雅黑" panose="020B0503020204020204" pitchFamily="34" charset="-122"/>
                <a:ea typeface="微软雅黑" panose="020B0503020204020204" pitchFamily="34" charset="-122"/>
              </a:rPr>
              <a:t>元</a:t>
            </a:r>
            <a:r>
              <a:rPr lang="zh-CN" altLang="en-US" sz="1600" dirty="0" smtClean="0">
                <a:latin typeface="微软雅黑" panose="020B0503020204020204" pitchFamily="34" charset="-122"/>
                <a:ea typeface="微软雅黑" panose="020B0503020204020204" pitchFamily="34" charset="-122"/>
              </a:rPr>
              <a:t>；刘某学</a:t>
            </a:r>
            <a:r>
              <a:rPr lang="zh-CN" altLang="en-US" sz="1600" dirty="0">
                <a:latin typeface="微软雅黑" panose="020B0503020204020204" pitchFamily="34" charset="-122"/>
                <a:ea typeface="微软雅黑" panose="020B0503020204020204" pitchFamily="34" charset="-122"/>
              </a:rPr>
              <a:t>收购、贩卖手机卡</a:t>
            </a:r>
            <a:r>
              <a:rPr lang="en-US" altLang="zh-CN" sz="1600" dirty="0">
                <a:solidFill>
                  <a:srgbClr val="FF0000"/>
                </a:solidFill>
                <a:latin typeface="微软雅黑" panose="020B0503020204020204" pitchFamily="34" charset="-122"/>
                <a:ea typeface="微软雅黑" panose="020B0503020204020204" pitchFamily="34" charset="-122"/>
              </a:rPr>
              <a:t>871</a:t>
            </a:r>
            <a:r>
              <a:rPr lang="zh-CN" altLang="en-US" sz="1600" dirty="0">
                <a:solidFill>
                  <a:srgbClr val="FF0000"/>
                </a:solidFill>
                <a:latin typeface="微软雅黑" panose="020B0503020204020204" pitchFamily="34" charset="-122"/>
                <a:ea typeface="微软雅黑" panose="020B0503020204020204" pitchFamily="34" charset="-122"/>
              </a:rPr>
              <a:t>张</a:t>
            </a:r>
            <a:r>
              <a:rPr lang="zh-CN" altLang="en-US" sz="1600" dirty="0">
                <a:latin typeface="微软雅黑" panose="020B0503020204020204" pitchFamily="34" charset="-122"/>
                <a:ea typeface="微软雅黑" panose="020B0503020204020204" pitchFamily="34" charset="-122"/>
              </a:rPr>
              <a:t>，获利</a:t>
            </a:r>
            <a:r>
              <a:rPr lang="zh-CN" altLang="en-US" sz="1600" dirty="0">
                <a:solidFill>
                  <a:srgbClr val="FF0000"/>
                </a:solidFill>
                <a:latin typeface="微软雅黑" panose="020B0503020204020204" pitchFamily="34" charset="-122"/>
                <a:ea typeface="微软雅黑" panose="020B0503020204020204" pitchFamily="34" charset="-122"/>
              </a:rPr>
              <a:t>人民币</a:t>
            </a:r>
            <a:r>
              <a:rPr lang="en-US" altLang="zh-CN" sz="1600" dirty="0">
                <a:solidFill>
                  <a:srgbClr val="FF0000"/>
                </a:solidFill>
                <a:latin typeface="微软雅黑" panose="020B0503020204020204" pitchFamily="34" charset="-122"/>
                <a:ea typeface="微软雅黑" panose="020B0503020204020204" pitchFamily="34" charset="-122"/>
              </a:rPr>
              <a:t>1.5</a:t>
            </a:r>
            <a:r>
              <a:rPr lang="zh-CN" altLang="en-US" sz="1600" dirty="0">
                <a:solidFill>
                  <a:srgbClr val="FF0000"/>
                </a:solidFill>
                <a:latin typeface="微软雅黑" panose="020B0503020204020204" pitchFamily="34" charset="-122"/>
                <a:ea typeface="微软雅黑" panose="020B0503020204020204" pitchFamily="34" charset="-122"/>
              </a:rPr>
              <a:t>万余元</a:t>
            </a:r>
            <a:r>
              <a:rPr lang="zh-CN" altLang="en-US" sz="1600" dirty="0" smtClean="0">
                <a:latin typeface="微软雅黑" panose="020B0503020204020204" pitchFamily="34" charset="-122"/>
                <a:ea typeface="微软雅黑" panose="020B0503020204020204" pitchFamily="34" charset="-122"/>
              </a:rPr>
              <a:t>。</a:t>
            </a:r>
            <a:endParaRPr lang="en-US" altLang="zh-CN" sz="1600" dirty="0" smtClean="0">
              <a:latin typeface="微软雅黑" panose="020B0503020204020204" pitchFamily="34" charset="-122"/>
              <a:ea typeface="微软雅黑" panose="020B0503020204020204" pitchFamily="34" charset="-122"/>
            </a:endParaRPr>
          </a:p>
          <a:p>
            <a:pPr>
              <a:lnSpc>
                <a:spcPct val="150000"/>
              </a:lnSpc>
            </a:pPr>
            <a:r>
              <a:rPr lang="en-US" altLang="zh-CN" sz="1600" dirty="0">
                <a:latin typeface="微软雅黑" panose="020B0503020204020204" pitchFamily="34" charset="-122"/>
                <a:ea typeface="微软雅黑" panose="020B0503020204020204" pitchFamily="34" charset="-122"/>
              </a:rPr>
              <a:t> </a:t>
            </a:r>
            <a:r>
              <a:rPr lang="en-US" altLang="zh-CN" sz="1600" dirty="0" smtClean="0">
                <a:latin typeface="微软雅黑" panose="020B0503020204020204" pitchFamily="34" charset="-122"/>
                <a:ea typeface="微软雅黑" panose="020B0503020204020204" pitchFamily="34" charset="-122"/>
              </a:rPr>
              <a:t>      2020</a:t>
            </a:r>
            <a:r>
              <a:rPr lang="zh-CN" altLang="en-US" sz="1600" dirty="0">
                <a:latin typeface="微软雅黑" panose="020B0503020204020204" pitchFamily="34" charset="-122"/>
                <a:ea typeface="微软雅黑" panose="020B0503020204020204" pitchFamily="34" charset="-122"/>
              </a:rPr>
              <a:t>年</a:t>
            </a:r>
            <a:r>
              <a:rPr lang="en-US" altLang="zh-CN" sz="1600" dirty="0">
                <a:latin typeface="微软雅黑" panose="020B0503020204020204" pitchFamily="34" charset="-122"/>
                <a:ea typeface="微软雅黑" panose="020B0503020204020204" pitchFamily="34" charset="-122"/>
              </a:rPr>
              <a:t>8</a:t>
            </a:r>
            <a:r>
              <a:rPr lang="zh-CN" altLang="en-US" sz="1600" dirty="0">
                <a:latin typeface="微软雅黑" panose="020B0503020204020204" pitchFamily="34" charset="-122"/>
                <a:ea typeface="微软雅黑" panose="020B0503020204020204" pitchFamily="34" charset="-122"/>
              </a:rPr>
              <a:t>月</a:t>
            </a:r>
            <a:r>
              <a:rPr lang="en-US" altLang="zh-CN" sz="1600" dirty="0">
                <a:latin typeface="微软雅黑" panose="020B0503020204020204" pitchFamily="34" charset="-122"/>
                <a:ea typeface="微软雅黑" panose="020B0503020204020204" pitchFamily="34" charset="-122"/>
              </a:rPr>
              <a:t>23</a:t>
            </a:r>
            <a:r>
              <a:rPr lang="zh-CN" altLang="en-US" sz="1600" dirty="0">
                <a:latin typeface="微软雅黑" panose="020B0503020204020204" pitchFamily="34" charset="-122"/>
                <a:ea typeface="微软雅黑" panose="020B0503020204020204" pitchFamily="34" charset="-122"/>
              </a:rPr>
              <a:t>日，耿某雲在微信兼职群内看到郭某凯团伙发布的收购</a:t>
            </a:r>
            <a:r>
              <a:rPr lang="zh-CN" altLang="en-US" sz="1600" dirty="0">
                <a:solidFill>
                  <a:srgbClr val="FF0000"/>
                </a:solidFill>
                <a:latin typeface="微软雅黑" panose="020B0503020204020204" pitchFamily="34" charset="-122"/>
                <a:ea typeface="微软雅黑" panose="020B0503020204020204" pitchFamily="34" charset="-122"/>
              </a:rPr>
              <a:t>手机卡</a:t>
            </a:r>
            <a:r>
              <a:rPr lang="zh-CN" altLang="en-US" sz="1600" dirty="0">
                <a:latin typeface="微软雅黑" panose="020B0503020204020204" pitchFamily="34" charset="-122"/>
                <a:ea typeface="微软雅黑" panose="020B0503020204020204" pitchFamily="34" charset="-122"/>
              </a:rPr>
              <a:t>信息后，用自己身份证办理</a:t>
            </a:r>
            <a:r>
              <a:rPr lang="en-US" altLang="zh-CN" sz="1600" dirty="0">
                <a:latin typeface="微软雅黑" panose="020B0503020204020204" pitchFamily="34" charset="-122"/>
                <a:ea typeface="微软雅黑" panose="020B0503020204020204" pitchFamily="34" charset="-122"/>
              </a:rPr>
              <a:t>9</a:t>
            </a:r>
            <a:r>
              <a:rPr lang="zh-CN" altLang="en-US" sz="1600" dirty="0">
                <a:latin typeface="微软雅黑" panose="020B0503020204020204" pitchFamily="34" charset="-122"/>
                <a:ea typeface="微软雅黑" panose="020B0503020204020204" pitchFamily="34" charset="-122"/>
              </a:rPr>
              <a:t>张手机卡并按照郭某凯要求交给刘某学，由刘某学验卡、拍照后通过快递寄出，耿某卖获利</a:t>
            </a:r>
            <a:r>
              <a:rPr lang="zh-CN" altLang="en-US" sz="1600" dirty="0">
                <a:solidFill>
                  <a:srgbClr val="FF0000"/>
                </a:solidFill>
                <a:latin typeface="微软雅黑" panose="020B0503020204020204" pitchFamily="34" charset="-122"/>
                <a:ea typeface="微软雅黑" panose="020B0503020204020204" pitchFamily="34" charset="-122"/>
              </a:rPr>
              <a:t>人民币</a:t>
            </a:r>
            <a:r>
              <a:rPr lang="en-US" altLang="zh-CN" sz="1600" dirty="0">
                <a:solidFill>
                  <a:srgbClr val="FF0000"/>
                </a:solidFill>
                <a:latin typeface="微软雅黑" panose="020B0503020204020204" pitchFamily="34" charset="-122"/>
                <a:ea typeface="微软雅黑" panose="020B0503020204020204" pitchFamily="34" charset="-122"/>
              </a:rPr>
              <a:t>450</a:t>
            </a:r>
            <a:r>
              <a:rPr lang="zh-CN" altLang="en-US" sz="1600" dirty="0">
                <a:solidFill>
                  <a:srgbClr val="FF0000"/>
                </a:solidFill>
                <a:latin typeface="微软雅黑" panose="020B0503020204020204" pitchFamily="34" charset="-122"/>
                <a:ea typeface="微软雅黑" panose="020B0503020204020204" pitchFamily="34" charset="-122"/>
              </a:rPr>
              <a:t>元</a:t>
            </a:r>
            <a:r>
              <a:rPr lang="zh-CN" altLang="en-US" sz="1600" dirty="0">
                <a:latin typeface="微软雅黑" panose="020B0503020204020204" pitchFamily="34" charset="-122"/>
                <a:ea typeface="微软雅黑" panose="020B0503020204020204" pitchFamily="34" charset="-122"/>
              </a:rPr>
              <a:t>。其中一张手机卡被用于实施电信网络诈骗犯罪，导致河北省井陉县一名被害人被骗</a:t>
            </a:r>
            <a:r>
              <a:rPr lang="zh-CN" altLang="en-US" sz="1600" dirty="0">
                <a:solidFill>
                  <a:srgbClr val="FF0000"/>
                </a:solidFill>
                <a:latin typeface="微软雅黑" panose="020B0503020204020204" pitchFamily="34" charset="-122"/>
                <a:ea typeface="微软雅黑" panose="020B0503020204020204" pitchFamily="34" charset="-122"/>
              </a:rPr>
              <a:t>人民币</a:t>
            </a:r>
            <a:r>
              <a:rPr lang="en-US" altLang="zh-CN" sz="1600" dirty="0">
                <a:solidFill>
                  <a:srgbClr val="FF0000"/>
                </a:solidFill>
                <a:latin typeface="微软雅黑" panose="020B0503020204020204" pitchFamily="34" charset="-122"/>
                <a:ea typeface="微软雅黑" panose="020B0503020204020204" pitchFamily="34" charset="-122"/>
              </a:rPr>
              <a:t>35</a:t>
            </a:r>
            <a:r>
              <a:rPr lang="zh-CN" altLang="en-US" sz="1600" dirty="0">
                <a:solidFill>
                  <a:srgbClr val="FF0000"/>
                </a:solidFill>
                <a:latin typeface="微软雅黑" panose="020B0503020204020204" pitchFamily="34" charset="-122"/>
                <a:ea typeface="微软雅黑" panose="020B0503020204020204" pitchFamily="34" charset="-122"/>
              </a:rPr>
              <a:t>万余元</a:t>
            </a:r>
            <a:r>
              <a:rPr lang="zh-CN" altLang="en-US" sz="1600" dirty="0">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val="978150006"/>
      </p:ext>
    </p:extLst>
  </p:cSld>
  <p:clrMapOvr>
    <a:masterClrMapping/>
  </p:clrMapOvr>
  <mc:AlternateContent xmlns:mc="http://schemas.openxmlformats.org/markup-compatibility/2006" xmlns:p14="http://schemas.microsoft.com/office/powerpoint/2010/main">
    <mc:Choice Requires="p14">
      <p:transition spd="slow" p14:dur="1500" advTm="2500">
        <p:split orient="vert"/>
      </p:transition>
    </mc:Choice>
    <mc:Fallback xmlns="">
      <p:transition spd="slow" advTm="25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25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7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AD26C53A-4494-4B87-B037-B2D6BD5BC188}"/>
              </a:ext>
            </a:extLst>
          </p:cNvPr>
          <p:cNvSpPr txBox="1">
            <a:spLocks/>
          </p:cNvSpPr>
          <p:nvPr/>
        </p:nvSpPr>
        <p:spPr>
          <a:xfrm>
            <a:off x="1833116" y="949572"/>
            <a:ext cx="1317407" cy="53497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2800" dirty="0" smtClean="0">
                <a:latin typeface="微软雅黑" panose="020B0503020204020204" pitchFamily="34" charset="-122"/>
                <a:ea typeface="微软雅黑" panose="020B0503020204020204" pitchFamily="34" charset="-122"/>
                <a:cs typeface="Segoe UI" panose="020B0502040204020203" pitchFamily="34" charset="0"/>
              </a:rPr>
              <a:t>案例</a:t>
            </a:r>
            <a:r>
              <a:rPr lang="en-US" altLang="zh-CN" sz="2800" dirty="0" smtClean="0">
                <a:latin typeface="微软雅黑" panose="020B0503020204020204" pitchFamily="34" charset="-122"/>
                <a:ea typeface="微软雅黑" panose="020B0503020204020204" pitchFamily="34" charset="-122"/>
                <a:cs typeface="Segoe UI" panose="020B0502040204020203" pitchFamily="34" charset="0"/>
              </a:rPr>
              <a:t>2</a:t>
            </a:r>
            <a:endParaRPr lang="en-US" altLang="zh-CN" sz="2800" dirty="0">
              <a:latin typeface="微软雅黑" panose="020B0503020204020204" pitchFamily="34" charset="-122"/>
              <a:ea typeface="微软雅黑" panose="020B0503020204020204" pitchFamily="34" charset="-122"/>
              <a:cs typeface="Segoe UI" panose="020B0502040204020203" pitchFamily="34" charset="0"/>
            </a:endParaRPr>
          </a:p>
        </p:txBody>
      </p:sp>
      <p:pic>
        <p:nvPicPr>
          <p:cNvPr id="9" name="图形 8">
            <a:extLst>
              <a:ext uri="{FF2B5EF4-FFF2-40B4-BE49-F238E27FC236}">
                <a16:creationId xmlns:a16="http://schemas.microsoft.com/office/drawing/2014/main" id="{F88E30A9-31E6-4932-A3DB-9E8A89CB40BF}"/>
              </a:ext>
            </a:extLst>
          </p:cNvPr>
          <p:cNvPicPr>
            <a:picLocks noChangeAspect="1"/>
          </p:cNvPicPr>
          <p:nvPr/>
        </p:nvPicPr>
        <p:blipFill>
          <a:blip r:embed="rId2" cstate="hqprint">
            <a:extLst>
              <a:ext uri="{28A0092B-C50C-407E-A947-70E740481C1C}">
                <a14:useLocalDpi xmlns:a14="http://schemas.microsoft.com/office/drawing/2010/main" val="0"/>
              </a:ext>
              <a:ext uri="{96DAC541-7B7A-43D3-8B79-37D633B846F1}">
                <asvg:svgBlip xmlns="" xmlns:asvg="http://schemas.microsoft.com/office/drawing/2016/SVG/main" r:embed="rId3"/>
              </a:ext>
            </a:extLst>
          </a:blip>
          <a:stretch>
            <a:fillRect/>
          </a:stretch>
        </p:blipFill>
        <p:spPr>
          <a:xfrm>
            <a:off x="616836" y="507168"/>
            <a:ext cx="1419782" cy="1419782"/>
          </a:xfrm>
          <a:prstGeom prst="rect">
            <a:avLst/>
          </a:prstGeom>
        </p:spPr>
      </p:pic>
      <p:sp>
        <p:nvSpPr>
          <p:cNvPr id="2" name="矩形 1"/>
          <p:cNvSpPr/>
          <p:nvPr/>
        </p:nvSpPr>
        <p:spPr>
          <a:xfrm>
            <a:off x="3460662" y="990407"/>
            <a:ext cx="6996749" cy="461665"/>
          </a:xfrm>
          <a:prstGeom prst="rect">
            <a:avLst/>
          </a:prstGeom>
        </p:spPr>
        <p:txBody>
          <a:bodyPr wrap="square">
            <a:spAutoFit/>
          </a:bodyPr>
          <a:lstStyle/>
          <a:p>
            <a:pPr algn="ctr"/>
            <a:r>
              <a:rPr lang="zh-CN" altLang="en-US" sz="2400" b="1" dirty="0" smtClean="0">
                <a:solidFill>
                  <a:srgbClr val="0070C0"/>
                </a:solidFill>
                <a:latin typeface="微软雅黑" panose="020B0503020204020204" pitchFamily="34" charset="-122"/>
                <a:ea typeface="微软雅黑" panose="020B0503020204020204" pitchFamily="34" charset="-122"/>
              </a:rPr>
              <a:t>郭某凯</a:t>
            </a:r>
            <a:r>
              <a:rPr lang="zh-CN" altLang="en-US" sz="2400" b="1" dirty="0">
                <a:solidFill>
                  <a:srgbClr val="0070C0"/>
                </a:solidFill>
                <a:latin typeface="微软雅黑" panose="020B0503020204020204" pitchFamily="34" charset="-122"/>
                <a:ea typeface="微软雅黑" panose="020B0503020204020204" pitchFamily="34" charset="-122"/>
              </a:rPr>
              <a:t>、刘某学、耿某雲帮助信息网络犯罪活动案</a:t>
            </a:r>
          </a:p>
        </p:txBody>
      </p:sp>
      <p:sp>
        <p:nvSpPr>
          <p:cNvPr id="3" name="矩形 2"/>
          <p:cNvSpPr/>
          <p:nvPr/>
        </p:nvSpPr>
        <p:spPr>
          <a:xfrm>
            <a:off x="1833116" y="1993453"/>
            <a:ext cx="8458041" cy="4154984"/>
          </a:xfrm>
          <a:prstGeom prst="rect">
            <a:avLst/>
          </a:prstGeom>
        </p:spPr>
        <p:txBody>
          <a:bodyPr wrap="square">
            <a:spAutoFit/>
          </a:bodyPr>
          <a:lstStyle/>
          <a:p>
            <a:pPr>
              <a:lnSpc>
                <a:spcPct val="150000"/>
              </a:lnSpc>
            </a:pPr>
            <a:r>
              <a:rPr lang="zh-CN" altLang="en-US" sz="1600" b="1" dirty="0" smtClean="0">
                <a:latin typeface="微软雅黑" panose="020B0503020204020204" pitchFamily="34" charset="-122"/>
                <a:ea typeface="微软雅黑" panose="020B0503020204020204" pitchFamily="34" charset="-122"/>
              </a:rPr>
              <a:t>二</a:t>
            </a:r>
            <a:r>
              <a:rPr lang="zh-CN" altLang="en-US" sz="1600" b="1" dirty="0">
                <a:latin typeface="微软雅黑" panose="020B0503020204020204" pitchFamily="34" charset="-122"/>
                <a:ea typeface="微软雅黑" panose="020B0503020204020204" pitchFamily="34" charset="-122"/>
              </a:rPr>
              <a:t>、诉讼</a:t>
            </a:r>
            <a:r>
              <a:rPr lang="zh-CN" altLang="en-US" sz="1600" b="1" dirty="0" smtClean="0">
                <a:latin typeface="微软雅黑" panose="020B0503020204020204" pitchFamily="34" charset="-122"/>
                <a:ea typeface="微软雅黑" panose="020B0503020204020204" pitchFamily="34" charset="-122"/>
              </a:rPr>
              <a:t>过程</a:t>
            </a:r>
            <a:endParaRPr lang="en-US" altLang="zh-CN" sz="1600" b="1" dirty="0" smtClean="0">
              <a:latin typeface="微软雅黑" panose="020B0503020204020204" pitchFamily="34" charset="-122"/>
              <a:ea typeface="微软雅黑" panose="020B0503020204020204" pitchFamily="34" charset="-122"/>
            </a:endParaRPr>
          </a:p>
          <a:p>
            <a:pPr>
              <a:lnSpc>
                <a:spcPct val="150000"/>
              </a:lnSpc>
            </a:pPr>
            <a:r>
              <a:rPr lang="en-US" altLang="zh-CN" sz="1600" dirty="0" smtClean="0">
                <a:latin typeface="微软雅黑" panose="020B0503020204020204" pitchFamily="34" charset="-122"/>
                <a:ea typeface="微软雅黑" panose="020B0503020204020204" pitchFamily="34" charset="-122"/>
              </a:rPr>
              <a:t>       2020</a:t>
            </a:r>
            <a:r>
              <a:rPr lang="zh-CN" altLang="en-US" sz="1600" dirty="0">
                <a:latin typeface="微软雅黑" panose="020B0503020204020204" pitchFamily="34" charset="-122"/>
                <a:ea typeface="微软雅黑" panose="020B0503020204020204" pitchFamily="34" charset="-122"/>
              </a:rPr>
              <a:t>年</a:t>
            </a:r>
            <a:r>
              <a:rPr lang="en-US" altLang="zh-CN" sz="1600" dirty="0">
                <a:latin typeface="微软雅黑" panose="020B0503020204020204" pitchFamily="34" charset="-122"/>
                <a:ea typeface="微软雅黑" panose="020B0503020204020204" pitchFamily="34" charset="-122"/>
              </a:rPr>
              <a:t>10</a:t>
            </a:r>
            <a:r>
              <a:rPr lang="zh-CN" altLang="en-US" sz="1600" dirty="0">
                <a:latin typeface="微软雅黑" panose="020B0503020204020204" pitchFamily="34" charset="-122"/>
                <a:ea typeface="微软雅黑" panose="020B0503020204020204" pitchFamily="34" charset="-122"/>
              </a:rPr>
              <a:t>月</a:t>
            </a:r>
            <a:r>
              <a:rPr lang="en-US" altLang="zh-CN" sz="1600" dirty="0">
                <a:latin typeface="微软雅黑" panose="020B0503020204020204" pitchFamily="34" charset="-122"/>
                <a:ea typeface="微软雅黑" panose="020B0503020204020204" pitchFamily="34" charset="-122"/>
              </a:rPr>
              <a:t>9</a:t>
            </a:r>
            <a:r>
              <a:rPr lang="zh-CN" altLang="en-US" sz="1600" dirty="0">
                <a:latin typeface="微软雅黑" panose="020B0503020204020204" pitchFamily="34" charset="-122"/>
                <a:ea typeface="微软雅黑" panose="020B0503020204020204" pitchFamily="34" charset="-122"/>
              </a:rPr>
              <a:t>日和</a:t>
            </a:r>
            <a:r>
              <a:rPr lang="en-US" altLang="zh-CN" sz="1600" dirty="0">
                <a:latin typeface="微软雅黑" panose="020B0503020204020204" pitchFamily="34" charset="-122"/>
                <a:ea typeface="微软雅黑" panose="020B0503020204020204" pitchFamily="34" charset="-122"/>
              </a:rPr>
              <a:t>11</a:t>
            </a:r>
            <a:r>
              <a:rPr lang="zh-CN" altLang="en-US" sz="1600" dirty="0">
                <a:latin typeface="微软雅黑" panose="020B0503020204020204" pitchFamily="34" charset="-122"/>
                <a:ea typeface="微软雅黑" panose="020B0503020204020204" pitchFamily="34" charset="-122"/>
              </a:rPr>
              <a:t>月</a:t>
            </a:r>
            <a:r>
              <a:rPr lang="en-US" altLang="zh-CN" sz="1600" dirty="0">
                <a:latin typeface="微软雅黑" panose="020B0503020204020204" pitchFamily="34" charset="-122"/>
                <a:ea typeface="微软雅黑" panose="020B0503020204020204" pitchFamily="34" charset="-122"/>
              </a:rPr>
              <a:t>16</a:t>
            </a:r>
            <a:r>
              <a:rPr lang="zh-CN" altLang="en-US" sz="1600" dirty="0">
                <a:latin typeface="微软雅黑" panose="020B0503020204020204" pitchFamily="34" charset="-122"/>
                <a:ea typeface="微软雅黑" panose="020B0503020204020204" pitchFamily="34" charset="-122"/>
              </a:rPr>
              <a:t>日，河北省石家庄市井陉县公安局以郭某凯、刘某学、耿某雲涉嫌帮助信息网络犯罪活动罪提请批准逮捕。井陉县人民检察院经审查，决定</a:t>
            </a:r>
            <a:r>
              <a:rPr lang="zh-CN" altLang="en-US" sz="1600" dirty="0">
                <a:solidFill>
                  <a:srgbClr val="FF0000"/>
                </a:solidFill>
                <a:latin typeface="微软雅黑" panose="020B0503020204020204" pitchFamily="34" charset="-122"/>
                <a:ea typeface="微软雅黑" panose="020B0503020204020204" pitchFamily="34" charset="-122"/>
              </a:rPr>
              <a:t>批准逮捕郭某凯、刘某学</a:t>
            </a:r>
            <a:r>
              <a:rPr lang="zh-CN" altLang="en-US" sz="1600" dirty="0">
                <a:latin typeface="微软雅黑" panose="020B0503020204020204" pitchFamily="34" charset="-122"/>
                <a:ea typeface="微软雅黑" panose="020B0503020204020204" pitchFamily="34" charset="-122"/>
              </a:rPr>
              <a:t>，</a:t>
            </a:r>
            <a:r>
              <a:rPr lang="zh-CN" altLang="en-US" sz="1600" dirty="0">
                <a:solidFill>
                  <a:srgbClr val="FF0000"/>
                </a:solidFill>
                <a:latin typeface="微软雅黑" panose="020B0503020204020204" pitchFamily="34" charset="-122"/>
                <a:ea typeface="微软雅黑" panose="020B0503020204020204" pitchFamily="34" charset="-122"/>
              </a:rPr>
              <a:t>不批准逮捕耿某雲</a:t>
            </a:r>
            <a:r>
              <a:rPr lang="zh-CN" altLang="en-US" sz="1600" dirty="0">
                <a:latin typeface="微软雅黑" panose="020B0503020204020204" pitchFamily="34" charset="-122"/>
                <a:ea typeface="微软雅黑" panose="020B0503020204020204" pitchFamily="34" charset="-122"/>
              </a:rPr>
              <a:t>。</a:t>
            </a:r>
            <a:r>
              <a:rPr lang="en-US" altLang="zh-CN" sz="1600" dirty="0">
                <a:latin typeface="微软雅黑" panose="020B0503020204020204" pitchFamily="34" charset="-122"/>
                <a:ea typeface="微软雅黑" panose="020B0503020204020204" pitchFamily="34" charset="-122"/>
              </a:rPr>
              <a:t>2021</a:t>
            </a:r>
            <a:r>
              <a:rPr lang="zh-CN" altLang="en-US" sz="1600" dirty="0">
                <a:latin typeface="微软雅黑" panose="020B0503020204020204" pitchFamily="34" charset="-122"/>
                <a:ea typeface="微软雅黑" panose="020B0503020204020204" pitchFamily="34" charset="-122"/>
              </a:rPr>
              <a:t>年</a:t>
            </a:r>
            <a:r>
              <a:rPr lang="en-US" altLang="zh-CN" sz="1600" dirty="0">
                <a:latin typeface="微软雅黑" panose="020B0503020204020204" pitchFamily="34" charset="-122"/>
                <a:ea typeface="微软雅黑" panose="020B0503020204020204" pitchFamily="34" charset="-122"/>
              </a:rPr>
              <a:t>3</a:t>
            </a:r>
            <a:r>
              <a:rPr lang="zh-CN" altLang="en-US" sz="1600" dirty="0">
                <a:latin typeface="微软雅黑" panose="020B0503020204020204" pitchFamily="34" charset="-122"/>
                <a:ea typeface="微软雅黑" panose="020B0503020204020204" pitchFamily="34" charset="-122"/>
              </a:rPr>
              <a:t>月</a:t>
            </a:r>
            <a:r>
              <a:rPr lang="en-US" altLang="zh-CN" sz="1600" dirty="0">
                <a:latin typeface="微软雅黑" panose="020B0503020204020204" pitchFamily="34" charset="-122"/>
                <a:ea typeface="微软雅黑" panose="020B0503020204020204" pitchFamily="34" charset="-122"/>
              </a:rPr>
              <a:t>10</a:t>
            </a:r>
            <a:r>
              <a:rPr lang="zh-CN" altLang="en-US" sz="1600" dirty="0">
                <a:latin typeface="微软雅黑" panose="020B0503020204020204" pitchFamily="34" charset="-122"/>
                <a:ea typeface="微软雅黑" panose="020B0503020204020204" pitchFamily="34" charset="-122"/>
              </a:rPr>
              <a:t>日，井陉县公安局对耿某雲终止侦查，进行训诫。同年</a:t>
            </a:r>
            <a:r>
              <a:rPr lang="en-US" altLang="zh-CN" sz="1600" dirty="0">
                <a:latin typeface="微软雅黑" panose="020B0503020204020204" pitchFamily="34" charset="-122"/>
                <a:ea typeface="微软雅黑" panose="020B0503020204020204" pitchFamily="34" charset="-122"/>
              </a:rPr>
              <a:t>3</a:t>
            </a:r>
            <a:r>
              <a:rPr lang="zh-CN" altLang="en-US" sz="1600" dirty="0">
                <a:latin typeface="微软雅黑" panose="020B0503020204020204" pitchFamily="34" charset="-122"/>
                <a:ea typeface="微软雅黑" panose="020B0503020204020204" pitchFamily="34" charset="-122"/>
              </a:rPr>
              <a:t>月</a:t>
            </a:r>
            <a:r>
              <a:rPr lang="en-US" altLang="zh-CN" sz="1600" dirty="0">
                <a:latin typeface="微软雅黑" panose="020B0503020204020204" pitchFamily="34" charset="-122"/>
                <a:ea typeface="微软雅黑" panose="020B0503020204020204" pitchFamily="34" charset="-122"/>
              </a:rPr>
              <a:t>25</a:t>
            </a:r>
            <a:r>
              <a:rPr lang="zh-CN" altLang="en-US" sz="1600" dirty="0">
                <a:latin typeface="微软雅黑" panose="020B0503020204020204" pitchFamily="34" charset="-122"/>
                <a:ea typeface="微软雅黑" panose="020B0503020204020204" pitchFamily="34" charset="-122"/>
              </a:rPr>
              <a:t>日，河北省通信管理局对耿某雲作出惩戒决定，</a:t>
            </a:r>
            <a:r>
              <a:rPr lang="en-US" altLang="zh-CN" sz="1600" dirty="0">
                <a:latin typeface="微软雅黑" panose="020B0503020204020204" pitchFamily="34" charset="-122"/>
                <a:ea typeface="微软雅黑" panose="020B0503020204020204" pitchFamily="34" charset="-122"/>
              </a:rPr>
              <a:t>2</a:t>
            </a:r>
            <a:r>
              <a:rPr lang="zh-CN" altLang="en-US" sz="1600" dirty="0">
                <a:latin typeface="微软雅黑" panose="020B0503020204020204" pitchFamily="34" charset="-122"/>
                <a:ea typeface="微软雅黑" panose="020B0503020204020204" pitchFamily="34" charset="-122"/>
              </a:rPr>
              <a:t>年内停止新入网业务，各基础运营商只保留</a:t>
            </a:r>
            <a:r>
              <a:rPr lang="en-US" altLang="zh-CN" sz="1600" dirty="0">
                <a:latin typeface="微软雅黑" panose="020B0503020204020204" pitchFamily="34" charset="-122"/>
                <a:ea typeface="微软雅黑" panose="020B0503020204020204" pitchFamily="34" charset="-122"/>
              </a:rPr>
              <a:t>1</a:t>
            </a:r>
            <a:r>
              <a:rPr lang="zh-CN" altLang="en-US" sz="1600" dirty="0">
                <a:latin typeface="微软雅黑" panose="020B0503020204020204" pitchFamily="34" charset="-122"/>
                <a:ea typeface="微软雅黑" panose="020B0503020204020204" pitchFamily="34" charset="-122"/>
              </a:rPr>
              <a:t>个手机号码</a:t>
            </a:r>
            <a:r>
              <a:rPr lang="zh-CN" altLang="en-US" sz="1600" dirty="0" smtClean="0">
                <a:latin typeface="微软雅黑" panose="020B0503020204020204" pitchFamily="34" charset="-122"/>
                <a:ea typeface="微软雅黑" panose="020B0503020204020204" pitchFamily="34" charset="-122"/>
              </a:rPr>
              <a:t>。</a:t>
            </a:r>
            <a:endParaRPr lang="en-US" altLang="zh-CN" sz="1600" dirty="0" smtClean="0">
              <a:latin typeface="微软雅黑" panose="020B0503020204020204" pitchFamily="34" charset="-122"/>
              <a:ea typeface="微软雅黑" panose="020B0503020204020204" pitchFamily="34" charset="-122"/>
            </a:endParaRPr>
          </a:p>
          <a:p>
            <a:pPr>
              <a:lnSpc>
                <a:spcPct val="150000"/>
              </a:lnSpc>
            </a:pPr>
            <a:r>
              <a:rPr lang="en-US" altLang="zh-CN" sz="1600" dirty="0">
                <a:latin typeface="微软雅黑" panose="020B0503020204020204" pitchFamily="34" charset="-122"/>
                <a:ea typeface="微软雅黑" panose="020B0503020204020204" pitchFamily="34" charset="-122"/>
              </a:rPr>
              <a:t> </a:t>
            </a:r>
            <a:r>
              <a:rPr lang="en-US" altLang="zh-CN" sz="1600" dirty="0" smtClean="0">
                <a:latin typeface="微软雅黑" panose="020B0503020204020204" pitchFamily="34" charset="-122"/>
                <a:ea typeface="微软雅黑" panose="020B0503020204020204" pitchFamily="34" charset="-122"/>
              </a:rPr>
              <a:t>      2020</a:t>
            </a:r>
            <a:r>
              <a:rPr lang="zh-CN" altLang="en-US" sz="1600" dirty="0">
                <a:latin typeface="微软雅黑" panose="020B0503020204020204" pitchFamily="34" charset="-122"/>
                <a:ea typeface="微软雅黑" panose="020B0503020204020204" pitchFamily="34" charset="-122"/>
              </a:rPr>
              <a:t>年</a:t>
            </a:r>
            <a:r>
              <a:rPr lang="en-US" altLang="zh-CN" sz="1600" dirty="0">
                <a:latin typeface="微软雅黑" panose="020B0503020204020204" pitchFamily="34" charset="-122"/>
                <a:ea typeface="微软雅黑" panose="020B0503020204020204" pitchFamily="34" charset="-122"/>
              </a:rPr>
              <a:t>12</a:t>
            </a:r>
            <a:r>
              <a:rPr lang="zh-CN" altLang="en-US" sz="1600" dirty="0">
                <a:latin typeface="微软雅黑" panose="020B0503020204020204" pitchFamily="34" charset="-122"/>
                <a:ea typeface="微软雅黑" panose="020B0503020204020204" pitchFamily="34" charset="-122"/>
              </a:rPr>
              <a:t>月</a:t>
            </a:r>
            <a:r>
              <a:rPr lang="en-US" altLang="zh-CN" sz="1600" dirty="0">
                <a:latin typeface="微软雅黑" panose="020B0503020204020204" pitchFamily="34" charset="-122"/>
                <a:ea typeface="微软雅黑" panose="020B0503020204020204" pitchFamily="34" charset="-122"/>
              </a:rPr>
              <a:t>15</a:t>
            </a:r>
            <a:r>
              <a:rPr lang="zh-CN" altLang="en-US" sz="1600" dirty="0">
                <a:latin typeface="微软雅黑" panose="020B0503020204020204" pitchFamily="34" charset="-122"/>
                <a:ea typeface="微软雅黑" panose="020B0503020204020204" pitchFamily="34" charset="-122"/>
              </a:rPr>
              <a:t>日，井陉县公安局以郭某凯、刘某学涉嫌</a:t>
            </a:r>
            <a:r>
              <a:rPr lang="zh-CN" altLang="en-US" sz="1600" dirty="0">
                <a:solidFill>
                  <a:srgbClr val="FF0000"/>
                </a:solidFill>
                <a:latin typeface="微软雅黑" panose="020B0503020204020204" pitchFamily="34" charset="-122"/>
                <a:ea typeface="微软雅黑" panose="020B0503020204020204" pitchFamily="34" charset="-122"/>
              </a:rPr>
              <a:t>帮助信息网络犯罪活动罪</a:t>
            </a:r>
            <a:r>
              <a:rPr lang="zh-CN" altLang="en-US" sz="1600" dirty="0">
                <a:latin typeface="微软雅黑" panose="020B0503020204020204" pitchFamily="34" charset="-122"/>
                <a:ea typeface="微软雅黑" panose="020B0503020204020204" pitchFamily="34" charset="-122"/>
              </a:rPr>
              <a:t>移送起诉。</a:t>
            </a:r>
            <a:r>
              <a:rPr lang="en-US" altLang="zh-CN" sz="1600" dirty="0">
                <a:latin typeface="微软雅黑" panose="020B0503020204020204" pitchFamily="34" charset="-122"/>
                <a:ea typeface="微软雅黑" panose="020B0503020204020204" pitchFamily="34" charset="-122"/>
              </a:rPr>
              <a:t>2021</a:t>
            </a:r>
            <a:r>
              <a:rPr lang="zh-CN" altLang="en-US" sz="1600" dirty="0">
                <a:latin typeface="微软雅黑" panose="020B0503020204020204" pitchFamily="34" charset="-122"/>
                <a:ea typeface="微软雅黑" panose="020B0503020204020204" pitchFamily="34" charset="-122"/>
              </a:rPr>
              <a:t>年</a:t>
            </a:r>
            <a:r>
              <a:rPr lang="en-US" altLang="zh-CN" sz="1600" dirty="0">
                <a:latin typeface="微软雅黑" panose="020B0503020204020204" pitchFamily="34" charset="-122"/>
                <a:ea typeface="微软雅黑" panose="020B0503020204020204" pitchFamily="34" charset="-122"/>
              </a:rPr>
              <a:t>1</a:t>
            </a:r>
            <a:r>
              <a:rPr lang="zh-CN" altLang="en-US" sz="1600" dirty="0">
                <a:latin typeface="微软雅黑" panose="020B0503020204020204" pitchFamily="34" charset="-122"/>
                <a:ea typeface="微软雅黑" panose="020B0503020204020204" pitchFamily="34" charset="-122"/>
              </a:rPr>
              <a:t>月</a:t>
            </a:r>
            <a:r>
              <a:rPr lang="en-US" altLang="zh-CN" sz="1600" dirty="0">
                <a:latin typeface="微软雅黑" panose="020B0503020204020204" pitchFamily="34" charset="-122"/>
                <a:ea typeface="微软雅黑" panose="020B0503020204020204" pitchFamily="34" charset="-122"/>
              </a:rPr>
              <a:t>12</a:t>
            </a:r>
            <a:r>
              <a:rPr lang="zh-CN" altLang="en-US" sz="1600" dirty="0">
                <a:latin typeface="微软雅黑" panose="020B0503020204020204" pitchFamily="34" charset="-122"/>
                <a:ea typeface="微软雅黑" panose="020B0503020204020204" pitchFamily="34" charset="-122"/>
              </a:rPr>
              <a:t>日，井陉具人民检察院以</a:t>
            </a:r>
            <a:r>
              <a:rPr lang="zh-CN" altLang="en-US" sz="1600" dirty="0">
                <a:solidFill>
                  <a:srgbClr val="FF0000"/>
                </a:solidFill>
                <a:latin typeface="微软雅黑" panose="020B0503020204020204" pitchFamily="34" charset="-122"/>
                <a:ea typeface="微软雅黑" panose="020B0503020204020204" pitchFamily="34" charset="-122"/>
              </a:rPr>
              <a:t>帮助信息网络犯罪活动罪</a:t>
            </a:r>
            <a:r>
              <a:rPr lang="zh-CN" altLang="en-US" sz="1600" dirty="0">
                <a:latin typeface="微软雅黑" panose="020B0503020204020204" pitchFamily="34" charset="-122"/>
                <a:ea typeface="微软雅黑" panose="020B0503020204020204" pitchFamily="34" charset="-122"/>
              </a:rPr>
              <a:t>对郭某凯、刘某学提起公诉，</a:t>
            </a:r>
            <a:r>
              <a:rPr lang="en-US" altLang="zh-CN" sz="1600" dirty="0">
                <a:latin typeface="微软雅黑" panose="020B0503020204020204" pitchFamily="34" charset="-122"/>
                <a:ea typeface="微软雅黑" panose="020B0503020204020204" pitchFamily="34" charset="-122"/>
              </a:rPr>
              <a:t>2021</a:t>
            </a:r>
            <a:r>
              <a:rPr lang="zh-CN" altLang="en-US" sz="1600" dirty="0">
                <a:latin typeface="微软雅黑" panose="020B0503020204020204" pitchFamily="34" charset="-122"/>
                <a:ea typeface="微软雅黑" panose="020B0503020204020204" pitchFamily="34" charset="-122"/>
              </a:rPr>
              <a:t>年</a:t>
            </a:r>
            <a:r>
              <a:rPr lang="en-US" altLang="zh-CN" sz="1600" dirty="0">
                <a:latin typeface="微软雅黑" panose="020B0503020204020204" pitchFamily="34" charset="-122"/>
                <a:ea typeface="微软雅黑" panose="020B0503020204020204" pitchFamily="34" charset="-122"/>
              </a:rPr>
              <a:t>3</a:t>
            </a:r>
            <a:r>
              <a:rPr lang="zh-CN" altLang="en-US" sz="1600" dirty="0">
                <a:latin typeface="微软雅黑" panose="020B0503020204020204" pitchFamily="34" charset="-122"/>
                <a:ea typeface="微软雅黑" panose="020B0503020204020204" pitchFamily="34" charset="-122"/>
              </a:rPr>
              <a:t>月</a:t>
            </a:r>
            <a:r>
              <a:rPr lang="en-US" altLang="zh-CN" sz="1600" dirty="0">
                <a:latin typeface="微软雅黑" panose="020B0503020204020204" pitchFamily="34" charset="-122"/>
                <a:ea typeface="微软雅黑" panose="020B0503020204020204" pitchFamily="34" charset="-122"/>
              </a:rPr>
              <a:t>16</a:t>
            </a:r>
            <a:r>
              <a:rPr lang="zh-CN" altLang="en-US" sz="1600" dirty="0">
                <a:latin typeface="微软雅黑" panose="020B0503020204020204" pitchFamily="34" charset="-122"/>
                <a:ea typeface="微软雅黑" panose="020B0503020204020204" pitchFamily="34" charset="-122"/>
              </a:rPr>
              <a:t>日，井县人民法院作出一审判决，以帮助信息网络犯罪活动罪判处郭某凯</a:t>
            </a:r>
            <a:r>
              <a:rPr lang="zh-CN" altLang="en-US" sz="1600" dirty="0">
                <a:solidFill>
                  <a:srgbClr val="FF0000"/>
                </a:solidFill>
                <a:latin typeface="微软雅黑" panose="020B0503020204020204" pitchFamily="34" charset="-122"/>
                <a:ea typeface="微软雅黑" panose="020B0503020204020204" pitchFamily="34" charset="-122"/>
              </a:rPr>
              <a:t>有期徒刑一年十个月</a:t>
            </a:r>
            <a:r>
              <a:rPr lang="zh-CN" altLang="en-US" sz="1600" dirty="0">
                <a:latin typeface="微软雅黑" panose="020B0503020204020204" pitchFamily="34" charset="-122"/>
                <a:ea typeface="微软雅黑" panose="020B0503020204020204" pitchFamily="34" charset="-122"/>
              </a:rPr>
              <a:t>，并处</a:t>
            </a:r>
            <a:r>
              <a:rPr lang="zh-CN" altLang="en-US" sz="1600" dirty="0">
                <a:solidFill>
                  <a:srgbClr val="FF0000"/>
                </a:solidFill>
                <a:latin typeface="微软雅黑" panose="020B0503020204020204" pitchFamily="34" charset="-122"/>
                <a:ea typeface="微软雅黑" panose="020B0503020204020204" pitchFamily="34" charset="-122"/>
              </a:rPr>
              <a:t>罚金人民币二万</a:t>
            </a:r>
            <a:r>
              <a:rPr lang="zh-CN" altLang="en-US" sz="1600" dirty="0" smtClean="0">
                <a:solidFill>
                  <a:srgbClr val="FF0000"/>
                </a:solidFill>
                <a:latin typeface="微软雅黑" panose="020B0503020204020204" pitchFamily="34" charset="-122"/>
                <a:ea typeface="微软雅黑" panose="020B0503020204020204" pitchFamily="34" charset="-122"/>
              </a:rPr>
              <a:t>元</a:t>
            </a:r>
            <a:r>
              <a:rPr lang="zh-CN" altLang="en-US" sz="1600" dirty="0" smtClean="0">
                <a:latin typeface="微软雅黑" panose="020B0503020204020204" pitchFamily="34" charset="-122"/>
                <a:ea typeface="微软雅黑" panose="020B0503020204020204" pitchFamily="34" charset="-122"/>
              </a:rPr>
              <a:t>；判处</a:t>
            </a:r>
            <a:r>
              <a:rPr lang="zh-CN" altLang="en-US" sz="1600" dirty="0">
                <a:latin typeface="微软雅黑" panose="020B0503020204020204" pitchFamily="34" charset="-122"/>
                <a:ea typeface="微软雅黑" panose="020B0503020204020204" pitchFamily="34" charset="-122"/>
              </a:rPr>
              <a:t>刘某学</a:t>
            </a:r>
            <a:r>
              <a:rPr lang="zh-CN" altLang="en-US" sz="1600" dirty="0">
                <a:solidFill>
                  <a:srgbClr val="FF0000"/>
                </a:solidFill>
                <a:latin typeface="微软雅黑" panose="020B0503020204020204" pitchFamily="34" charset="-122"/>
                <a:ea typeface="微软雅黑" panose="020B0503020204020204" pitchFamily="34" charset="-122"/>
              </a:rPr>
              <a:t>有期徒刑八个月</a:t>
            </a:r>
            <a:r>
              <a:rPr lang="zh-CN" altLang="en-US" sz="1600" dirty="0">
                <a:latin typeface="微软雅黑" panose="020B0503020204020204" pitchFamily="34" charset="-122"/>
                <a:ea typeface="微软雅黑" panose="020B0503020204020204" pitchFamily="34" charset="-122"/>
              </a:rPr>
              <a:t>，并处</a:t>
            </a:r>
            <a:r>
              <a:rPr lang="zh-CN" altLang="en-US" sz="1600" dirty="0">
                <a:solidFill>
                  <a:srgbClr val="FF0000"/>
                </a:solidFill>
                <a:latin typeface="微软雅黑" panose="020B0503020204020204" pitchFamily="34" charset="-122"/>
                <a:ea typeface="微软雅黑" panose="020B0503020204020204" pitchFamily="34" charset="-122"/>
              </a:rPr>
              <a:t>罚金人民币一万元</a:t>
            </a:r>
            <a:r>
              <a:rPr lang="zh-CN" altLang="en-US" sz="1600" dirty="0">
                <a:latin typeface="微软雅黑" panose="020B0503020204020204" pitchFamily="34" charset="-122"/>
                <a:ea typeface="微软雅黑" panose="020B0503020204020204" pitchFamily="34" charset="-122"/>
              </a:rPr>
              <a:t>。郭某凯、刘某学未上诉，判决已生效。</a:t>
            </a:r>
          </a:p>
        </p:txBody>
      </p:sp>
    </p:spTree>
    <p:extLst>
      <p:ext uri="{BB962C8B-B14F-4D97-AF65-F5344CB8AC3E}">
        <p14:creationId xmlns:p14="http://schemas.microsoft.com/office/powerpoint/2010/main" val="3435239010"/>
      </p:ext>
    </p:extLst>
  </p:cSld>
  <p:clrMapOvr>
    <a:masterClrMapping/>
  </p:clrMapOvr>
  <mc:AlternateContent xmlns:mc="http://schemas.openxmlformats.org/markup-compatibility/2006" xmlns:p14="http://schemas.microsoft.com/office/powerpoint/2010/main">
    <mc:Choice Requires="p14">
      <p:transition spd="slow" p14:dur="1500" advTm="2500">
        <p:split orient="vert"/>
      </p:transition>
    </mc:Choice>
    <mc:Fallback xmlns="">
      <p:transition spd="slow" advTm="25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25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7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AD26C53A-4494-4B87-B037-B2D6BD5BC188}"/>
              </a:ext>
            </a:extLst>
          </p:cNvPr>
          <p:cNvSpPr txBox="1">
            <a:spLocks/>
          </p:cNvSpPr>
          <p:nvPr/>
        </p:nvSpPr>
        <p:spPr>
          <a:xfrm>
            <a:off x="1833116" y="949572"/>
            <a:ext cx="1317407" cy="53497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2800" dirty="0" smtClean="0">
                <a:latin typeface="微软雅黑" panose="020B0503020204020204" pitchFamily="34" charset="-122"/>
                <a:ea typeface="微软雅黑" panose="020B0503020204020204" pitchFamily="34" charset="-122"/>
                <a:cs typeface="Segoe UI" panose="020B0502040204020203" pitchFamily="34" charset="0"/>
              </a:rPr>
              <a:t>案例</a:t>
            </a:r>
            <a:r>
              <a:rPr lang="en-US" altLang="zh-CN" sz="2800" dirty="0" smtClean="0">
                <a:latin typeface="微软雅黑" panose="020B0503020204020204" pitchFamily="34" charset="-122"/>
                <a:ea typeface="微软雅黑" panose="020B0503020204020204" pitchFamily="34" charset="-122"/>
                <a:cs typeface="Segoe UI" panose="020B0502040204020203" pitchFamily="34" charset="0"/>
              </a:rPr>
              <a:t>2</a:t>
            </a:r>
            <a:endParaRPr lang="en-US" altLang="zh-CN" sz="2800" dirty="0">
              <a:latin typeface="微软雅黑" panose="020B0503020204020204" pitchFamily="34" charset="-122"/>
              <a:ea typeface="微软雅黑" panose="020B0503020204020204" pitchFamily="34" charset="-122"/>
              <a:cs typeface="Segoe UI" panose="020B0502040204020203" pitchFamily="34" charset="0"/>
            </a:endParaRPr>
          </a:p>
        </p:txBody>
      </p:sp>
      <p:pic>
        <p:nvPicPr>
          <p:cNvPr id="9" name="图形 8">
            <a:extLst>
              <a:ext uri="{FF2B5EF4-FFF2-40B4-BE49-F238E27FC236}">
                <a16:creationId xmlns:a16="http://schemas.microsoft.com/office/drawing/2014/main" id="{F88E30A9-31E6-4932-A3DB-9E8A89CB40BF}"/>
              </a:ext>
            </a:extLst>
          </p:cNvPr>
          <p:cNvPicPr>
            <a:picLocks noChangeAspect="1"/>
          </p:cNvPicPr>
          <p:nvPr/>
        </p:nvPicPr>
        <p:blipFill>
          <a:blip r:embed="rId2" cstate="hqprint">
            <a:extLst>
              <a:ext uri="{28A0092B-C50C-407E-A947-70E740481C1C}">
                <a14:useLocalDpi xmlns:a14="http://schemas.microsoft.com/office/drawing/2010/main" val="0"/>
              </a:ext>
              <a:ext uri="{96DAC541-7B7A-43D3-8B79-37D633B846F1}">
                <asvg:svgBlip xmlns="" xmlns:asvg="http://schemas.microsoft.com/office/drawing/2016/SVG/main" r:embed="rId3"/>
              </a:ext>
            </a:extLst>
          </a:blip>
          <a:stretch>
            <a:fillRect/>
          </a:stretch>
        </p:blipFill>
        <p:spPr>
          <a:xfrm>
            <a:off x="616836" y="507168"/>
            <a:ext cx="1419782" cy="1419782"/>
          </a:xfrm>
          <a:prstGeom prst="rect">
            <a:avLst/>
          </a:prstGeom>
        </p:spPr>
      </p:pic>
      <p:sp>
        <p:nvSpPr>
          <p:cNvPr id="2" name="矩形 1"/>
          <p:cNvSpPr/>
          <p:nvPr/>
        </p:nvSpPr>
        <p:spPr>
          <a:xfrm>
            <a:off x="3460662" y="990407"/>
            <a:ext cx="6996749" cy="461665"/>
          </a:xfrm>
          <a:prstGeom prst="rect">
            <a:avLst/>
          </a:prstGeom>
        </p:spPr>
        <p:txBody>
          <a:bodyPr wrap="square">
            <a:spAutoFit/>
          </a:bodyPr>
          <a:lstStyle/>
          <a:p>
            <a:pPr algn="ctr"/>
            <a:r>
              <a:rPr lang="zh-CN" altLang="en-US" sz="2400" b="1" dirty="0" smtClean="0">
                <a:solidFill>
                  <a:srgbClr val="0070C0"/>
                </a:solidFill>
                <a:latin typeface="微软雅黑" panose="020B0503020204020204" pitchFamily="34" charset="-122"/>
                <a:ea typeface="微软雅黑" panose="020B0503020204020204" pitchFamily="34" charset="-122"/>
              </a:rPr>
              <a:t>郭某凯</a:t>
            </a:r>
            <a:r>
              <a:rPr lang="zh-CN" altLang="en-US" sz="2400" b="1" dirty="0">
                <a:solidFill>
                  <a:srgbClr val="0070C0"/>
                </a:solidFill>
                <a:latin typeface="微软雅黑" panose="020B0503020204020204" pitchFamily="34" charset="-122"/>
                <a:ea typeface="微软雅黑" panose="020B0503020204020204" pitchFamily="34" charset="-122"/>
              </a:rPr>
              <a:t>、刘某学、耿某雲帮助信息网络犯罪活动案</a:t>
            </a:r>
          </a:p>
        </p:txBody>
      </p:sp>
      <p:sp>
        <p:nvSpPr>
          <p:cNvPr id="3" name="矩形 2"/>
          <p:cNvSpPr/>
          <p:nvPr/>
        </p:nvSpPr>
        <p:spPr>
          <a:xfrm>
            <a:off x="2036618" y="2151395"/>
            <a:ext cx="7202819" cy="3416320"/>
          </a:xfrm>
          <a:prstGeom prst="rect">
            <a:avLst/>
          </a:prstGeom>
        </p:spPr>
        <p:txBody>
          <a:bodyPr wrap="square">
            <a:spAutoFit/>
          </a:bodyPr>
          <a:lstStyle/>
          <a:p>
            <a:pPr>
              <a:lnSpc>
                <a:spcPct val="150000"/>
              </a:lnSpc>
            </a:pPr>
            <a:r>
              <a:rPr lang="zh-CN" altLang="en-US" sz="1600" b="1" dirty="0" smtClean="0">
                <a:latin typeface="微软雅黑" panose="020B0503020204020204" pitchFamily="34" charset="-122"/>
                <a:ea typeface="微软雅黑" panose="020B0503020204020204" pitchFamily="34" charset="-122"/>
              </a:rPr>
              <a:t>三</a:t>
            </a:r>
            <a:r>
              <a:rPr lang="zh-CN" altLang="en-US" sz="1600" b="1" dirty="0">
                <a:latin typeface="微软雅黑" panose="020B0503020204020204" pitchFamily="34" charset="-122"/>
                <a:ea typeface="微软雅黑" panose="020B0503020204020204" pitchFamily="34" charset="-122"/>
              </a:rPr>
              <a:t>、教育</a:t>
            </a:r>
            <a:r>
              <a:rPr lang="zh-CN" altLang="en-US" sz="1600" b="1" dirty="0" smtClean="0">
                <a:latin typeface="微软雅黑" panose="020B0503020204020204" pitchFamily="34" charset="-122"/>
                <a:ea typeface="微软雅黑" panose="020B0503020204020204" pitchFamily="34" charset="-122"/>
              </a:rPr>
              <a:t>治理</a:t>
            </a:r>
            <a:endParaRPr lang="en-US" altLang="zh-CN" sz="1600" b="1" dirty="0" smtClean="0">
              <a:latin typeface="微软雅黑" panose="020B0503020204020204" pitchFamily="34" charset="-122"/>
              <a:ea typeface="微软雅黑" panose="020B0503020204020204" pitchFamily="34" charset="-122"/>
            </a:endParaRPr>
          </a:p>
          <a:p>
            <a:pPr>
              <a:lnSpc>
                <a:spcPct val="150000"/>
              </a:lnSpc>
            </a:pPr>
            <a:r>
              <a:rPr lang="zh-CN" altLang="en-US" sz="1600" dirty="0" smtClean="0">
                <a:latin typeface="微软雅黑" panose="020B0503020204020204" pitchFamily="34" charset="-122"/>
                <a:ea typeface="微软雅黑" panose="020B0503020204020204" pitchFamily="34" charset="-122"/>
              </a:rPr>
              <a:t>       井陉</a:t>
            </a:r>
            <a:r>
              <a:rPr lang="zh-CN" altLang="en-US" sz="1600" dirty="0">
                <a:latin typeface="微软雅黑" panose="020B0503020204020204" pitchFamily="34" charset="-122"/>
                <a:ea typeface="微软雅黑" panose="020B0503020204020204" pitchFamily="34" charset="-122"/>
              </a:rPr>
              <a:t>县人民检察院及时向刘某学所在学校制发检察建议，提示校方加强学生网络法治教育、严格日常管理，积极推动形成预防网络犯罪检校合力</a:t>
            </a:r>
            <a:r>
              <a:rPr lang="zh-CN" altLang="en-US" sz="1600" dirty="0" smtClean="0">
                <a:latin typeface="微软雅黑" panose="020B0503020204020204" pitchFamily="34" charset="-122"/>
                <a:ea typeface="微软雅黑" panose="020B0503020204020204" pitchFamily="34" charset="-122"/>
              </a:rPr>
              <a:t>。</a:t>
            </a:r>
            <a:endParaRPr lang="en-US" altLang="zh-CN" sz="1600" dirty="0" smtClean="0">
              <a:latin typeface="微软雅黑" panose="020B0503020204020204" pitchFamily="34" charset="-122"/>
              <a:ea typeface="微软雅黑" panose="020B0503020204020204" pitchFamily="34" charset="-122"/>
            </a:endParaRPr>
          </a:p>
          <a:p>
            <a:pPr>
              <a:lnSpc>
                <a:spcPct val="150000"/>
              </a:lnSpc>
            </a:pPr>
            <a:r>
              <a:rPr lang="en-US" altLang="zh-CN" sz="1600" dirty="0">
                <a:latin typeface="微软雅黑" panose="020B0503020204020204" pitchFamily="34" charset="-122"/>
                <a:ea typeface="微软雅黑" panose="020B0503020204020204" pitchFamily="34" charset="-122"/>
              </a:rPr>
              <a:t> </a:t>
            </a:r>
            <a:r>
              <a:rPr lang="en-US" altLang="zh-CN" sz="1600" dirty="0" smtClean="0">
                <a:latin typeface="微软雅黑" panose="020B0503020204020204" pitchFamily="34" charset="-122"/>
                <a:ea typeface="微软雅黑" panose="020B0503020204020204" pitchFamily="34" charset="-122"/>
              </a:rPr>
              <a:t>      </a:t>
            </a:r>
            <a:r>
              <a:rPr lang="zh-CN" altLang="en-US" sz="1600" dirty="0" smtClean="0">
                <a:latin typeface="微软雅黑" panose="020B0503020204020204" pitchFamily="34" charset="-122"/>
                <a:ea typeface="微软雅黑" panose="020B0503020204020204" pitchFamily="34" charset="-122"/>
              </a:rPr>
              <a:t>校方</a:t>
            </a:r>
            <a:r>
              <a:rPr lang="zh-CN" altLang="en-US" sz="1600" dirty="0">
                <a:latin typeface="微软雅黑" panose="020B0503020204020204" pitchFamily="34" charset="-122"/>
                <a:ea typeface="微软雅黑" panose="020B0503020204020204" pitchFamily="34" charset="-122"/>
              </a:rPr>
              <a:t>高度重视，根据检察建议内容，立即下发通知，要求各系部、任课教师、辅导员强化对学生</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包括因休学、实习等原因暂时不在学校的学生</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的监督管理，及时了解、掌握学生</a:t>
            </a:r>
            <a:r>
              <a:rPr lang="zh-CN" altLang="en-US" sz="1600" dirty="0" smtClean="0">
                <a:latin typeface="微软雅黑" panose="020B0503020204020204" pitchFamily="34" charset="-122"/>
                <a:ea typeface="微软雅黑" panose="020B0503020204020204" pitchFamily="34" charset="-122"/>
              </a:rPr>
              <a:t>动态；结合</a:t>
            </a:r>
            <a:r>
              <a:rPr lang="zh-CN" altLang="en-US" sz="1600" dirty="0">
                <a:latin typeface="微软雅黑" panose="020B0503020204020204" pitchFamily="34" charset="-122"/>
                <a:ea typeface="微软雅黑" panose="020B0503020204020204" pitchFamily="34" charset="-122"/>
              </a:rPr>
              <a:t>案例情况，完善</a:t>
            </a:r>
            <a:r>
              <a:rPr lang="zh-CN" altLang="en-US" sz="1600" dirty="0">
                <a:solidFill>
                  <a:srgbClr val="FF0000"/>
                </a:solidFill>
                <a:latin typeface="微软雅黑" panose="020B0503020204020204" pitchFamily="34" charset="-122"/>
                <a:ea typeface="微软雅黑" panose="020B0503020204020204" pitchFamily="34" charset="-122"/>
              </a:rPr>
              <a:t>思想政治</a:t>
            </a:r>
            <a:r>
              <a:rPr lang="zh-CN" altLang="en-US" sz="1600" dirty="0">
                <a:latin typeface="微软雅黑" panose="020B0503020204020204" pitchFamily="34" charset="-122"/>
                <a:ea typeface="微软雅黑" panose="020B0503020204020204" pitchFamily="34" charset="-122"/>
              </a:rPr>
              <a:t>、</a:t>
            </a:r>
            <a:r>
              <a:rPr lang="zh-CN" altLang="en-US" sz="1600" dirty="0">
                <a:solidFill>
                  <a:srgbClr val="FF0000"/>
                </a:solidFill>
                <a:latin typeface="微软雅黑" panose="020B0503020204020204" pitchFamily="34" charset="-122"/>
                <a:ea typeface="微软雅黑" panose="020B0503020204020204" pitchFamily="34" charset="-122"/>
              </a:rPr>
              <a:t>法律常识</a:t>
            </a:r>
            <a:r>
              <a:rPr lang="zh-CN" altLang="en-US" sz="1600" dirty="0">
                <a:latin typeface="微软雅黑" panose="020B0503020204020204" pitchFamily="34" charset="-122"/>
                <a:ea typeface="微软雅黑" panose="020B0503020204020204" pitchFamily="34" charset="-122"/>
              </a:rPr>
              <a:t>公共课程内容，有针对性地开展</a:t>
            </a:r>
            <a:r>
              <a:rPr lang="zh-CN" altLang="en-US" sz="1600" dirty="0">
                <a:solidFill>
                  <a:srgbClr val="FF0000"/>
                </a:solidFill>
                <a:latin typeface="微软雅黑" panose="020B0503020204020204" pitchFamily="34" charset="-122"/>
                <a:ea typeface="微软雅黑" panose="020B0503020204020204" pitchFamily="34" charset="-122"/>
              </a:rPr>
              <a:t>警示</a:t>
            </a:r>
            <a:r>
              <a:rPr lang="zh-CN" altLang="en-US" sz="1600" dirty="0" smtClean="0">
                <a:solidFill>
                  <a:srgbClr val="FF0000"/>
                </a:solidFill>
                <a:latin typeface="微软雅黑" panose="020B0503020204020204" pitchFamily="34" charset="-122"/>
                <a:ea typeface="微软雅黑" panose="020B0503020204020204" pitchFamily="34" charset="-122"/>
              </a:rPr>
              <a:t>教育</a:t>
            </a:r>
            <a:r>
              <a:rPr lang="zh-CN" altLang="en-US" sz="1600" dirty="0" smtClean="0">
                <a:latin typeface="微软雅黑" panose="020B0503020204020204" pitchFamily="34" charset="-122"/>
                <a:ea typeface="微软雅黑" panose="020B0503020204020204" pitchFamily="34" charset="-122"/>
              </a:rPr>
              <a:t>：积极</a:t>
            </a:r>
            <a:r>
              <a:rPr lang="zh-CN" altLang="en-US" sz="1600" dirty="0">
                <a:latin typeface="微软雅黑" panose="020B0503020204020204" pitchFamily="34" charset="-122"/>
                <a:ea typeface="微软雅黑" panose="020B0503020204020204" pitchFamily="34" charset="-122"/>
              </a:rPr>
              <a:t>对接当地司法机关，深入开展“法治进校园”活动，通过张贴海报、开展讲座、组织公开课等方式，推动法治教育走深走实。</a:t>
            </a:r>
          </a:p>
        </p:txBody>
      </p:sp>
    </p:spTree>
    <p:extLst>
      <p:ext uri="{BB962C8B-B14F-4D97-AF65-F5344CB8AC3E}">
        <p14:creationId xmlns:p14="http://schemas.microsoft.com/office/powerpoint/2010/main" val="1277138918"/>
      </p:ext>
    </p:extLst>
  </p:cSld>
  <p:clrMapOvr>
    <a:masterClrMapping/>
  </p:clrMapOvr>
  <mc:AlternateContent xmlns:mc="http://schemas.openxmlformats.org/markup-compatibility/2006" xmlns:p14="http://schemas.microsoft.com/office/powerpoint/2010/main">
    <mc:Choice Requires="p14">
      <p:transition spd="slow" p14:dur="1500" advTm="2500">
        <p:split orient="vert"/>
      </p:transition>
    </mc:Choice>
    <mc:Fallback xmlns="">
      <p:transition spd="slow" advTm="250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25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7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737</TotalTime>
  <Words>3682</Words>
  <Application>Microsoft Office PowerPoint</Application>
  <PresentationFormat>宽屏</PresentationFormat>
  <Paragraphs>125</Paragraphs>
  <Slides>28</Slides>
  <Notes>2</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28</vt:i4>
      </vt:variant>
    </vt:vector>
  </HeadingPairs>
  <TitlesOfParts>
    <vt:vector size="36" baseType="lpstr">
      <vt:lpstr>Source Han Sans SC</vt:lpstr>
      <vt:lpstr>等线</vt:lpstr>
      <vt:lpstr>等线 Light</vt:lpstr>
      <vt:lpstr>黑体</vt:lpstr>
      <vt:lpstr>微软雅黑</vt:lpstr>
      <vt:lpstr>Arial</vt:lpstr>
      <vt:lpstr>Segoe UI</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嘉辉猫</dc:creator>
  <cp:lastModifiedBy>LYT</cp:lastModifiedBy>
  <cp:revision>116</cp:revision>
  <dcterms:created xsi:type="dcterms:W3CDTF">2017-03-09T05:55:15Z</dcterms:created>
  <dcterms:modified xsi:type="dcterms:W3CDTF">2021-09-26T03:56:09Z</dcterms:modified>
</cp:coreProperties>
</file>