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354" r:id="rId2"/>
    <p:sldId id="329" r:id="rId3"/>
    <p:sldId id="2367" r:id="rId4"/>
    <p:sldId id="2402" r:id="rId5"/>
    <p:sldId id="2386" r:id="rId6"/>
    <p:sldId id="2395" r:id="rId7"/>
    <p:sldId id="2398" r:id="rId8"/>
    <p:sldId id="2396" r:id="rId9"/>
    <p:sldId id="2397" r:id="rId10"/>
    <p:sldId id="2399" r:id="rId11"/>
    <p:sldId id="2400" r:id="rId12"/>
    <p:sldId id="2369" r:id="rId13"/>
    <p:sldId id="2404" r:id="rId14"/>
    <p:sldId id="2359" r:id="rId15"/>
    <p:sldId id="2370" r:id="rId16"/>
    <p:sldId id="2405" r:id="rId17"/>
    <p:sldId id="2406" r:id="rId18"/>
    <p:sldId id="2407" r:id="rId19"/>
    <p:sldId id="2408" r:id="rId20"/>
    <p:sldId id="2409" r:id="rId21"/>
    <p:sldId id="2410" r:id="rId22"/>
    <p:sldId id="2411" r:id="rId23"/>
    <p:sldId id="2412" r:id="rId24"/>
    <p:sldId id="2413" r:id="rId25"/>
    <p:sldId id="2414" r:id="rId26"/>
    <p:sldId id="2415" r:id="rId27"/>
    <p:sldId id="2390" r:id="rId28"/>
    <p:sldId id="2394" r:id="rId29"/>
    <p:sldId id="2392" r:id="rId30"/>
    <p:sldId id="2355"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531" autoAdjust="0"/>
  </p:normalViewPr>
  <p:slideViewPr>
    <p:cSldViewPr snapToGrid="0">
      <p:cViewPr varScale="1">
        <p:scale>
          <a:sx n="83" d="100"/>
          <a:sy n="83" d="100"/>
        </p:scale>
        <p:origin x="68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15D044-C5A8-453E-BD3D-8AC61FEF492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512E941B-693E-4349-BD88-3AFAC98193D7}">
      <dgm:prSet phldrT="[文本]"/>
      <dgm:spPr/>
      <dgm:t>
        <a:bodyPr/>
        <a:lstStyle/>
        <a:p>
          <a:r>
            <a:rPr lang="en-US" altLang="zh-CN" dirty="0"/>
            <a:t>1</a:t>
          </a:r>
          <a:endParaRPr lang="zh-CN" altLang="en-US" dirty="0"/>
        </a:p>
      </dgm:t>
    </dgm:pt>
    <dgm:pt modelId="{291D659B-EDF5-4CD5-A721-925D086EB9CB}" type="parTrans" cxnId="{4F8C8545-4116-4549-A821-8AC1D2063FA9}">
      <dgm:prSet/>
      <dgm:spPr/>
      <dgm:t>
        <a:bodyPr/>
        <a:lstStyle/>
        <a:p>
          <a:endParaRPr lang="zh-CN" altLang="en-US"/>
        </a:p>
      </dgm:t>
    </dgm:pt>
    <dgm:pt modelId="{D7EF2518-C083-4C82-993A-26C357BDDD83}" type="sibTrans" cxnId="{4F8C8545-4116-4549-A821-8AC1D2063FA9}">
      <dgm:prSet/>
      <dgm:spPr/>
      <dgm:t>
        <a:bodyPr/>
        <a:lstStyle/>
        <a:p>
          <a:endParaRPr lang="zh-CN" altLang="en-US"/>
        </a:p>
      </dgm:t>
    </dgm:pt>
    <dgm:pt modelId="{46271C60-AA9E-45DB-96C3-F7C738EFC094}">
      <dgm:prSet phldrT="[文本]"/>
      <dgm:spPr/>
      <dgm:t>
        <a:bodyPr/>
        <a:lstStyle/>
        <a:p>
          <a:r>
            <a:rPr lang="zh-CN" dirty="0"/>
            <a:t>通过大扫除，进行一次全面卫生清洁，做好地面清扫，彻底清除床下、阳台卫生死角，适当开窗通风。及时处理扫除产生的垃圾，践行垃圾分类。</a:t>
          </a:r>
          <a:endParaRPr lang="zh-CN" altLang="en-US" dirty="0"/>
        </a:p>
      </dgm:t>
    </dgm:pt>
    <dgm:pt modelId="{E6B73C68-0674-4A00-B4DD-87E848747099}" type="parTrans" cxnId="{DDE76BA6-9674-4023-8C5E-EE91CD882B2B}">
      <dgm:prSet/>
      <dgm:spPr/>
      <dgm:t>
        <a:bodyPr/>
        <a:lstStyle/>
        <a:p>
          <a:endParaRPr lang="zh-CN" altLang="en-US"/>
        </a:p>
      </dgm:t>
    </dgm:pt>
    <dgm:pt modelId="{C92735F2-EFFD-4C29-BFAC-1008BA355701}" type="sibTrans" cxnId="{DDE76BA6-9674-4023-8C5E-EE91CD882B2B}">
      <dgm:prSet/>
      <dgm:spPr/>
      <dgm:t>
        <a:bodyPr/>
        <a:lstStyle/>
        <a:p>
          <a:endParaRPr lang="zh-CN" altLang="en-US"/>
        </a:p>
      </dgm:t>
    </dgm:pt>
    <dgm:pt modelId="{945474A5-5F53-4CDB-915C-3EFD371BBD35}">
      <dgm:prSet phldrT="[文本]"/>
      <dgm:spPr/>
      <dgm:t>
        <a:bodyPr/>
        <a:lstStyle/>
        <a:p>
          <a:r>
            <a:rPr lang="en-US" altLang="zh-CN" dirty="0"/>
            <a:t>2</a:t>
          </a:r>
          <a:endParaRPr lang="zh-CN" altLang="en-US" dirty="0"/>
        </a:p>
      </dgm:t>
    </dgm:pt>
    <dgm:pt modelId="{49A12A46-1A59-4C66-9552-EC6CA0B280D9}" type="parTrans" cxnId="{E5779CE2-572B-476A-AED6-CC49ACEF8435}">
      <dgm:prSet/>
      <dgm:spPr/>
      <dgm:t>
        <a:bodyPr/>
        <a:lstStyle/>
        <a:p>
          <a:endParaRPr lang="zh-CN" altLang="en-US"/>
        </a:p>
      </dgm:t>
    </dgm:pt>
    <dgm:pt modelId="{9D8ECA79-CE18-4D02-94AC-8A3C1024C226}" type="sibTrans" cxnId="{E5779CE2-572B-476A-AED6-CC49ACEF8435}">
      <dgm:prSet/>
      <dgm:spPr/>
      <dgm:t>
        <a:bodyPr/>
        <a:lstStyle/>
        <a:p>
          <a:endParaRPr lang="zh-CN" altLang="en-US"/>
        </a:p>
      </dgm:t>
    </dgm:pt>
    <dgm:pt modelId="{40D8C263-B4B5-436D-8D6C-E317B5B38DB6}">
      <dgm:prSet phldrT="[文本]"/>
      <dgm:spPr/>
      <dgm:t>
        <a:bodyPr/>
        <a:lstStyle/>
        <a:p>
          <a:r>
            <a:rPr lang="zh-CN" dirty="0"/>
            <a:t>通过大扫除，进行一次规范物品整理，规范地面、桌面、床面物品摆放，整理大量集中堆积的物品，合理利用阳台、床底等空间做好物品收纳；处理易腐烂变质的食物，防止假期无人宿舍垃圾、食品长期存放导致蟑螂蝇虫滋生繁殖。</a:t>
          </a:r>
          <a:endParaRPr lang="zh-CN" altLang="en-US" dirty="0"/>
        </a:p>
      </dgm:t>
    </dgm:pt>
    <dgm:pt modelId="{18DE5B88-4E99-4BF8-96EC-95A4093D459A}" type="parTrans" cxnId="{973FFB7D-337B-44D9-B118-4ABE29B89534}">
      <dgm:prSet/>
      <dgm:spPr/>
      <dgm:t>
        <a:bodyPr/>
        <a:lstStyle/>
        <a:p>
          <a:endParaRPr lang="zh-CN" altLang="en-US"/>
        </a:p>
      </dgm:t>
    </dgm:pt>
    <dgm:pt modelId="{7481508F-93AC-4E5C-AE12-57F3C2A5559E}" type="sibTrans" cxnId="{973FFB7D-337B-44D9-B118-4ABE29B89534}">
      <dgm:prSet/>
      <dgm:spPr/>
      <dgm:t>
        <a:bodyPr/>
        <a:lstStyle/>
        <a:p>
          <a:endParaRPr lang="zh-CN" altLang="en-US"/>
        </a:p>
      </dgm:t>
    </dgm:pt>
    <dgm:pt modelId="{349B42CB-F493-4F79-AE0B-6D21E593D315}">
      <dgm:prSet phldrT="[文本]"/>
      <dgm:spPr/>
      <dgm:t>
        <a:bodyPr/>
        <a:lstStyle/>
        <a:p>
          <a:r>
            <a:rPr lang="en-US" altLang="zh-CN" dirty="0"/>
            <a:t>3</a:t>
          </a:r>
          <a:endParaRPr lang="zh-CN" altLang="en-US" dirty="0"/>
        </a:p>
      </dgm:t>
    </dgm:pt>
    <dgm:pt modelId="{28691AFC-B24F-423B-88B9-D06BEE1D795C}" type="parTrans" cxnId="{FAC7FDBE-2340-466C-B651-E2E6ABAFB698}">
      <dgm:prSet/>
      <dgm:spPr/>
      <dgm:t>
        <a:bodyPr/>
        <a:lstStyle/>
        <a:p>
          <a:endParaRPr lang="zh-CN" altLang="en-US"/>
        </a:p>
      </dgm:t>
    </dgm:pt>
    <dgm:pt modelId="{E9E97106-D421-40CC-A667-E1D91072F2A4}" type="sibTrans" cxnId="{FAC7FDBE-2340-466C-B651-E2E6ABAFB698}">
      <dgm:prSet/>
      <dgm:spPr/>
      <dgm:t>
        <a:bodyPr/>
        <a:lstStyle/>
        <a:p>
          <a:endParaRPr lang="zh-CN" altLang="en-US"/>
        </a:p>
      </dgm:t>
    </dgm:pt>
    <dgm:pt modelId="{67EDC6F0-6BC7-4720-BBE9-30966E1C79CC}">
      <dgm:prSet phldrT="[文本]"/>
      <dgm:spPr/>
      <dgm:t>
        <a:bodyPr/>
        <a:lstStyle/>
        <a:p>
          <a:r>
            <a:rPr lang="zh-CN" dirty="0"/>
            <a:t>通过大扫除，进行一次细致隐患排查，尤其注意规范电源线、网线布置，处理具有安全隐患的物品，清理在学生公寓楼道、电梯厅等公共区域临时存放的个人物品，为公寓用电安全、消防安全打下良好基础。</a:t>
          </a:r>
          <a:endParaRPr lang="zh-CN" altLang="en-US" dirty="0"/>
        </a:p>
      </dgm:t>
    </dgm:pt>
    <dgm:pt modelId="{D9797EA6-00FD-4E2A-89E9-6DC8AAC441FA}" type="parTrans" cxnId="{57547F02-4683-41B5-B7FC-4FF6DC47CCDB}">
      <dgm:prSet/>
      <dgm:spPr/>
      <dgm:t>
        <a:bodyPr/>
        <a:lstStyle/>
        <a:p>
          <a:endParaRPr lang="zh-CN" altLang="en-US"/>
        </a:p>
      </dgm:t>
    </dgm:pt>
    <dgm:pt modelId="{497688D5-004D-458F-B492-01935B7DA170}" type="sibTrans" cxnId="{57547F02-4683-41B5-B7FC-4FF6DC47CCDB}">
      <dgm:prSet/>
      <dgm:spPr/>
      <dgm:t>
        <a:bodyPr/>
        <a:lstStyle/>
        <a:p>
          <a:endParaRPr lang="zh-CN" altLang="en-US"/>
        </a:p>
      </dgm:t>
    </dgm:pt>
    <dgm:pt modelId="{EF3F609E-DEB5-4AEE-8ACF-A409D3349E5B}" type="pres">
      <dgm:prSet presAssocID="{4315D044-C5A8-453E-BD3D-8AC61FEF4920}" presName="linearFlow" presStyleCnt="0">
        <dgm:presLayoutVars>
          <dgm:dir/>
          <dgm:animLvl val="lvl"/>
          <dgm:resizeHandles val="exact"/>
        </dgm:presLayoutVars>
      </dgm:prSet>
      <dgm:spPr/>
      <dgm:t>
        <a:bodyPr/>
        <a:lstStyle/>
        <a:p>
          <a:endParaRPr lang="zh-CN" altLang="en-US"/>
        </a:p>
      </dgm:t>
    </dgm:pt>
    <dgm:pt modelId="{0F45FE44-D3CD-4649-A373-4E9077850A42}" type="pres">
      <dgm:prSet presAssocID="{512E941B-693E-4349-BD88-3AFAC98193D7}" presName="composite" presStyleCnt="0"/>
      <dgm:spPr/>
    </dgm:pt>
    <dgm:pt modelId="{37FBABC0-5127-4BA1-B755-C055BE0739A8}" type="pres">
      <dgm:prSet presAssocID="{512E941B-693E-4349-BD88-3AFAC98193D7}" presName="parentText" presStyleLbl="alignNode1" presStyleIdx="0" presStyleCnt="3">
        <dgm:presLayoutVars>
          <dgm:chMax val="1"/>
          <dgm:bulletEnabled val="1"/>
        </dgm:presLayoutVars>
      </dgm:prSet>
      <dgm:spPr/>
      <dgm:t>
        <a:bodyPr/>
        <a:lstStyle/>
        <a:p>
          <a:endParaRPr lang="zh-CN" altLang="en-US"/>
        </a:p>
      </dgm:t>
    </dgm:pt>
    <dgm:pt modelId="{F8260393-F416-4BD5-98E1-CC7ED5638154}" type="pres">
      <dgm:prSet presAssocID="{512E941B-693E-4349-BD88-3AFAC98193D7}" presName="descendantText" presStyleLbl="alignAcc1" presStyleIdx="0" presStyleCnt="3">
        <dgm:presLayoutVars>
          <dgm:bulletEnabled val="1"/>
        </dgm:presLayoutVars>
      </dgm:prSet>
      <dgm:spPr/>
      <dgm:t>
        <a:bodyPr/>
        <a:lstStyle/>
        <a:p>
          <a:endParaRPr lang="zh-CN" altLang="en-US"/>
        </a:p>
      </dgm:t>
    </dgm:pt>
    <dgm:pt modelId="{FC43A928-70D4-4430-A4E9-F59927C530DE}" type="pres">
      <dgm:prSet presAssocID="{D7EF2518-C083-4C82-993A-26C357BDDD83}" presName="sp" presStyleCnt="0"/>
      <dgm:spPr/>
    </dgm:pt>
    <dgm:pt modelId="{3E091FB8-CE1C-44D1-9401-7F29D04A8905}" type="pres">
      <dgm:prSet presAssocID="{945474A5-5F53-4CDB-915C-3EFD371BBD35}" presName="composite" presStyleCnt="0"/>
      <dgm:spPr/>
    </dgm:pt>
    <dgm:pt modelId="{828A2E96-7FC7-4E79-B327-414BCD5D9017}" type="pres">
      <dgm:prSet presAssocID="{945474A5-5F53-4CDB-915C-3EFD371BBD35}" presName="parentText" presStyleLbl="alignNode1" presStyleIdx="1" presStyleCnt="3">
        <dgm:presLayoutVars>
          <dgm:chMax val="1"/>
          <dgm:bulletEnabled val="1"/>
        </dgm:presLayoutVars>
      </dgm:prSet>
      <dgm:spPr/>
      <dgm:t>
        <a:bodyPr/>
        <a:lstStyle/>
        <a:p>
          <a:endParaRPr lang="zh-CN" altLang="en-US"/>
        </a:p>
      </dgm:t>
    </dgm:pt>
    <dgm:pt modelId="{FD64AE54-CB05-4847-833C-71C7035C0ADD}" type="pres">
      <dgm:prSet presAssocID="{945474A5-5F53-4CDB-915C-3EFD371BBD35}" presName="descendantText" presStyleLbl="alignAcc1" presStyleIdx="1" presStyleCnt="3">
        <dgm:presLayoutVars>
          <dgm:bulletEnabled val="1"/>
        </dgm:presLayoutVars>
      </dgm:prSet>
      <dgm:spPr/>
      <dgm:t>
        <a:bodyPr/>
        <a:lstStyle/>
        <a:p>
          <a:endParaRPr lang="zh-CN" altLang="en-US"/>
        </a:p>
      </dgm:t>
    </dgm:pt>
    <dgm:pt modelId="{5F7094DB-B018-40BD-B96C-311706EA8F4D}" type="pres">
      <dgm:prSet presAssocID="{9D8ECA79-CE18-4D02-94AC-8A3C1024C226}" presName="sp" presStyleCnt="0"/>
      <dgm:spPr/>
    </dgm:pt>
    <dgm:pt modelId="{32BB5BC7-84E0-42FA-A6B4-6D1BE9199B4F}" type="pres">
      <dgm:prSet presAssocID="{349B42CB-F493-4F79-AE0B-6D21E593D315}" presName="composite" presStyleCnt="0"/>
      <dgm:spPr/>
    </dgm:pt>
    <dgm:pt modelId="{0754C2D1-705C-4AF7-938A-0E415293FF6F}" type="pres">
      <dgm:prSet presAssocID="{349B42CB-F493-4F79-AE0B-6D21E593D315}" presName="parentText" presStyleLbl="alignNode1" presStyleIdx="2" presStyleCnt="3">
        <dgm:presLayoutVars>
          <dgm:chMax val="1"/>
          <dgm:bulletEnabled val="1"/>
        </dgm:presLayoutVars>
      </dgm:prSet>
      <dgm:spPr/>
      <dgm:t>
        <a:bodyPr/>
        <a:lstStyle/>
        <a:p>
          <a:endParaRPr lang="zh-CN" altLang="en-US"/>
        </a:p>
      </dgm:t>
    </dgm:pt>
    <dgm:pt modelId="{C9541890-938F-45BD-9E37-C4EA9AC765B2}" type="pres">
      <dgm:prSet presAssocID="{349B42CB-F493-4F79-AE0B-6D21E593D315}" presName="descendantText" presStyleLbl="alignAcc1" presStyleIdx="2" presStyleCnt="3">
        <dgm:presLayoutVars>
          <dgm:bulletEnabled val="1"/>
        </dgm:presLayoutVars>
      </dgm:prSet>
      <dgm:spPr/>
      <dgm:t>
        <a:bodyPr/>
        <a:lstStyle/>
        <a:p>
          <a:endParaRPr lang="zh-CN" altLang="en-US"/>
        </a:p>
      </dgm:t>
    </dgm:pt>
  </dgm:ptLst>
  <dgm:cxnLst>
    <dgm:cxn modelId="{3C8B51AC-70AA-4C3C-AA08-8E2668030BBA}" type="presOf" srcId="{349B42CB-F493-4F79-AE0B-6D21E593D315}" destId="{0754C2D1-705C-4AF7-938A-0E415293FF6F}" srcOrd="0" destOrd="0" presId="urn:microsoft.com/office/officeart/2005/8/layout/chevron2"/>
    <dgm:cxn modelId="{973FFB7D-337B-44D9-B118-4ABE29B89534}" srcId="{945474A5-5F53-4CDB-915C-3EFD371BBD35}" destId="{40D8C263-B4B5-436D-8D6C-E317B5B38DB6}" srcOrd="0" destOrd="0" parTransId="{18DE5B88-4E99-4BF8-96EC-95A4093D459A}" sibTransId="{7481508F-93AC-4E5C-AE12-57F3C2A5559E}"/>
    <dgm:cxn modelId="{371AFAC8-BA9F-40BE-B0EC-91E9CDE4B7BF}" type="presOf" srcId="{4315D044-C5A8-453E-BD3D-8AC61FEF4920}" destId="{EF3F609E-DEB5-4AEE-8ACF-A409D3349E5B}" srcOrd="0" destOrd="0" presId="urn:microsoft.com/office/officeart/2005/8/layout/chevron2"/>
    <dgm:cxn modelId="{DFCFE256-78EB-40D1-9DA3-D65E9EB26CF8}" type="presOf" srcId="{512E941B-693E-4349-BD88-3AFAC98193D7}" destId="{37FBABC0-5127-4BA1-B755-C055BE0739A8}" srcOrd="0" destOrd="0" presId="urn:microsoft.com/office/officeart/2005/8/layout/chevron2"/>
    <dgm:cxn modelId="{DDE76BA6-9674-4023-8C5E-EE91CD882B2B}" srcId="{512E941B-693E-4349-BD88-3AFAC98193D7}" destId="{46271C60-AA9E-45DB-96C3-F7C738EFC094}" srcOrd="0" destOrd="0" parTransId="{E6B73C68-0674-4A00-B4DD-87E848747099}" sibTransId="{C92735F2-EFFD-4C29-BFAC-1008BA355701}"/>
    <dgm:cxn modelId="{221EF70D-8BA5-40B8-8BE5-462E745F270B}" type="presOf" srcId="{67EDC6F0-6BC7-4720-BBE9-30966E1C79CC}" destId="{C9541890-938F-45BD-9E37-C4EA9AC765B2}" srcOrd="0" destOrd="0" presId="urn:microsoft.com/office/officeart/2005/8/layout/chevron2"/>
    <dgm:cxn modelId="{E5779CE2-572B-476A-AED6-CC49ACEF8435}" srcId="{4315D044-C5A8-453E-BD3D-8AC61FEF4920}" destId="{945474A5-5F53-4CDB-915C-3EFD371BBD35}" srcOrd="1" destOrd="0" parTransId="{49A12A46-1A59-4C66-9552-EC6CA0B280D9}" sibTransId="{9D8ECA79-CE18-4D02-94AC-8A3C1024C226}"/>
    <dgm:cxn modelId="{C8612568-DB61-4E5B-A6E6-D5883F5AE33B}" type="presOf" srcId="{40D8C263-B4B5-436D-8D6C-E317B5B38DB6}" destId="{FD64AE54-CB05-4847-833C-71C7035C0ADD}" srcOrd="0" destOrd="0" presId="urn:microsoft.com/office/officeart/2005/8/layout/chevron2"/>
    <dgm:cxn modelId="{FAC7FDBE-2340-466C-B651-E2E6ABAFB698}" srcId="{4315D044-C5A8-453E-BD3D-8AC61FEF4920}" destId="{349B42CB-F493-4F79-AE0B-6D21E593D315}" srcOrd="2" destOrd="0" parTransId="{28691AFC-B24F-423B-88B9-D06BEE1D795C}" sibTransId="{E9E97106-D421-40CC-A667-E1D91072F2A4}"/>
    <dgm:cxn modelId="{B9E1272B-CC72-4B5D-A3C0-7B54F2B2E873}" type="presOf" srcId="{46271C60-AA9E-45DB-96C3-F7C738EFC094}" destId="{F8260393-F416-4BD5-98E1-CC7ED5638154}" srcOrd="0" destOrd="0" presId="urn:microsoft.com/office/officeart/2005/8/layout/chevron2"/>
    <dgm:cxn modelId="{5539FBFF-AE71-42F8-802A-9ECF844D305B}" type="presOf" srcId="{945474A5-5F53-4CDB-915C-3EFD371BBD35}" destId="{828A2E96-7FC7-4E79-B327-414BCD5D9017}" srcOrd="0" destOrd="0" presId="urn:microsoft.com/office/officeart/2005/8/layout/chevron2"/>
    <dgm:cxn modelId="{4F8C8545-4116-4549-A821-8AC1D2063FA9}" srcId="{4315D044-C5A8-453E-BD3D-8AC61FEF4920}" destId="{512E941B-693E-4349-BD88-3AFAC98193D7}" srcOrd="0" destOrd="0" parTransId="{291D659B-EDF5-4CD5-A721-925D086EB9CB}" sibTransId="{D7EF2518-C083-4C82-993A-26C357BDDD83}"/>
    <dgm:cxn modelId="{57547F02-4683-41B5-B7FC-4FF6DC47CCDB}" srcId="{349B42CB-F493-4F79-AE0B-6D21E593D315}" destId="{67EDC6F0-6BC7-4720-BBE9-30966E1C79CC}" srcOrd="0" destOrd="0" parTransId="{D9797EA6-00FD-4E2A-89E9-6DC8AAC441FA}" sibTransId="{497688D5-004D-458F-B492-01935B7DA170}"/>
    <dgm:cxn modelId="{A024F8D3-CA2C-40F4-A447-58A2A6146B42}" type="presParOf" srcId="{EF3F609E-DEB5-4AEE-8ACF-A409D3349E5B}" destId="{0F45FE44-D3CD-4649-A373-4E9077850A42}" srcOrd="0" destOrd="0" presId="urn:microsoft.com/office/officeart/2005/8/layout/chevron2"/>
    <dgm:cxn modelId="{B5F1F8E5-812B-49E6-887E-FDD88B98A95F}" type="presParOf" srcId="{0F45FE44-D3CD-4649-A373-4E9077850A42}" destId="{37FBABC0-5127-4BA1-B755-C055BE0739A8}" srcOrd="0" destOrd="0" presId="urn:microsoft.com/office/officeart/2005/8/layout/chevron2"/>
    <dgm:cxn modelId="{EDE89F26-F510-4FDB-A30B-F8B4AD6B241F}" type="presParOf" srcId="{0F45FE44-D3CD-4649-A373-4E9077850A42}" destId="{F8260393-F416-4BD5-98E1-CC7ED5638154}" srcOrd="1" destOrd="0" presId="urn:microsoft.com/office/officeart/2005/8/layout/chevron2"/>
    <dgm:cxn modelId="{798DB2CE-EB0D-4D2D-A42F-212F8FA8675A}" type="presParOf" srcId="{EF3F609E-DEB5-4AEE-8ACF-A409D3349E5B}" destId="{FC43A928-70D4-4430-A4E9-F59927C530DE}" srcOrd="1" destOrd="0" presId="urn:microsoft.com/office/officeart/2005/8/layout/chevron2"/>
    <dgm:cxn modelId="{EB9F3D56-6E29-4FC1-93ED-04E03B2EB645}" type="presParOf" srcId="{EF3F609E-DEB5-4AEE-8ACF-A409D3349E5B}" destId="{3E091FB8-CE1C-44D1-9401-7F29D04A8905}" srcOrd="2" destOrd="0" presId="urn:microsoft.com/office/officeart/2005/8/layout/chevron2"/>
    <dgm:cxn modelId="{29E6917D-9C9F-4962-9FB3-E7396061F44E}" type="presParOf" srcId="{3E091FB8-CE1C-44D1-9401-7F29D04A8905}" destId="{828A2E96-7FC7-4E79-B327-414BCD5D9017}" srcOrd="0" destOrd="0" presId="urn:microsoft.com/office/officeart/2005/8/layout/chevron2"/>
    <dgm:cxn modelId="{3A2BB70C-F733-4E62-8103-87390848AAF0}" type="presParOf" srcId="{3E091FB8-CE1C-44D1-9401-7F29D04A8905}" destId="{FD64AE54-CB05-4847-833C-71C7035C0ADD}" srcOrd="1" destOrd="0" presId="urn:microsoft.com/office/officeart/2005/8/layout/chevron2"/>
    <dgm:cxn modelId="{B8622064-8395-4FAB-A9CA-B49681D7B2D3}" type="presParOf" srcId="{EF3F609E-DEB5-4AEE-8ACF-A409D3349E5B}" destId="{5F7094DB-B018-40BD-B96C-311706EA8F4D}" srcOrd="3" destOrd="0" presId="urn:microsoft.com/office/officeart/2005/8/layout/chevron2"/>
    <dgm:cxn modelId="{637679D8-212C-42F2-8728-1BC5075A275A}" type="presParOf" srcId="{EF3F609E-DEB5-4AEE-8ACF-A409D3349E5B}" destId="{32BB5BC7-84E0-42FA-A6B4-6D1BE9199B4F}" srcOrd="4" destOrd="0" presId="urn:microsoft.com/office/officeart/2005/8/layout/chevron2"/>
    <dgm:cxn modelId="{DD07DD6D-2EFE-4B9A-B2A7-25B45810E48A}" type="presParOf" srcId="{32BB5BC7-84E0-42FA-A6B4-6D1BE9199B4F}" destId="{0754C2D1-705C-4AF7-938A-0E415293FF6F}" srcOrd="0" destOrd="0" presId="urn:microsoft.com/office/officeart/2005/8/layout/chevron2"/>
    <dgm:cxn modelId="{8CD33343-EA01-4A12-8F02-63C5108F88D0}" type="presParOf" srcId="{32BB5BC7-84E0-42FA-A6B4-6D1BE9199B4F}" destId="{C9541890-938F-45BD-9E37-C4EA9AC765B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FBABC0-5127-4BA1-B755-C055BE0739A8}">
      <dsp:nvSpPr>
        <dsp:cNvPr id="0" name=""/>
        <dsp:cNvSpPr/>
      </dsp:nvSpPr>
      <dsp:spPr>
        <a:xfrm rot="5400000">
          <a:off x="-235320" y="235931"/>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a:t>1</a:t>
          </a:r>
          <a:endParaRPr lang="zh-CN" altLang="en-US" sz="2700" kern="1200" dirty="0"/>
        </a:p>
      </dsp:txBody>
      <dsp:txXfrm rot="-5400000">
        <a:off x="1" y="549692"/>
        <a:ext cx="1098161" cy="470641"/>
      </dsp:txXfrm>
    </dsp:sp>
    <dsp:sp modelId="{F8260393-F416-4BD5-98E1-CC7ED5638154}">
      <dsp:nvSpPr>
        <dsp:cNvPr id="0" name=""/>
        <dsp:cNvSpPr/>
      </dsp:nvSpPr>
      <dsp:spPr>
        <a:xfrm rot="5400000">
          <a:off x="4237058" y="-3138286"/>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sz="1600" kern="1200" dirty="0"/>
            <a:t>通过大扫除，进行一次全面卫生清洁，做好地面清扫，彻底清除床下、阳台卫生死角，适当开窗通风。及时处理扫除产生的垃圾，践行垃圾分类。</a:t>
          </a:r>
          <a:endParaRPr lang="zh-CN" altLang="en-US" sz="1600" kern="1200" dirty="0"/>
        </a:p>
      </dsp:txBody>
      <dsp:txXfrm rot="-5400000">
        <a:off x="1098162" y="50389"/>
        <a:ext cx="7247736" cy="920163"/>
      </dsp:txXfrm>
    </dsp:sp>
    <dsp:sp modelId="{828A2E96-7FC7-4E79-B327-414BCD5D9017}">
      <dsp:nvSpPr>
        <dsp:cNvPr id="0" name=""/>
        <dsp:cNvSpPr/>
      </dsp:nvSpPr>
      <dsp:spPr>
        <a:xfrm rot="5400000">
          <a:off x="-235320" y="1610130"/>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a:t>2</a:t>
          </a:r>
          <a:endParaRPr lang="zh-CN" altLang="en-US" sz="2700" kern="1200" dirty="0"/>
        </a:p>
      </dsp:txBody>
      <dsp:txXfrm rot="-5400000">
        <a:off x="1" y="1923891"/>
        <a:ext cx="1098161" cy="470641"/>
      </dsp:txXfrm>
    </dsp:sp>
    <dsp:sp modelId="{FD64AE54-CB05-4847-833C-71C7035C0ADD}">
      <dsp:nvSpPr>
        <dsp:cNvPr id="0" name=""/>
        <dsp:cNvSpPr/>
      </dsp:nvSpPr>
      <dsp:spPr>
        <a:xfrm rot="5400000">
          <a:off x="4237058" y="-1764086"/>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sz="1600" kern="1200" dirty="0"/>
            <a:t>通过大扫除，进行一次规范物品整理，规范地面、桌面、床面物品摆放，整理大量集中堆积的物品，合理利用阳台、床底等空间做好物品收纳；处理易腐烂变质的食物，防止假期无人宿舍垃圾、食品长期存放导致蟑螂蝇虫滋生繁殖。</a:t>
          </a:r>
          <a:endParaRPr lang="zh-CN" altLang="en-US" sz="1600" kern="1200" dirty="0"/>
        </a:p>
      </dsp:txBody>
      <dsp:txXfrm rot="-5400000">
        <a:off x="1098162" y="1424589"/>
        <a:ext cx="7247736" cy="920163"/>
      </dsp:txXfrm>
    </dsp:sp>
    <dsp:sp modelId="{0754C2D1-705C-4AF7-938A-0E415293FF6F}">
      <dsp:nvSpPr>
        <dsp:cNvPr id="0" name=""/>
        <dsp:cNvSpPr/>
      </dsp:nvSpPr>
      <dsp:spPr>
        <a:xfrm rot="5400000">
          <a:off x="-235320" y="2984330"/>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a:t>3</a:t>
          </a:r>
          <a:endParaRPr lang="zh-CN" altLang="en-US" sz="2700" kern="1200" dirty="0"/>
        </a:p>
      </dsp:txBody>
      <dsp:txXfrm rot="-5400000">
        <a:off x="1" y="3298091"/>
        <a:ext cx="1098161" cy="470641"/>
      </dsp:txXfrm>
    </dsp:sp>
    <dsp:sp modelId="{C9541890-938F-45BD-9E37-C4EA9AC765B2}">
      <dsp:nvSpPr>
        <dsp:cNvPr id="0" name=""/>
        <dsp:cNvSpPr/>
      </dsp:nvSpPr>
      <dsp:spPr>
        <a:xfrm rot="5400000">
          <a:off x="4237058" y="-389887"/>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sz="1600" kern="1200" dirty="0"/>
            <a:t>通过大扫除，进行一次细致隐患排查，尤其注意规范电源线、网线布置，处理具有安全隐患的物品，清理在学生公寓楼道、电梯厅等公共区域临时存放的个人物品，为公寓用电安全、消防安全打下良好基础。</a:t>
          </a:r>
          <a:endParaRPr lang="zh-CN" altLang="en-US" sz="1600" kern="1200" dirty="0"/>
        </a:p>
      </dsp:txBody>
      <dsp:txXfrm rot="-5400000">
        <a:off x="1098162" y="2798788"/>
        <a:ext cx="7247736" cy="92016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6E915-9868-4223-AD21-2473406B9362}" type="datetimeFigureOut">
              <a:rPr lang="zh-CN" altLang="en-US" smtClean="0"/>
              <a:t>2021/6/28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90464-E2C3-4509-AFE0-63899D41899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10</a:t>
            </a:fld>
            <a:endParaRPr lang="zh-CN" altLang="en-US"/>
          </a:p>
        </p:txBody>
      </p:sp>
    </p:spTree>
    <p:extLst>
      <p:ext uri="{BB962C8B-B14F-4D97-AF65-F5344CB8AC3E}">
        <p14:creationId xmlns:p14="http://schemas.microsoft.com/office/powerpoint/2010/main" val="866498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11</a:t>
            </a:fld>
            <a:endParaRPr lang="zh-CN" altLang="en-US"/>
          </a:p>
        </p:txBody>
      </p:sp>
    </p:spTree>
    <p:extLst>
      <p:ext uri="{BB962C8B-B14F-4D97-AF65-F5344CB8AC3E}">
        <p14:creationId xmlns:p14="http://schemas.microsoft.com/office/powerpoint/2010/main" val="3548507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12</a:t>
            </a:fld>
            <a:endParaRPr lang="zh-CN" altLang="en-US"/>
          </a:p>
        </p:txBody>
      </p:sp>
    </p:spTree>
    <p:extLst>
      <p:ext uri="{BB962C8B-B14F-4D97-AF65-F5344CB8AC3E}">
        <p14:creationId xmlns:p14="http://schemas.microsoft.com/office/powerpoint/2010/main" val="2812102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13</a:t>
            </a:fld>
            <a:endParaRPr lang="zh-CN" altLang="en-US"/>
          </a:p>
        </p:txBody>
      </p:sp>
    </p:spTree>
    <p:extLst>
      <p:ext uri="{BB962C8B-B14F-4D97-AF65-F5344CB8AC3E}">
        <p14:creationId xmlns:p14="http://schemas.microsoft.com/office/powerpoint/2010/main" val="1319688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14</a:t>
            </a:fld>
            <a:endParaRPr lang="zh-CN" altLang="en-US"/>
          </a:p>
        </p:txBody>
      </p:sp>
    </p:spTree>
    <p:extLst>
      <p:ext uri="{BB962C8B-B14F-4D97-AF65-F5344CB8AC3E}">
        <p14:creationId xmlns:p14="http://schemas.microsoft.com/office/powerpoint/2010/main" val="1719551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15</a:t>
            </a:fld>
            <a:endParaRPr lang="zh-CN" altLang="en-US"/>
          </a:p>
        </p:txBody>
      </p:sp>
    </p:spTree>
    <p:extLst>
      <p:ext uri="{BB962C8B-B14F-4D97-AF65-F5344CB8AC3E}">
        <p14:creationId xmlns:p14="http://schemas.microsoft.com/office/powerpoint/2010/main" val="1920946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16</a:t>
            </a:fld>
            <a:endParaRPr lang="zh-CN" altLang="en-US"/>
          </a:p>
        </p:txBody>
      </p:sp>
    </p:spTree>
    <p:extLst>
      <p:ext uri="{BB962C8B-B14F-4D97-AF65-F5344CB8AC3E}">
        <p14:creationId xmlns:p14="http://schemas.microsoft.com/office/powerpoint/2010/main" val="2295960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17</a:t>
            </a:fld>
            <a:endParaRPr lang="zh-CN" altLang="en-US"/>
          </a:p>
        </p:txBody>
      </p:sp>
    </p:spTree>
    <p:extLst>
      <p:ext uri="{BB962C8B-B14F-4D97-AF65-F5344CB8AC3E}">
        <p14:creationId xmlns:p14="http://schemas.microsoft.com/office/powerpoint/2010/main" val="2620189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18</a:t>
            </a:fld>
            <a:endParaRPr lang="zh-CN" altLang="en-US"/>
          </a:p>
        </p:txBody>
      </p:sp>
    </p:spTree>
    <p:extLst>
      <p:ext uri="{BB962C8B-B14F-4D97-AF65-F5344CB8AC3E}">
        <p14:creationId xmlns:p14="http://schemas.microsoft.com/office/powerpoint/2010/main" val="1498240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19</a:t>
            </a:fld>
            <a:endParaRPr lang="zh-CN" altLang="en-US"/>
          </a:p>
        </p:txBody>
      </p:sp>
    </p:spTree>
    <p:extLst>
      <p:ext uri="{BB962C8B-B14F-4D97-AF65-F5344CB8AC3E}">
        <p14:creationId xmlns:p14="http://schemas.microsoft.com/office/powerpoint/2010/main" val="32914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A90464-E2C3-4509-AFE0-63899D41899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20</a:t>
            </a:fld>
            <a:endParaRPr lang="zh-CN" altLang="en-US"/>
          </a:p>
        </p:txBody>
      </p:sp>
    </p:spTree>
    <p:extLst>
      <p:ext uri="{BB962C8B-B14F-4D97-AF65-F5344CB8AC3E}">
        <p14:creationId xmlns:p14="http://schemas.microsoft.com/office/powerpoint/2010/main" val="560094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21</a:t>
            </a:fld>
            <a:endParaRPr lang="zh-CN" altLang="en-US"/>
          </a:p>
        </p:txBody>
      </p:sp>
    </p:spTree>
    <p:extLst>
      <p:ext uri="{BB962C8B-B14F-4D97-AF65-F5344CB8AC3E}">
        <p14:creationId xmlns:p14="http://schemas.microsoft.com/office/powerpoint/2010/main" val="106747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22</a:t>
            </a:fld>
            <a:endParaRPr lang="zh-CN" altLang="en-US"/>
          </a:p>
        </p:txBody>
      </p:sp>
    </p:spTree>
    <p:extLst>
      <p:ext uri="{BB962C8B-B14F-4D97-AF65-F5344CB8AC3E}">
        <p14:creationId xmlns:p14="http://schemas.microsoft.com/office/powerpoint/2010/main" val="3030486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23</a:t>
            </a:fld>
            <a:endParaRPr lang="zh-CN" altLang="en-US"/>
          </a:p>
        </p:txBody>
      </p:sp>
    </p:spTree>
    <p:extLst>
      <p:ext uri="{BB962C8B-B14F-4D97-AF65-F5344CB8AC3E}">
        <p14:creationId xmlns:p14="http://schemas.microsoft.com/office/powerpoint/2010/main" val="1412569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24</a:t>
            </a:fld>
            <a:endParaRPr lang="zh-CN" altLang="en-US"/>
          </a:p>
        </p:txBody>
      </p:sp>
    </p:spTree>
    <p:extLst>
      <p:ext uri="{BB962C8B-B14F-4D97-AF65-F5344CB8AC3E}">
        <p14:creationId xmlns:p14="http://schemas.microsoft.com/office/powerpoint/2010/main" val="1540577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25</a:t>
            </a:fld>
            <a:endParaRPr lang="zh-CN" altLang="en-US"/>
          </a:p>
        </p:txBody>
      </p:sp>
    </p:spTree>
    <p:extLst>
      <p:ext uri="{BB962C8B-B14F-4D97-AF65-F5344CB8AC3E}">
        <p14:creationId xmlns:p14="http://schemas.microsoft.com/office/powerpoint/2010/main" val="2290040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26</a:t>
            </a:fld>
            <a:endParaRPr lang="zh-CN" altLang="en-US"/>
          </a:p>
        </p:txBody>
      </p:sp>
    </p:spTree>
    <p:extLst>
      <p:ext uri="{BB962C8B-B14F-4D97-AF65-F5344CB8AC3E}">
        <p14:creationId xmlns:p14="http://schemas.microsoft.com/office/powerpoint/2010/main" val="861487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27</a:t>
            </a:fld>
            <a:endParaRPr lang="zh-CN" altLang="en-US"/>
          </a:p>
        </p:txBody>
      </p:sp>
    </p:spTree>
    <p:extLst>
      <p:ext uri="{BB962C8B-B14F-4D97-AF65-F5344CB8AC3E}">
        <p14:creationId xmlns:p14="http://schemas.microsoft.com/office/powerpoint/2010/main" val="578368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28</a:t>
            </a:fld>
            <a:endParaRPr lang="zh-CN" altLang="en-US"/>
          </a:p>
        </p:txBody>
      </p:sp>
    </p:spTree>
    <p:extLst>
      <p:ext uri="{BB962C8B-B14F-4D97-AF65-F5344CB8AC3E}">
        <p14:creationId xmlns:p14="http://schemas.microsoft.com/office/powerpoint/2010/main" val="37746185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29</a:t>
            </a:fld>
            <a:endParaRPr lang="zh-CN" altLang="en-US"/>
          </a:p>
        </p:txBody>
      </p:sp>
    </p:spTree>
    <p:extLst>
      <p:ext uri="{BB962C8B-B14F-4D97-AF65-F5344CB8AC3E}">
        <p14:creationId xmlns:p14="http://schemas.microsoft.com/office/powerpoint/2010/main" val="2981396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a:t>
            </a:fld>
            <a:endParaRPr lang="zh-CN" altLang="en-US"/>
          </a:p>
        </p:txBody>
      </p:sp>
    </p:spTree>
    <p:extLst>
      <p:ext uri="{BB962C8B-B14F-4D97-AF65-F5344CB8AC3E}">
        <p14:creationId xmlns:p14="http://schemas.microsoft.com/office/powerpoint/2010/main" val="620998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30</a:t>
            </a:fld>
            <a:endParaRPr lang="zh-CN" altLang="en-US"/>
          </a:p>
        </p:txBody>
      </p:sp>
    </p:spTree>
    <p:extLst>
      <p:ext uri="{BB962C8B-B14F-4D97-AF65-F5344CB8AC3E}">
        <p14:creationId xmlns:p14="http://schemas.microsoft.com/office/powerpoint/2010/main" val="3088530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4</a:t>
            </a:fld>
            <a:endParaRPr lang="zh-CN" altLang="en-US"/>
          </a:p>
        </p:txBody>
      </p:sp>
    </p:spTree>
    <p:extLst>
      <p:ext uri="{BB962C8B-B14F-4D97-AF65-F5344CB8AC3E}">
        <p14:creationId xmlns:p14="http://schemas.microsoft.com/office/powerpoint/2010/main" val="2707605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5</a:t>
            </a:fld>
            <a:endParaRPr lang="zh-CN" altLang="en-US"/>
          </a:p>
        </p:txBody>
      </p:sp>
    </p:spTree>
    <p:extLst>
      <p:ext uri="{BB962C8B-B14F-4D97-AF65-F5344CB8AC3E}">
        <p14:creationId xmlns:p14="http://schemas.microsoft.com/office/powerpoint/2010/main" val="302496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6</a:t>
            </a:fld>
            <a:endParaRPr lang="zh-CN" altLang="en-US"/>
          </a:p>
        </p:txBody>
      </p:sp>
    </p:spTree>
    <p:extLst>
      <p:ext uri="{BB962C8B-B14F-4D97-AF65-F5344CB8AC3E}">
        <p14:creationId xmlns:p14="http://schemas.microsoft.com/office/powerpoint/2010/main" val="1866934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7</a:t>
            </a:fld>
            <a:endParaRPr lang="zh-CN" altLang="en-US"/>
          </a:p>
        </p:txBody>
      </p:sp>
    </p:spTree>
    <p:extLst>
      <p:ext uri="{BB962C8B-B14F-4D97-AF65-F5344CB8AC3E}">
        <p14:creationId xmlns:p14="http://schemas.microsoft.com/office/powerpoint/2010/main" val="831820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8</a:t>
            </a:fld>
            <a:endParaRPr lang="zh-CN" altLang="en-US"/>
          </a:p>
        </p:txBody>
      </p:sp>
    </p:spTree>
    <p:extLst>
      <p:ext uri="{BB962C8B-B14F-4D97-AF65-F5344CB8AC3E}">
        <p14:creationId xmlns:p14="http://schemas.microsoft.com/office/powerpoint/2010/main" val="1605564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9</a:t>
            </a:fld>
            <a:endParaRPr lang="zh-CN" altLang="en-US"/>
          </a:p>
        </p:txBody>
      </p:sp>
    </p:spTree>
    <p:extLst>
      <p:ext uri="{BB962C8B-B14F-4D97-AF65-F5344CB8AC3E}">
        <p14:creationId xmlns:p14="http://schemas.microsoft.com/office/powerpoint/2010/main" val="2597489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88D6-15B0-4D34-B160-748A24503923}" type="datetimeFigureOut">
              <a:rPr lang="zh-CN" altLang="en-US" smtClean="0"/>
              <a:t>2021/6/28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D2218-D929-41A1-9A96-21586A0BD13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v.qq.com/x/page/c323623xc2p.html?start=61"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v.qq.com/x/page/c323623xc2p.html?start=61" TargetMode="External"/><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s://docs.qq.com/sheet/DTEZ4QlFFYWx0aFBO" TargetMode="Externa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5"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blipFill rotWithShape="1">
            <a:blip r:embed="rId3"/>
            <a:stretch>
              <a:fillRect/>
            </a:stretch>
          </a:blip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3" name="Freeform 56"/>
          <p:cNvSpPr/>
          <p:nvPr/>
        </p:nvSpPr>
        <p:spPr bwMode="auto">
          <a:xfrm>
            <a:off x="9599613" y="476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7" name="文本框 6"/>
          <p:cNvSpPr txBox="1"/>
          <p:nvPr/>
        </p:nvSpPr>
        <p:spPr>
          <a:xfrm>
            <a:off x="4979670" y="2813050"/>
            <a:ext cx="7145655" cy="2438488"/>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ctr" defTabSz="914400" rtl="0" fontAlgn="auto">
              <a:lnSpc>
                <a:spcPct val="15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kumimoji="0" lang="en-US" altLang="zh-CN"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kumimoji="0" lang="zh-CN" altLang="en-US"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a:t>
            </a:r>
            <a:endParaRPr kumimoji="0" lang="en-US" altLang="zh-CN"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a:p>
            <a:pPr marL="0" marR="0" lvl="0" indent="0" algn="ctr" defTabSz="914400" rtl="0" fontAlgn="auto">
              <a:lnSpc>
                <a:spcPct val="15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安全教育主题班会</a:t>
            </a:r>
          </a:p>
        </p:txBody>
      </p:sp>
      <p:pic>
        <p:nvPicPr>
          <p:cNvPr id="6" name="图片 5" descr="信息学院院徽修改"/>
          <p:cNvPicPr>
            <a:picLocks noChangeAspect="1"/>
          </p:cNvPicPr>
          <p:nvPr/>
        </p:nvPicPr>
        <p:blipFill>
          <a:blip r:embed="rId4"/>
          <a:stretch>
            <a:fillRect/>
          </a:stretch>
        </p:blipFill>
        <p:spPr>
          <a:xfrm>
            <a:off x="7145831" y="580623"/>
            <a:ext cx="1892935" cy="1886585"/>
          </a:xfrm>
          <a:prstGeom prst="rect">
            <a:avLst/>
          </a:prstGeom>
        </p:spPr>
      </p:pic>
      <p:sp>
        <p:nvSpPr>
          <p:cNvPr id="8" name="文本框 7"/>
          <p:cNvSpPr txBox="1"/>
          <p:nvPr/>
        </p:nvSpPr>
        <p:spPr>
          <a:xfrm>
            <a:off x="9527930" y="5775838"/>
            <a:ext cx="2664070" cy="461665"/>
          </a:xfrm>
          <a:prstGeom prst="rect">
            <a:avLst/>
          </a:prstGeom>
          <a:noFill/>
        </p:spPr>
        <p:txBody>
          <a:bodyPr wrap="square" rtlCol="0">
            <a:spAutoFit/>
          </a:bodyPr>
          <a:lstStyle/>
          <a:p>
            <a:r>
              <a:rPr lang="en-US" altLang="zh-CN" sz="2400" dirty="0">
                <a:latin typeface="黑体" panose="02010609060101010101" pitchFamily="49" charset="-122"/>
                <a:ea typeface="黑体" panose="02010609060101010101" pitchFamily="49" charset="-122"/>
              </a:rPr>
              <a:t>2021</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6</a:t>
            </a:r>
            <a:r>
              <a:rPr lang="zh-CN" altLang="en-US" sz="2400" dirty="0">
                <a:latin typeface="黑体" panose="02010609060101010101" pitchFamily="49" charset="-122"/>
                <a:ea typeface="黑体" panose="02010609060101010101" pitchFamily="49" charset="-122"/>
              </a:rPr>
              <a:t>月</a:t>
            </a:r>
            <a:r>
              <a:rPr lang="en-US" altLang="zh-CN" sz="2400" dirty="0">
                <a:latin typeface="黑体" panose="02010609060101010101" pitchFamily="49" charset="-122"/>
                <a:ea typeface="黑体" panose="02010609060101010101" pitchFamily="49" charset="-122"/>
              </a:rPr>
              <a:t>28</a:t>
            </a:r>
            <a:r>
              <a:rPr lang="zh-CN" altLang="en-US" sz="2400" dirty="0">
                <a:latin typeface="黑体" panose="02010609060101010101" pitchFamily="49" charset="-122"/>
                <a:ea typeface="黑体" panose="02010609060101010101" pitchFamily="49" charset="-122"/>
              </a:rPr>
              <a:t>日</a:t>
            </a:r>
            <a:endParaRPr lang="en-US" altLang="zh-CN"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6" y="995012"/>
            <a:ext cx="543585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网络安全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3477875"/>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不向陌生人透露个人信息，不约陌生网友；约会地点尽量选择在公共场所，人员较多的地方，尽量选择在白天，不要选择偏僻、隐蔽场所；不发生不正当性关系，注意有效预防艾滋病毒等性传播病毒的传播。</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警惕网络色情聊天，反动宣传；不浏览色情网站，不观看低俗直播。</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不轻易相信互联网上中奖信息，不轻易将电话号码、手机号码在网上注册，加强网络安全意识。</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90305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6" y="995012"/>
            <a:ext cx="543585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疫情防护安全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10580944" cy="1631216"/>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遵守所在地区防疫规定，接受相关检查监督。</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如实报备个人行程和身体健康状况；非必要不前往境内外疫情风险地区。</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保持合理的社交距离，做好个人防护工作。</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文本框 11">
            <a:extLst>
              <a:ext uri="{FF2B5EF4-FFF2-40B4-BE49-F238E27FC236}">
                <a16:creationId xmlns:a16="http://schemas.microsoft.com/office/drawing/2014/main" id="{D1097CA1-6EFA-4D35-9D13-539F8A8F92DB}"/>
              </a:ext>
            </a:extLst>
          </p:cNvPr>
          <p:cNvSpPr txBox="1"/>
          <p:nvPr/>
        </p:nvSpPr>
        <p:spPr>
          <a:xfrm>
            <a:off x="4966285" y="3607578"/>
            <a:ext cx="543585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其它</a:t>
            </a:r>
          </a:p>
        </p:txBody>
      </p:sp>
      <p:sp>
        <p:nvSpPr>
          <p:cNvPr id="15" name="文本框 14">
            <a:extLst>
              <a:ext uri="{FF2B5EF4-FFF2-40B4-BE49-F238E27FC236}">
                <a16:creationId xmlns:a16="http://schemas.microsoft.com/office/drawing/2014/main" id="{CAB05BE2-F242-491C-865F-04E496327A86}"/>
              </a:ext>
            </a:extLst>
          </p:cNvPr>
          <p:cNvSpPr txBox="1"/>
          <p:nvPr/>
        </p:nvSpPr>
        <p:spPr>
          <a:xfrm>
            <a:off x="1169096" y="4556453"/>
            <a:ext cx="10536960" cy="2000548"/>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关注身心健康，情绪异常时尽早主动告知父母，并寻求专业心理咨询，如有必要积极就医；身体不舒服时要正规用药，不滥用抗生素，并积极就医。</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禁止沾染或尝试毒品和致幻类、麻醉、精神药品。</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禁止参加各种形式的赌博活动。</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47720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1"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P spid="12" grpId="0"/>
      <p:bldP spid="15" grpId="0"/>
      <p:bldP spid="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99663" y="2346960"/>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a:t>
            </a:r>
            <a:r>
              <a:rPr lang="en-US" altLang="zh-CN" sz="4800" b="1" dirty="0" smtClean="0">
                <a:solidFill>
                  <a:srgbClr val="006EA0"/>
                </a:solidFill>
                <a:latin typeface="微软雅黑" panose="020B0503020204020204" pitchFamily="34" charset="-122"/>
                <a:ea typeface="微软雅黑" panose="020B0503020204020204" pitchFamily="34" charset="-122"/>
                <a:cs typeface="+mn-ea"/>
                <a:sym typeface="+mn-lt"/>
              </a:rPr>
              <a:t>02</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89491" y="3326101"/>
            <a:ext cx="1089113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观看最新防范电信网络诈骗教育视频</a:t>
            </a:r>
          </a:p>
        </p:txBody>
      </p:sp>
      <p:sp>
        <p:nvSpPr>
          <p:cNvPr id="15" name="文本框 14">
            <a:hlinkClick r:id="rId4"/>
            <a:extLst>
              <a:ext uri="{FF2B5EF4-FFF2-40B4-BE49-F238E27FC236}">
                <a16:creationId xmlns:a16="http://schemas.microsoft.com/office/drawing/2014/main" id="{025538CA-C404-42E2-8651-7C205A2D63F3}"/>
              </a:ext>
            </a:extLst>
          </p:cNvPr>
          <p:cNvSpPr txBox="1"/>
          <p:nvPr/>
        </p:nvSpPr>
        <p:spPr>
          <a:xfrm>
            <a:off x="1189492" y="4229974"/>
            <a:ext cx="8786251" cy="41261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endParaRPr lang="en-US" altLang="zh-CN" sz="2000" b="1" u="sng" dirty="0">
              <a:solidFill>
                <a:srgbClr val="0099FF"/>
              </a:solidFill>
              <a:latin typeface="黑体" panose="02010609060101010101" pitchFamily="49" charset="-122"/>
              <a:ea typeface="黑体" panose="02010609060101010101" pitchFamily="49" charset="-122"/>
              <a:cs typeface="+mn-ea"/>
              <a:sym typeface="+mn-lt"/>
            </a:endParaRP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668663" y="1958018"/>
            <a:ext cx="0" cy="329281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64939" y="200111"/>
            <a:ext cx="7809683"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信息学院假期安全教育主题班会</a:t>
            </a:r>
          </a:p>
        </p:txBody>
      </p:sp>
    </p:spTree>
    <p:extLst>
      <p:ext uri="{BB962C8B-B14F-4D97-AF65-F5344CB8AC3E}">
        <p14:creationId xmlns:p14="http://schemas.microsoft.com/office/powerpoint/2010/main" val="2298142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1000"/>
                                        <p:tgtEl>
                                          <p:spTgt spid="13"/>
                                        </p:tgtEl>
                                      </p:cBhvr>
                                    </p:animEffect>
                                  </p:childTnLst>
                                </p:cTn>
                              </p:par>
                            </p:childTnLst>
                          </p:cTn>
                        </p:par>
                        <p:par>
                          <p:cTn id="14" fill="hold">
                            <p:stCondLst>
                              <p:cond delay="2000"/>
                            </p:stCondLst>
                            <p:childTnLst>
                              <p:par>
                                <p:cTn id="15" presetID="14" presetClass="entr" presetSubtype="10" fill="hold" grpId="0" nodeType="afterEffect" nodePh="1">
                                  <p:stCondLst>
                                    <p:cond delay="0"/>
                                  </p:stCondLst>
                                  <p:endCondLst>
                                    <p:cond evt="begin" delay="0">
                                      <p:tn val="15"/>
                                    </p:cond>
                                  </p:end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5"/>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5" name="文本框 14">
            <a:hlinkClick r:id="rId6"/>
            <a:extLst>
              <a:ext uri="{FF2B5EF4-FFF2-40B4-BE49-F238E27FC236}">
                <a16:creationId xmlns:a16="http://schemas.microsoft.com/office/drawing/2014/main" id="{025538CA-C404-42E2-8651-7C205A2D63F3}"/>
              </a:ext>
            </a:extLst>
          </p:cNvPr>
          <p:cNvSpPr txBox="1"/>
          <p:nvPr/>
        </p:nvSpPr>
        <p:spPr>
          <a:xfrm>
            <a:off x="1189492" y="4229974"/>
            <a:ext cx="8786251" cy="41261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endParaRPr lang="en-US" altLang="zh-CN" sz="2000" b="1" u="sng" dirty="0">
              <a:solidFill>
                <a:srgbClr val="0099FF"/>
              </a:solidFill>
              <a:latin typeface="黑体" panose="02010609060101010101" pitchFamily="49" charset="-122"/>
              <a:ea typeface="黑体" panose="02010609060101010101" pitchFamily="49" charset="-122"/>
              <a:cs typeface="+mn-ea"/>
              <a:sym typeface="+mn-lt"/>
            </a:endParaRP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668663" y="1958018"/>
            <a:ext cx="0" cy="329281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 name="防诈骗宣传视频">
            <a:hlinkClick r:id="" action="ppaction://media"/>
            <a:extLst>
              <a:ext uri="{FF2B5EF4-FFF2-40B4-BE49-F238E27FC236}">
                <a16:creationId xmlns:a16="http://schemas.microsoft.com/office/drawing/2014/main" id="{A9BC321C-67F1-4784-8213-694E00EAAE7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15758044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975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99663" y="2346960"/>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a:t>
            </a:r>
            <a:r>
              <a:rPr lang="en-US" altLang="zh-CN" sz="4800" b="1" dirty="0" smtClean="0">
                <a:solidFill>
                  <a:srgbClr val="006EA0"/>
                </a:solidFill>
                <a:latin typeface="微软雅黑" panose="020B0503020204020204" pitchFamily="34" charset="-122"/>
                <a:ea typeface="微软雅黑" panose="020B0503020204020204" pitchFamily="34" charset="-122"/>
                <a:cs typeface="+mn-ea"/>
                <a:sym typeface="+mn-lt"/>
              </a:rPr>
              <a:t>03</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89492" y="3424926"/>
            <a:ext cx="7393375"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近期诈骗案例及防范诈骗要点</a:t>
            </a: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668663" y="1958019"/>
            <a:ext cx="0" cy="273826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D1097CA1-6EFA-4D35-9D13-539F8A8F92DB}"/>
              </a:ext>
            </a:extLst>
          </p:cNvPr>
          <p:cNvSpPr txBox="1"/>
          <p:nvPr/>
        </p:nvSpPr>
        <p:spPr>
          <a:xfrm>
            <a:off x="1176731" y="4132812"/>
            <a:ext cx="7393375"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安装并注册“全民反诈”</a:t>
            </a:r>
            <a:r>
              <a:rPr lang="en-US" altLang="zh-CN" sz="4000" dirty="0">
                <a:solidFill>
                  <a:schemeClr val="tx2"/>
                </a:solidFill>
                <a:latin typeface="黑体" panose="02010609060101010101" pitchFamily="49" charset="-122"/>
                <a:ea typeface="黑体" panose="02010609060101010101" pitchFamily="49" charset="-122"/>
                <a:cs typeface="+mn-ea"/>
                <a:sym typeface="+mn-lt"/>
              </a:rPr>
              <a:t>APP</a:t>
            </a:r>
            <a:endParaRPr lang="zh-CN" altLang="en-US" sz="4000" dirty="0">
              <a:solidFill>
                <a:schemeClr val="tx2"/>
              </a:solidFill>
              <a:latin typeface="黑体" panose="02010609060101010101" pitchFamily="49" charset="-122"/>
              <a:ea typeface="黑体" panose="02010609060101010101" pitchFamily="49" charset="-122"/>
              <a:cs typeface="+mn-ea"/>
              <a:sym typeface="+mn-lt"/>
            </a:endParaRPr>
          </a:p>
        </p:txBody>
      </p:sp>
      <p:sp>
        <p:nvSpPr>
          <p:cNvPr id="15" name="文本框 14">
            <a:extLst>
              <a:ext uri="{FF2B5EF4-FFF2-40B4-BE49-F238E27FC236}">
                <a16:creationId xmlns:a16="http://schemas.microsoft.com/office/drawing/2014/main" id="{16D65499-CED8-4DF6-A633-22CB1945C259}"/>
              </a:ext>
            </a:extLst>
          </p:cNvPr>
          <p:cNvSpPr txBox="1"/>
          <p:nvPr/>
        </p:nvSpPr>
        <p:spPr>
          <a:xfrm>
            <a:off x="1175489" y="4840698"/>
            <a:ext cx="3869586" cy="1417632"/>
          </a:xfrm>
          <a:prstGeom prst="rect">
            <a:avLst/>
          </a:prstGeom>
          <a:noFill/>
        </p:spPr>
        <p:txBody>
          <a:bodyPr wrap="square" rtlCol="0">
            <a:spAutoFit/>
          </a:bodyPr>
          <a:lstStyle/>
          <a:p>
            <a:pPr>
              <a:lnSpc>
                <a:spcPct val="150000"/>
              </a:lnSpc>
            </a:pPr>
            <a:r>
              <a:rPr lang="zh-CN" altLang="en-US" sz="2000" b="1" dirty="0">
                <a:latin typeface="黑体" panose="02010609060101010101" pitchFamily="49" charset="-122"/>
                <a:ea typeface="黑体" panose="02010609060101010101" pitchFamily="49" charset="-122"/>
              </a:rPr>
              <a:t>操作流程：</a:t>
            </a:r>
            <a:endParaRPr lang="en-US" altLang="zh-CN" sz="2000" b="1" dirty="0">
              <a:latin typeface="黑体" panose="02010609060101010101" pitchFamily="49" charset="-122"/>
              <a:ea typeface="黑体" panose="02010609060101010101" pitchFamily="49" charset="-122"/>
            </a:endParaRPr>
          </a:p>
          <a:p>
            <a:pPr>
              <a:lnSpc>
                <a:spcPct val="150000"/>
              </a:lnSpc>
            </a:pPr>
            <a:r>
              <a:rPr lang="zh-CN" altLang="en-US" sz="2000" b="1" dirty="0">
                <a:latin typeface="黑体" panose="02010609060101010101" pitchFamily="49" charset="-122"/>
                <a:ea typeface="黑体" panose="02010609060101010101" pitchFamily="49" charset="-122"/>
              </a:rPr>
              <a:t>打开手机应用市场</a:t>
            </a:r>
            <a:r>
              <a:rPr lang="en-US" altLang="zh-CN" sz="2000" b="1" dirty="0">
                <a:latin typeface="黑体" panose="02010609060101010101" pitchFamily="49" charset="-122"/>
                <a:ea typeface="黑体" panose="02010609060101010101" pitchFamily="49" charset="-122"/>
                <a:sym typeface="Wingdings" panose="05000000000000000000" pitchFamily="2" charset="2"/>
              </a:rPr>
              <a:t></a:t>
            </a:r>
            <a:r>
              <a:rPr lang="zh-CN" altLang="en-US" sz="2000" b="1" dirty="0">
                <a:latin typeface="黑体" panose="02010609060101010101" pitchFamily="49" charset="-122"/>
                <a:ea typeface="黑体" panose="02010609060101010101" pitchFamily="49" charset="-122"/>
              </a:rPr>
              <a:t>搜索“全民反诈”</a:t>
            </a:r>
            <a:r>
              <a:rPr lang="en-US" altLang="zh-CN" sz="2000" b="1" dirty="0">
                <a:latin typeface="黑体" panose="02010609060101010101" pitchFamily="49" charset="-122"/>
                <a:ea typeface="黑体" panose="02010609060101010101" pitchFamily="49" charset="-122"/>
                <a:sym typeface="Wingdings" panose="05000000000000000000" pitchFamily="2" charset="2"/>
              </a:rPr>
              <a:t></a:t>
            </a:r>
            <a:r>
              <a:rPr lang="zh-CN" altLang="en-US" sz="2000" b="1" dirty="0">
                <a:latin typeface="黑体" panose="02010609060101010101" pitchFamily="49" charset="-122"/>
                <a:ea typeface="黑体" panose="02010609060101010101" pitchFamily="49" charset="-122"/>
                <a:sym typeface="Wingdings" panose="05000000000000000000" pitchFamily="2" charset="2"/>
              </a:rPr>
              <a:t>安装</a:t>
            </a:r>
            <a:r>
              <a:rPr lang="en-US" altLang="zh-CN" sz="2000" b="1" dirty="0">
                <a:latin typeface="黑体" panose="02010609060101010101" pitchFamily="49" charset="-122"/>
                <a:ea typeface="黑体" panose="02010609060101010101" pitchFamily="49" charset="-122"/>
                <a:sym typeface="Wingdings" panose="05000000000000000000" pitchFamily="2" charset="2"/>
              </a:rPr>
              <a:t>APP</a:t>
            </a:r>
            <a:r>
              <a:rPr lang="zh-CN" altLang="en-US" sz="2000" b="1" dirty="0">
                <a:latin typeface="黑体" panose="02010609060101010101" pitchFamily="49" charset="-122"/>
                <a:ea typeface="黑体" panose="02010609060101010101" pitchFamily="49" charset="-122"/>
                <a:sym typeface="Wingdings" panose="05000000000000000000" pitchFamily="2" charset="2"/>
              </a:rPr>
              <a:t>注册用户</a:t>
            </a:r>
            <a:endParaRPr lang="en-US" altLang="zh-CN" sz="2000" b="1" dirty="0">
              <a:latin typeface="黑体" panose="02010609060101010101" pitchFamily="49" charset="-122"/>
              <a:ea typeface="黑体" panose="02010609060101010101" pitchFamily="49" charset="-122"/>
              <a:sym typeface="Wingdings" panose="05000000000000000000" pitchFamily="2" charset="2"/>
            </a:endParaRPr>
          </a:p>
        </p:txBody>
      </p:sp>
      <p:pic>
        <p:nvPicPr>
          <p:cNvPr id="18" name="图片 17">
            <a:extLst>
              <a:ext uri="{FF2B5EF4-FFF2-40B4-BE49-F238E27FC236}">
                <a16:creationId xmlns:a16="http://schemas.microsoft.com/office/drawing/2014/main" id="{F0E474AA-DC4B-4A41-9649-2DE7C0C97B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7889" y="5142011"/>
            <a:ext cx="3265780" cy="1116319"/>
          </a:xfrm>
          <a:prstGeom prst="rect">
            <a:avLst/>
          </a:prstGeom>
        </p:spPr>
      </p:pic>
      <p:sp>
        <p:nvSpPr>
          <p:cNvPr id="19" name="文本框 18"/>
          <p:cNvSpPr txBox="1"/>
          <p:nvPr/>
        </p:nvSpPr>
        <p:spPr>
          <a:xfrm>
            <a:off x="164939" y="200111"/>
            <a:ext cx="7809683"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信息学院假期安全教育主题班会</a:t>
            </a:r>
          </a:p>
        </p:txBody>
      </p:sp>
    </p:spTree>
    <p:extLst>
      <p:ext uri="{BB962C8B-B14F-4D97-AF65-F5344CB8AC3E}">
        <p14:creationId xmlns:p14="http://schemas.microsoft.com/office/powerpoint/2010/main" val="194102732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1000"/>
                                        <p:tgtEl>
                                          <p:spTgt spid="13"/>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childTnLst>
                          </p:cTn>
                        </p:par>
                        <p:par>
                          <p:cTn id="18" fill="hold">
                            <p:stCondLst>
                              <p:cond delay="3000"/>
                            </p:stCondLst>
                            <p:childTnLst>
                              <p:par>
                                <p:cTn id="19" presetID="14" presetClass="entr" presetSubtype="1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par>
                                <p:cTn id="22" presetID="14" presetClass="entr" presetSubtype="1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1"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74695" y="364815"/>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1"/>
              <a:ext cx="800219" cy="2914510"/>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437435" y="2014558"/>
            <a:ext cx="9513824" cy="2246769"/>
          </a:xfrm>
          <a:prstGeom prst="rect">
            <a:avLst/>
          </a:prstGeom>
          <a:noFill/>
        </p:spPr>
        <p:txBody>
          <a:bodyPr wrap="square" rtlCol="0">
            <a:spAutoFit/>
          </a:bodyPr>
          <a:lstStyle/>
          <a:p>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7</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日，我校某同学接到一个自称天猫客服人员的电话，称其在淘宝购买了一件产品因后台操作失误信息填写错误，并将电话转到自称工商银行客服人员电话，要求其下载京东金融办理退款。该同学按照要求转账</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3600</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元后，又被要求继续转账</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7000</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元，此时，该同学发觉被骗，遂报警。</a:t>
            </a:r>
          </a:p>
        </p:txBody>
      </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8923064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1"/>
              <a:ext cx="800219" cy="2914510"/>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437435" y="2014558"/>
            <a:ext cx="10024892" cy="3416320"/>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一个自称天猫超市的电话，称由于员工操作失误，给其办理了一个业务，需要其亲自去银行取消业务，随后对方给转接了一个自称中国银行的电话。该同学向对方反映了自己的情况，对方称可以帮助办理。对方让其查看自己的资产，并称其给自己转一笔钱，后台就可以看到其信息。之后对方提供了一个卡号和姓名，说是虚拟卡号，可以把资产转移到那里，查完账号再退回来。该同学按要求转入了自己的全部资产，然后，对方又要求该同学将微信里的钱提现到银行卡并转到对方卡里，之后，对方又让该同学借</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14000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元给他转过去，此时，该同学意识到情况不对，随后拨打电话询问家人，之后报警，共被骗</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7" name="文本框 16">
            <a:extLst>
              <a:ext uri="{FF2B5EF4-FFF2-40B4-BE49-F238E27FC236}">
                <a16:creationId xmlns:a16="http://schemas.microsoft.com/office/drawing/2014/main" id="{9CF76048-D22E-4EB4-8385-33A40CC1217D}"/>
              </a:ext>
            </a:extLst>
          </p:cNvPr>
          <p:cNvSpPr txBox="1"/>
          <p:nvPr/>
        </p:nvSpPr>
        <p:spPr>
          <a:xfrm>
            <a:off x="710041" y="364815"/>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spTree>
    <p:extLst>
      <p:ext uri="{BB962C8B-B14F-4D97-AF65-F5344CB8AC3E}">
        <p14:creationId xmlns:p14="http://schemas.microsoft.com/office/powerpoint/2010/main" val="357937038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par>
                          <p:cTn id="12" fill="hold">
                            <p:stCondLst>
                              <p:cond delay="300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1"/>
              <a:ext cx="800219" cy="2914510"/>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三</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437435" y="2014558"/>
            <a:ext cx="10024892" cy="230832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自称淘宝客服的电话，称其购买有问题需要退款，对方发送过来一个链接，让其登录链接进行操作。该同学按提示操作后提示操作超时银行卡被冻结，对方让其登录网页银行并激活网页银行账户，登录后该同学发现账户内有一笔钱，对方称激活后就可以将钱转入自己银行卡，但激活后该同学并未收到退款，便又按对方要求向对方转账，后发现被骗，于是报警，共计损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6984.7</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10327978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233767"/>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四、五</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437435" y="2014558"/>
            <a:ext cx="10024892" cy="415498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日，我校某同学接到一个自称天猫商家的电话。对方称该同学购买的产品有质量问题，要给他赔付，但先期需汇款以关闭赔付通道，于是该同学给对方转账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元。随后对方让该同学下载小额花钱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，借款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32000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元，并汇到某银行卡账号。而后对方又让其在京东金条借款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8000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元，并再次转到对方银行账户，最后仍没有赔付成功。后发现被骗，于是报警，共计损失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40201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a:t>
            </a: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日，我校某同学接到自称淘宝商家的电话，自称前几天购买的衣服有优惠，要将优惠</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元打到该同学账户，后在骗子的欺骗下，该同学在金山贷款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上贷款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63000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余元，转给对方。</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27417244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虚假购物类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415498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日，我校某同学接到一个电话称在微信沃尔玛小程序购买沃尔玛购物卡可以返利，该同学去微信沃尔玛小程序购买了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张面值</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元的购物卡，并将购物卡转给了对方，但没有收到返还的钱，对方也联系不上了，于是报警，共计损失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11945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a:t>
            </a: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日，我校某同学在微博上以</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元每张的价格找人买了三张德云社的演出票，转账后对方说没有备注名字，让其再转</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541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元并备注名字，转完后对方说订单超时，还需支付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元激活订单。该同学按要求支付完后，对方说退款需支付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元，支付完对方说支付快了还需要支付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元，后来又要求支付一笔</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元和一笔</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4860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元，该同学共计支付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11341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元，感觉不对，遂报警。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5234046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3277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1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grpSp>
        <p:nvGrpSpPr>
          <p:cNvPr id="5" name="组合 4">
            <a:extLst>
              <a:ext uri="{FF2B5EF4-FFF2-40B4-BE49-F238E27FC236}">
                <a16:creationId xmlns:a16="http://schemas.microsoft.com/office/drawing/2014/main" id="{8FF499D8-7C12-4CF8-8BFE-F543A5516F3E}"/>
              </a:ext>
            </a:extLst>
          </p:cNvPr>
          <p:cNvGrpSpPr/>
          <p:nvPr/>
        </p:nvGrpSpPr>
        <p:grpSpPr>
          <a:xfrm>
            <a:off x="953720" y="2522176"/>
            <a:ext cx="6838659" cy="1132533"/>
            <a:chOff x="915648" y="1387661"/>
            <a:chExt cx="6838659" cy="1132533"/>
          </a:xfrm>
        </p:grpSpPr>
        <p:sp>
          <p:nvSpPr>
            <p:cNvPr id="12" name="PA_MH_Entry_1">
              <a:hlinkClick r:id="rId14" action="ppaction://hlinksldjump"/>
              <a:extLst>
                <a:ext uri="{FF2B5EF4-FFF2-40B4-BE49-F238E27FC236}">
                  <a16:creationId xmlns:a16="http://schemas.microsoft.com/office/drawing/2014/main" id="{80731F4B-4EE5-4467-9312-45084168DBE5}"/>
                </a:ext>
              </a:extLst>
            </p:cNvPr>
            <p:cNvSpPr/>
            <p:nvPr>
              <p:custDataLst>
                <p:tags r:id="rId9"/>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观看防范电信网络诈骗教育视频</a:t>
              </a:r>
            </a:p>
          </p:txBody>
        </p:sp>
        <p:sp>
          <p:nvSpPr>
            <p:cNvPr id="13" name="PA_MH_Number_1">
              <a:hlinkClick r:id="rId14" action="ppaction://hlinksldjump"/>
              <a:extLst>
                <a:ext uri="{FF2B5EF4-FFF2-40B4-BE49-F238E27FC236}">
                  <a16:creationId xmlns:a16="http://schemas.microsoft.com/office/drawing/2014/main" id="{F81FD0D9-959A-4478-8BA5-66CA894E9FB4}"/>
                </a:ext>
              </a:extLst>
            </p:cNvPr>
            <p:cNvSpPr/>
            <p:nvPr>
              <p:custDataLst>
                <p:tags r:id="rId10"/>
              </p:custDataLst>
            </p:nvPr>
          </p:nvSpPr>
          <p:spPr>
            <a:xfrm>
              <a:off x="6891559" y="1387661"/>
              <a:ext cx="862748" cy="113253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2</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4" name="组合 3">
            <a:extLst>
              <a:ext uri="{FF2B5EF4-FFF2-40B4-BE49-F238E27FC236}">
                <a16:creationId xmlns:a16="http://schemas.microsoft.com/office/drawing/2014/main" id="{55273E79-E017-4480-AD08-E6BD859AF8B4}"/>
              </a:ext>
            </a:extLst>
          </p:cNvPr>
          <p:cNvGrpSpPr/>
          <p:nvPr/>
        </p:nvGrpSpPr>
        <p:grpSpPr>
          <a:xfrm>
            <a:off x="9418846" y="2158690"/>
            <a:ext cx="872503" cy="2595056"/>
            <a:chOff x="6670947" y="1307777"/>
            <a:chExt cx="872503" cy="2595056"/>
          </a:xfrm>
        </p:grpSpPr>
        <p:sp>
          <p:nvSpPr>
            <p:cNvPr id="22" name="PA_MH_Others_1">
              <a:extLst>
                <a:ext uri="{FF2B5EF4-FFF2-40B4-BE49-F238E27FC236}">
                  <a16:creationId xmlns:a16="http://schemas.microsoft.com/office/drawing/2014/main" id="{FB27B26E-17B4-4A2E-9D77-D993486CC890}"/>
                </a:ext>
              </a:extLst>
            </p:cNvPr>
            <p:cNvSpPr/>
            <p:nvPr>
              <p:custDataLst>
                <p:tags r:id="rId7"/>
              </p:custDataLst>
            </p:nvPr>
          </p:nvSpPr>
          <p:spPr>
            <a:xfrm rot="16200000">
              <a:off x="5598749" y="2379975"/>
              <a:ext cx="2595056" cy="450659"/>
            </a:xfrm>
            <a:prstGeom prst="rect">
              <a:avLst/>
            </a:prstGeom>
          </p:spPr>
          <p:txBody>
            <a:bodyPr wrap="none" anchor="ctr" anchorCtr="0">
              <a:noAutofit/>
            </a:bodyPr>
            <a:lstStyle/>
            <a:p>
              <a:pPr algn="ctr">
                <a:defRPr/>
              </a:pPr>
              <a:r>
                <a:rPr lang="en-US" altLang="zh-CN" sz="4800" spc="375" dirty="0">
                  <a:solidFill>
                    <a:schemeClr val="bg1">
                      <a:lumMod val="65000"/>
                    </a:schemeClr>
                  </a:solidFill>
                  <a:latin typeface="微软雅黑" panose="020B0503020204020204" pitchFamily="34" charset="-122"/>
                  <a:ea typeface="微软雅黑" panose="020B0503020204020204" pitchFamily="34" charset="-122"/>
                  <a:cs typeface="+mn-ea"/>
                  <a:sym typeface="+mn-lt"/>
                </a:rPr>
                <a:t>CONTENTS</a:t>
              </a:r>
              <a:endParaRPr lang="zh-CN" altLang="en-US" sz="4800" spc="375"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3" name="PA_MH_Others_2">
              <a:extLst>
                <a:ext uri="{FF2B5EF4-FFF2-40B4-BE49-F238E27FC236}">
                  <a16:creationId xmlns:a16="http://schemas.microsoft.com/office/drawing/2014/main" id="{9CE7A8A7-47DC-49F6-A64C-B3D28963BD09}"/>
                </a:ext>
              </a:extLst>
            </p:cNvPr>
            <p:cNvSpPr txBox="1">
              <a:spLocks noChangeArrowheads="1"/>
            </p:cNvSpPr>
            <p:nvPr>
              <p:custDataLst>
                <p:tags r:id="rId8"/>
              </p:custDataLst>
            </p:nvPr>
          </p:nvSpPr>
          <p:spPr bwMode="auto">
            <a:xfrm>
              <a:off x="7125541" y="2110992"/>
              <a:ext cx="417909" cy="90024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006EA0"/>
                  </a:solidFill>
                  <a:latin typeface="微软雅黑" panose="020B0503020204020204" pitchFamily="34" charset="-122"/>
                  <a:ea typeface="微软雅黑" panose="020B0503020204020204" pitchFamily="34" charset="-122"/>
                  <a:cs typeface="+mn-ea"/>
                  <a:sym typeface="+mn-lt"/>
                </a:rPr>
                <a:t>目录</a:t>
              </a:r>
            </a:p>
          </p:txBody>
        </p:sp>
      </p:grpSp>
      <p:grpSp>
        <p:nvGrpSpPr>
          <p:cNvPr id="35" name="组合 34">
            <a:extLst>
              <a:ext uri="{FF2B5EF4-FFF2-40B4-BE49-F238E27FC236}">
                <a16:creationId xmlns:a16="http://schemas.microsoft.com/office/drawing/2014/main" id="{7BE50365-3FDB-4020-9C88-27BF4CDC74E9}"/>
              </a:ext>
            </a:extLst>
          </p:cNvPr>
          <p:cNvGrpSpPr/>
          <p:nvPr/>
        </p:nvGrpSpPr>
        <p:grpSpPr>
          <a:xfrm>
            <a:off x="906223" y="1209677"/>
            <a:ext cx="6838659" cy="1132532"/>
            <a:chOff x="915648" y="1387662"/>
            <a:chExt cx="6838659" cy="1132532"/>
          </a:xfrm>
        </p:grpSpPr>
        <p:sp>
          <p:nvSpPr>
            <p:cNvPr id="36" name="PA_MH_Entry_1">
              <a:hlinkClick r:id="rId14" action="ppaction://hlinksldjump"/>
              <a:extLst>
                <a:ext uri="{FF2B5EF4-FFF2-40B4-BE49-F238E27FC236}">
                  <a16:creationId xmlns:a16="http://schemas.microsoft.com/office/drawing/2014/main" id="{D47B9476-26AD-4EC2-A1CD-BAABEA86E79E}"/>
                </a:ext>
              </a:extLst>
            </p:cNvPr>
            <p:cNvSpPr/>
            <p:nvPr>
              <p:custDataLst>
                <p:tags r:id="rId5"/>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Autofit/>
            </a:bodyPr>
            <a:lstStyle/>
            <a:p>
              <a:pPr algn="ctr">
                <a:lnSpc>
                  <a:spcPct val="120000"/>
                </a:lnSpc>
                <a:defRPr/>
              </a:pPr>
              <a:r>
                <a:rPr lang="zh-CN" altLang="en-US" sz="2400" b="1" dirty="0">
                  <a:solidFill>
                    <a:schemeClr val="tx1"/>
                  </a:solidFill>
                  <a:latin typeface="黑体" panose="02010609060101010101" pitchFamily="49" charset="-122"/>
                  <a:ea typeface="黑体" panose="02010609060101010101" pitchFamily="49" charset="-122"/>
                  <a:cs typeface="+mn-ea"/>
                  <a:sym typeface="+mn-lt"/>
                </a:rPr>
                <a:t>宣读</a:t>
              </a:r>
              <a:r>
                <a:rPr lang="en-US" altLang="zh-CN" sz="2400" b="1" dirty="0">
                  <a:solidFill>
                    <a:schemeClr val="tx1"/>
                  </a:solidFill>
                  <a:latin typeface="黑体" panose="02010609060101010101" pitchFamily="49" charset="-122"/>
                  <a:ea typeface="黑体" panose="02010609060101010101" pitchFamily="49" charset="-122"/>
                  <a:cs typeface="+mn-ea"/>
                  <a:sym typeface="+mn-lt"/>
                </a:rPr>
                <a:t>《</a:t>
              </a:r>
              <a:r>
                <a:rPr lang="zh-CN" altLang="en-US" sz="2400" b="1" dirty="0">
                  <a:solidFill>
                    <a:schemeClr val="tx1"/>
                  </a:solidFill>
                  <a:latin typeface="黑体" panose="02010609060101010101" pitchFamily="49" charset="-122"/>
                  <a:ea typeface="黑体" panose="02010609060101010101" pitchFamily="49" charset="-122"/>
                  <a:cs typeface="+mn-ea"/>
                  <a:sym typeface="+mn-lt"/>
                </a:rPr>
                <a:t>北京林业大学假期学生安全提示</a:t>
              </a:r>
              <a:r>
                <a:rPr lang="en-US" altLang="zh-CN" sz="2400" b="1" dirty="0">
                  <a:solidFill>
                    <a:schemeClr val="tx1"/>
                  </a:solidFill>
                  <a:latin typeface="黑体" panose="02010609060101010101" pitchFamily="49" charset="-122"/>
                  <a:ea typeface="黑体" panose="02010609060101010101" pitchFamily="49" charset="-122"/>
                  <a:cs typeface="+mn-ea"/>
                  <a:sym typeface="+mn-lt"/>
                </a:rPr>
                <a:t>》</a:t>
              </a:r>
              <a:endParaRPr lang="zh-CN" altLang="en-US" sz="2400" b="1" dirty="0">
                <a:solidFill>
                  <a:schemeClr val="tx1"/>
                </a:solidFill>
                <a:latin typeface="黑体" panose="02010609060101010101" pitchFamily="49" charset="-122"/>
                <a:ea typeface="黑体" panose="02010609060101010101" pitchFamily="49" charset="-122"/>
                <a:cs typeface="+mn-ea"/>
                <a:sym typeface="+mn-lt"/>
              </a:endParaRPr>
            </a:p>
          </p:txBody>
        </p:sp>
        <p:sp>
          <p:nvSpPr>
            <p:cNvPr id="37" name="PA_MH_Number_1">
              <a:hlinkClick r:id="rId14" action="ppaction://hlinksldjump"/>
              <a:extLst>
                <a:ext uri="{FF2B5EF4-FFF2-40B4-BE49-F238E27FC236}">
                  <a16:creationId xmlns:a16="http://schemas.microsoft.com/office/drawing/2014/main" id="{BEBE85ED-09B6-4835-BC9A-319F32B817CA}"/>
                </a:ext>
              </a:extLst>
            </p:cNvPr>
            <p:cNvSpPr/>
            <p:nvPr>
              <p:custDataLst>
                <p:tags r:id="rId6"/>
              </p:custDataLst>
            </p:nvPr>
          </p:nvSpPr>
          <p:spPr>
            <a:xfrm>
              <a:off x="6891559" y="1387662"/>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1</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24" name="组合 23">
            <a:extLst>
              <a:ext uri="{FF2B5EF4-FFF2-40B4-BE49-F238E27FC236}">
                <a16:creationId xmlns:a16="http://schemas.microsoft.com/office/drawing/2014/main" id="{25A69CC8-6CF7-4966-AB57-275222814D01}"/>
              </a:ext>
            </a:extLst>
          </p:cNvPr>
          <p:cNvGrpSpPr/>
          <p:nvPr/>
        </p:nvGrpSpPr>
        <p:grpSpPr>
          <a:xfrm>
            <a:off x="952770" y="3772418"/>
            <a:ext cx="6901350" cy="1132532"/>
            <a:chOff x="854102" y="1475245"/>
            <a:chExt cx="6901350" cy="1132532"/>
          </a:xfrm>
        </p:grpSpPr>
        <p:sp>
          <p:nvSpPr>
            <p:cNvPr id="25" name="PA_MH_Entry_1">
              <a:hlinkClick r:id="rId14" action="ppaction://hlinksldjump"/>
              <a:extLst>
                <a:ext uri="{FF2B5EF4-FFF2-40B4-BE49-F238E27FC236}">
                  <a16:creationId xmlns:a16="http://schemas.microsoft.com/office/drawing/2014/main" id="{B911BAEC-B1ED-47DA-9239-0FD461469AA6}"/>
                </a:ext>
              </a:extLst>
            </p:cNvPr>
            <p:cNvSpPr/>
            <p:nvPr>
              <p:custDataLst>
                <p:tags r:id="rId3"/>
              </p:custDataLst>
            </p:nvPr>
          </p:nvSpPr>
          <p:spPr>
            <a:xfrm>
              <a:off x="854102" y="1643254"/>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近期诈骗案例及防范诈骗要点</a:t>
              </a:r>
            </a:p>
          </p:txBody>
        </p:sp>
        <p:sp>
          <p:nvSpPr>
            <p:cNvPr id="29" name="PA_MH_Number_1">
              <a:hlinkClick r:id="rId14" action="ppaction://hlinksldjump"/>
              <a:extLst>
                <a:ext uri="{FF2B5EF4-FFF2-40B4-BE49-F238E27FC236}">
                  <a16:creationId xmlns:a16="http://schemas.microsoft.com/office/drawing/2014/main" id="{C1AC8E7A-0F4C-4C4E-B210-3AD7ABF64EC7}"/>
                </a:ext>
              </a:extLst>
            </p:cNvPr>
            <p:cNvSpPr/>
            <p:nvPr>
              <p:custDataLst>
                <p:tags r:id="rId4"/>
              </p:custDataLst>
            </p:nvPr>
          </p:nvSpPr>
          <p:spPr>
            <a:xfrm>
              <a:off x="6892704" y="1475245"/>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3</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sp>
        <p:nvSpPr>
          <p:cNvPr id="30" name="文本框 29"/>
          <p:cNvSpPr txBox="1"/>
          <p:nvPr/>
        </p:nvSpPr>
        <p:spPr>
          <a:xfrm>
            <a:off x="164939" y="200111"/>
            <a:ext cx="7809683"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信息学院假期安全教育主题班会</a:t>
            </a:r>
          </a:p>
        </p:txBody>
      </p:sp>
      <p:grpSp>
        <p:nvGrpSpPr>
          <p:cNvPr id="31" name="组合 30">
            <a:extLst>
              <a:ext uri="{FF2B5EF4-FFF2-40B4-BE49-F238E27FC236}">
                <a16:creationId xmlns:a16="http://schemas.microsoft.com/office/drawing/2014/main" id="{7BE50365-3FDB-4020-9C88-27BF4CDC74E9}"/>
              </a:ext>
            </a:extLst>
          </p:cNvPr>
          <p:cNvGrpSpPr/>
          <p:nvPr/>
        </p:nvGrpSpPr>
        <p:grpSpPr>
          <a:xfrm>
            <a:off x="1015461" y="4828739"/>
            <a:ext cx="6838659" cy="1132532"/>
            <a:chOff x="915648" y="1387662"/>
            <a:chExt cx="6838659" cy="1132532"/>
          </a:xfrm>
        </p:grpSpPr>
        <p:sp>
          <p:nvSpPr>
            <p:cNvPr id="38" name="PA_MH_Entry_1">
              <a:hlinkClick r:id="rId14" action="ppaction://hlinksldjump"/>
              <a:extLst>
                <a:ext uri="{FF2B5EF4-FFF2-40B4-BE49-F238E27FC236}">
                  <a16:creationId xmlns:a16="http://schemas.microsoft.com/office/drawing/2014/main" id="{D47B9476-26AD-4EC2-A1CD-BAABEA86E79E}"/>
                </a:ext>
              </a:extLst>
            </p:cNvPr>
            <p:cNvSpPr/>
            <p:nvPr>
              <p:custDataLst>
                <p:tags r:id="rId1"/>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 宿舍卫生大扫除</a:t>
              </a:r>
            </a:p>
          </p:txBody>
        </p:sp>
        <p:sp>
          <p:nvSpPr>
            <p:cNvPr id="39" name="PA_MH_Number_1">
              <a:hlinkClick r:id="rId14" action="ppaction://hlinksldjump"/>
              <a:extLst>
                <a:ext uri="{FF2B5EF4-FFF2-40B4-BE49-F238E27FC236}">
                  <a16:creationId xmlns:a16="http://schemas.microsoft.com/office/drawing/2014/main" id="{BEBE85ED-09B6-4835-BC9A-319F32B817CA}"/>
                </a:ext>
              </a:extLst>
            </p:cNvPr>
            <p:cNvSpPr/>
            <p:nvPr>
              <p:custDataLst>
                <p:tags r:id="rId2"/>
              </p:custDataLst>
            </p:nvPr>
          </p:nvSpPr>
          <p:spPr>
            <a:xfrm>
              <a:off x="6891559" y="1387662"/>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4</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250"/>
                                        <p:tgtEl>
                                          <p:spTgt spid="4"/>
                                        </p:tgtEl>
                                      </p:cBhvr>
                                    </p:animEffect>
                                  </p:childTnLst>
                                </p:cTn>
                              </p:par>
                            </p:childTnLst>
                          </p:cTn>
                        </p:par>
                        <p:par>
                          <p:cTn id="8" fill="hold">
                            <p:stCondLst>
                              <p:cond delay="1250"/>
                            </p:stCondLst>
                            <p:childTnLst>
                              <p:par>
                                <p:cTn id="9" presetID="1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ppt_x</p:attrName>
                                        </p:attrNameLst>
                                      </p:cBhvr>
                                      <p:tavLst>
                                        <p:tav tm="0">
                                          <p:val>
                                            <p:strVal val="#ppt_x-#ppt_w*1.125000"/>
                                          </p:val>
                                        </p:tav>
                                        <p:tav tm="100000">
                                          <p:val>
                                            <p:strVal val="#ppt_x"/>
                                          </p:val>
                                        </p:tav>
                                      </p:tavLst>
                                    </p:anim>
                                    <p:animEffect transition="in" filter="wipe(right)">
                                      <p:cBhvr>
                                        <p:cTn id="12" dur="1000"/>
                                        <p:tgtEl>
                                          <p:spTgt spid="5"/>
                                        </p:tgtEl>
                                      </p:cBhvr>
                                    </p:animEffect>
                                  </p:childTnLst>
                                </p:cTn>
                              </p:par>
                            </p:childTnLst>
                          </p:cTn>
                        </p:par>
                        <p:par>
                          <p:cTn id="13" fill="hold">
                            <p:stCondLst>
                              <p:cond delay="2250"/>
                            </p:stCondLst>
                            <p:childTnLst>
                              <p:par>
                                <p:cTn id="14" presetID="12" presetClass="entr" presetSubtype="8" fill="hold" nodeType="afterEffect">
                                  <p:stCondLst>
                                    <p:cond delay="25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par>
                          <p:cTn id="18" fill="hold">
                            <p:stCondLst>
                              <p:cond delay="3500"/>
                            </p:stCondLst>
                            <p:childTnLst>
                              <p:par>
                                <p:cTn id="19" presetID="12" presetClass="entr" presetSubtype="8" fill="hold" nodeType="afterEffect">
                                  <p:stCondLst>
                                    <p:cond delay="25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1000"/>
                                        <p:tgtEl>
                                          <p:spTgt spid="35"/>
                                        </p:tgtEl>
                                        <p:attrNameLst>
                                          <p:attrName>ppt_x</p:attrName>
                                        </p:attrNameLst>
                                      </p:cBhvr>
                                      <p:tavLst>
                                        <p:tav tm="0">
                                          <p:val>
                                            <p:strVal val="#ppt_x-#ppt_w*1.125000"/>
                                          </p:val>
                                        </p:tav>
                                        <p:tav tm="100000">
                                          <p:val>
                                            <p:strVal val="#ppt_x"/>
                                          </p:val>
                                        </p:tav>
                                      </p:tavLst>
                                    </p:anim>
                                    <p:animEffect transition="in" filter="wipe(right)">
                                      <p:cBhvr>
                                        <p:cTn id="22" dur="1000"/>
                                        <p:tgtEl>
                                          <p:spTgt spid="35"/>
                                        </p:tgtEl>
                                      </p:cBhvr>
                                    </p:animEffect>
                                  </p:childTnLst>
                                </p:cTn>
                              </p:par>
                            </p:childTnLst>
                          </p:cTn>
                        </p:par>
                        <p:par>
                          <p:cTn id="23" fill="hold">
                            <p:stCondLst>
                              <p:cond delay="4750"/>
                            </p:stCondLst>
                            <p:childTnLst>
                              <p:par>
                                <p:cTn id="24" presetID="12" presetClass="entr" presetSubtype="8" fill="hold" nodeType="afterEffect">
                                  <p:stCondLst>
                                    <p:cond delay="25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1000"/>
                                        <p:tgtEl>
                                          <p:spTgt spid="31"/>
                                        </p:tgtEl>
                                        <p:attrNameLst>
                                          <p:attrName>ppt_x</p:attrName>
                                        </p:attrNameLst>
                                      </p:cBhvr>
                                      <p:tavLst>
                                        <p:tav tm="0">
                                          <p:val>
                                            <p:strVal val="#ppt_x-#ppt_w*1.125000"/>
                                          </p:val>
                                        </p:tav>
                                        <p:tav tm="100000">
                                          <p:val>
                                            <p:strVal val="#ppt_x"/>
                                          </p:val>
                                        </p:tav>
                                      </p:tavLst>
                                    </p:anim>
                                    <p:animEffect transition="in" filter="wipe(right)">
                                      <p:cBhvr>
                                        <p:cTn id="2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投资理财类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230832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日，我校某同学通过“</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soul”</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软件认识一名男子，该男子称自己有内部消息，可以帮事主赚取外快，事主添加对方微信，对方称听他的指挥，可以稳赚不赔，并给事主发送一个链接，事主点击下载后，对方让其往指定账号汇款，在由对方将钱充值到平台，事主就按照对方的指令操作，先后向对方转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58774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元，后事主进行提现，发现无法提现，于是报警。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5214198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投资理财类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2677656"/>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日，我校某同学下载了名为</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luvk</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的软件，随后有人与其私聊，对方称自己在业余时间在做规划，看</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K</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线走势图、赚货币差价。对方让该同学下载了软件</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bbex</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、欧易 </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OKEx</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Coincoal</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，并进行操作。刚开始投资</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元，收益了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307.85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元，本金都已收回。之后对方又让该同学投资</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10300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元，收益了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1306.8</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元，但本金未收回，损失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8993.2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元。之后对方再次让该同学投资了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万元，没有收益也没有本金，该同学并未理会。直到反诈中心给该同学打电话，才意识到被骗，于是报警。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468869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裸聊类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230832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上添加陌生好友，对方发送“聊爱”。该同学点击进去后，视频显示对方是一名女子，裸露身体。于是该同学也将身体赤裸，几分钟后对方将视频挂断。接着，对方将裸聊视频和通讯录信息发给该同学，索要</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16934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元，如果不照做，就将视频发给他的通讯录好友。于是该同学通过支付宝向对方转账，转账之后，果断报警。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r>
            <a:br>
              <a:rPr lang="en-US" altLang="zh-CN" sz="2400" kern="100" dirty="0">
                <a:latin typeface="黑体" panose="02010609060101010101" pitchFamily="49" charset="-122"/>
                <a:ea typeface="黑体" panose="02010609060101010101" pitchFamily="49" charset="-122"/>
                <a:cs typeface="Times New Roman" panose="02020603050405020304" pitchFamily="18" charset="0"/>
              </a:rPr>
            </a:b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716609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裸聊类</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1938992"/>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日，我校某同学通过</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和一位陌生人进行视频裸聊。聊天结束后对方发送给该同学一款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，该同学下载安装后将自己的手机号输入后无任何反应。几分钟后，对方将该同学的通讯录信息以文字方式发送给他，并威胁道想要删除视频就交钱。该同学通过微信向对方转账了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元后对方仍在索要，于是报警。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903031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415498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日，我校某同学在转转</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上看上一个王者荣耀账号，在平台上支付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4808</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元购买了该账号，后发现该账号无法登录，于是报案。</a:t>
            </a: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日，我校某同学接到自称京东金融工作人员的电话，说因其是学生，不能使用京东金条，需要其注销账户。随后对方加了其</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好友，将其拉进一个专用群。对方在群里称收回京东金融额度需要验证是否本人操作，要求其先激活京东金条，随后对方要求该同学将额度提现到银行卡并称可以自动收回，但是自动收回会显示失败，还需要手动操作。该同学按照对方要求给对方提供的财务账号转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元后，并未收到注销京东金融的短信，对方发送一个名为征信中心的截图说该同学征信安全系数太差，要求共享屏幕，该同学觉得不对劲于是报警。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17089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三、四</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3785652"/>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日，我校某同学在微信里了解到一个名为“水浒幸运盲盒”的微信号里有卖水浒纪念章，一个</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2694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元，并且在朋友圈看到有人说会以</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3300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元一个回收该纪念章，抱着赚个差价的心思，该同学购买了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个纪念币，共花费</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13470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元，但迟迟没有发货信息，回收方也联系不上，此时，该同学觉得被骗了，于是报警。</a:t>
            </a: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日，我校某同学在网上找人代买了一部苹果手机。对方添加该同学为好友，对方称优惠券可以便宜，随后该同学通过微信向对方转账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4599</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元。转账之后，对方让其等消息，后来该同学联系对方时，却发现已经被拉黑，于是报警。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533646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731876" y="458171"/>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82292" y="1892305"/>
            <a:ext cx="914418" cy="3949202"/>
            <a:chOff x="82292" y="1892305"/>
            <a:chExt cx="91441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2292" y="2409650"/>
              <a:ext cx="800219" cy="3169113"/>
            </a:xfrm>
            <a:prstGeom prst="rect">
              <a:avLst/>
            </a:prstGeom>
            <a:noFill/>
          </p:spPr>
          <p:txBody>
            <a:bodyPr vert="eaVert" wrap="squar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五</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18" name="文本框 17"/>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
        <p:nvSpPr>
          <p:cNvPr id="15" name="文本框 14">
            <a:extLst>
              <a:ext uri="{FF2B5EF4-FFF2-40B4-BE49-F238E27FC236}">
                <a16:creationId xmlns:a16="http://schemas.microsoft.com/office/drawing/2014/main" id="{F69913A4-C888-4381-B09C-7DF7F97003EE}"/>
              </a:ext>
            </a:extLst>
          </p:cNvPr>
          <p:cNvSpPr txBox="1"/>
          <p:nvPr/>
        </p:nvSpPr>
        <p:spPr>
          <a:xfrm>
            <a:off x="1437435" y="2014558"/>
            <a:ext cx="10024892" cy="2677656"/>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日，我校某同学的一位游戏好友联系该同学，声称想要购买该同学的游戏账号。对方报价</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1500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元，事主在对方提供的网站平台上注册登录后与对方进行交易，交易完成后事主在网站上进行提现，但提示被冻结，网站客服告知事主需充值提现的双倍金额才可以，事主充值</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元后，仍提示被冻结，事主又充值了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12000.1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元，但仍未提现成功，客服告知事主提供身份证和学生证照片可以各减少</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，于是事主又转账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6400.1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元，之后发现被骗，于是报警。</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6671808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 name="矩形 1"/>
          <p:cNvSpPr/>
          <p:nvPr/>
        </p:nvSpPr>
        <p:spPr>
          <a:xfrm>
            <a:off x="730466" y="1282899"/>
            <a:ext cx="9855476" cy="461665"/>
          </a:xfrm>
          <a:prstGeom prst="rect">
            <a:avLst/>
          </a:prstGeom>
        </p:spPr>
        <p:txBody>
          <a:bodyPr wrap="square">
            <a:spAutoFit/>
          </a:bodyPr>
          <a:lstStyle/>
          <a:p>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请各班级负责人、宿舍长在</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7</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日前，组织学生以宿舍为单位集中开展</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a:t>
            </a:r>
          </a:p>
        </p:txBody>
      </p:sp>
      <p:sp>
        <p:nvSpPr>
          <p:cNvPr id="11" name="文本框 10">
            <a:extLst>
              <a:ext uri="{FF2B5EF4-FFF2-40B4-BE49-F238E27FC236}">
                <a16:creationId xmlns:a16="http://schemas.microsoft.com/office/drawing/2014/main" id="{F14EF259-ADAD-4C69-97D3-C2B0AE08865E}"/>
              </a:ext>
            </a:extLst>
          </p:cNvPr>
          <p:cNvSpPr txBox="1"/>
          <p:nvPr/>
        </p:nvSpPr>
        <p:spPr>
          <a:xfrm>
            <a:off x="476604" y="191890"/>
            <a:ext cx="5181600"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宿舍卫生大扫除提醒</a:t>
            </a:r>
          </a:p>
        </p:txBody>
      </p:sp>
      <p:graphicFrame>
        <p:nvGraphicFramePr>
          <p:cNvPr id="13" name="图示 12"/>
          <p:cNvGraphicFramePr/>
          <p:nvPr>
            <p:extLst>
              <p:ext uri="{D42A27DB-BD31-4B8C-83A1-F6EECF244321}">
                <p14:modId xmlns:p14="http://schemas.microsoft.com/office/powerpoint/2010/main" val="1042918212"/>
              </p:ext>
            </p:extLst>
          </p:nvPr>
        </p:nvGraphicFramePr>
        <p:xfrm>
          <a:off x="847236" y="1848652"/>
          <a:ext cx="8395677" cy="43184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矩形 15"/>
          <p:cNvSpPr/>
          <p:nvPr/>
        </p:nvSpPr>
        <p:spPr>
          <a:xfrm>
            <a:off x="9765322" y="2735500"/>
            <a:ext cx="2306516" cy="1887696"/>
          </a:xfrm>
          <a:prstGeom prst="rect">
            <a:avLst/>
          </a:prstGeom>
        </p:spPr>
        <p:txBody>
          <a:bodyPr wrap="square">
            <a:spAutoFit/>
          </a:bodyPr>
          <a:lstStyle/>
          <a:p>
            <a:pPr algn="just">
              <a:lnSpc>
                <a:spcPts val="2800"/>
              </a:lnSpc>
              <a:spcAft>
                <a:spcPts val="0"/>
              </a:spcAft>
            </a:pPr>
            <a:r>
              <a:rPr lang="zh-CN" altLang="en-US" dirty="0">
                <a:solidFill>
                  <a:srgbClr val="FFC000"/>
                </a:solidFill>
                <a:latin typeface="Times New Roman" panose="02020603050405020304" pitchFamily="18" charset="0"/>
                <a:ea typeface="仿宋_GB2312" panose="02010609030101010101" pitchFamily="49" charset="-122"/>
              </a:rPr>
              <a:t>温馨提示：</a:t>
            </a:r>
            <a:r>
              <a:rPr lang="zh-CN" altLang="zh-CN" dirty="0">
                <a:solidFill>
                  <a:srgbClr val="FFC000"/>
                </a:solidFill>
                <a:latin typeface="Times New Roman" panose="02020603050405020304" pitchFamily="18" charset="0"/>
                <a:ea typeface="仿宋_GB2312" panose="02010609030101010101" pitchFamily="49" charset="-122"/>
              </a:rPr>
              <a:t>学院辅导员、宿舍网格员将在近日走访宿舍，并对宿舍卫生情况、安全情况集中检查。</a:t>
            </a:r>
            <a:endParaRPr lang="zh-CN" altLang="zh-CN" sz="1100" dirty="0">
              <a:solidFill>
                <a:srgbClr val="FFC000"/>
              </a:solidFill>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1AC363F2-EFE4-4491-8061-B49CBCF12AD8}"/>
              </a:ext>
            </a:extLst>
          </p:cNvPr>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25146348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1" name="文本框 10">
            <a:extLst>
              <a:ext uri="{FF2B5EF4-FFF2-40B4-BE49-F238E27FC236}">
                <a16:creationId xmlns:a16="http://schemas.microsoft.com/office/drawing/2014/main" id="{F14EF259-ADAD-4C69-97D3-C2B0AE08865E}"/>
              </a:ext>
            </a:extLst>
          </p:cNvPr>
          <p:cNvSpPr txBox="1"/>
          <p:nvPr/>
        </p:nvSpPr>
        <p:spPr>
          <a:xfrm>
            <a:off x="525276" y="429967"/>
            <a:ext cx="3592879"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疫情防控提醒</a:t>
            </a:r>
          </a:p>
        </p:txBody>
      </p:sp>
      <p:pic>
        <p:nvPicPr>
          <p:cNvPr id="12" name="图片 11" descr="C:\Users\dell\AppData\Local\Temp\WeChat Files\46418972037526097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500" y="1709398"/>
            <a:ext cx="3119246" cy="4190239"/>
          </a:xfrm>
          <a:prstGeom prst="rect">
            <a:avLst/>
          </a:prstGeom>
          <a:noFill/>
          <a:ln>
            <a:noFill/>
          </a:ln>
        </p:spPr>
      </p:pic>
      <p:sp>
        <p:nvSpPr>
          <p:cNvPr id="2" name="矩形 1"/>
          <p:cNvSpPr/>
          <p:nvPr/>
        </p:nvSpPr>
        <p:spPr>
          <a:xfrm>
            <a:off x="4773071" y="1819910"/>
            <a:ext cx="6096000" cy="2867965"/>
          </a:xfrm>
          <a:prstGeom prst="rect">
            <a:avLst/>
          </a:prstGeom>
        </p:spPr>
        <p:txBody>
          <a:bodyPr>
            <a:spAutoFit/>
          </a:bodyPr>
          <a:lstStyle/>
          <a:p>
            <a:pPr algn="ctr">
              <a:lnSpc>
                <a:spcPct val="130000"/>
              </a:lnSpc>
              <a:spcBef>
                <a:spcPts val="1200"/>
              </a:spcBef>
              <a:spcAft>
                <a:spcPts val="300"/>
              </a:spcAft>
            </a:pPr>
            <a:r>
              <a:rPr lang="zh-CN" altLang="zh-CN" sz="2400" b="1" kern="1400" dirty="0">
                <a:latin typeface="Cambria" panose="02040503050406030204" pitchFamily="18" charset="0"/>
                <a:ea typeface="宋体" panose="02010600030101010101" pitchFamily="2" charset="-122"/>
                <a:cs typeface="Times New Roman" panose="02020603050405020304" pitchFamily="18" charset="0"/>
              </a:rPr>
              <a:t>学院路疫苗接种点</a:t>
            </a:r>
          </a:p>
          <a:p>
            <a:pPr indent="304800" algn="just">
              <a:lnSpc>
                <a:spcPts val="2200"/>
              </a:lnSpc>
              <a:spcAft>
                <a:spcPts val="0"/>
              </a:spcAft>
              <a:tabLst>
                <a:tab pos="190500" algn="l"/>
              </a:tabLst>
            </a:pP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海淀区志新村</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24</a:t>
            </a: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号楼（北科大东门马路对面，学院路街道市民活动中心）接种点接种，具体见以下海报页。需要接种的学生请扫描二维码（社区选社区外其他人员，工作单位填北京林业大学（学生或者教工）），预约登记接种。携带本人身份证，第一针满</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28</a:t>
            </a: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天后预约接种。</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ts val="2200"/>
              </a:lnSpc>
              <a:spcAft>
                <a:spcPts val="0"/>
              </a:spcAft>
              <a:tabLst>
                <a:tab pos="190500" algn="l"/>
              </a:tabLst>
            </a:pP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接种完成的同学，请如实填写下表【腾讯文档】信息学院学生新冠病毒疫苗接种信息统计表</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-4.14</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Aft>
                <a:spcPts val="0"/>
              </a:spcAft>
              <a:tabLst>
                <a:tab pos="190500" algn="l"/>
              </a:tabLst>
            </a:pPr>
            <a:r>
              <a:rPr lang="en-US" altLang="zh-CN" u="sng" kern="100" dirty="0">
                <a:solidFill>
                  <a:srgbClr val="0000FF"/>
                </a:solidFill>
                <a:latin typeface="仿宋_GB2312" panose="02010609030101010101" pitchFamily="49" charset="-122"/>
                <a:ea typeface="宋体" panose="02010600030101010101" pitchFamily="2" charset="-122"/>
                <a:cs typeface="Times New Roman" panose="02020603050405020304" pitchFamily="18" charset="0"/>
                <a:hlinkClick r:id="rId5"/>
              </a:rPr>
              <a:t>https://docs.qq.com/sheet/DTEZ4QlFFYWx0aFBO</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105C26B1-4716-4593-8757-32F84C33945C}"/>
              </a:ext>
            </a:extLst>
          </p:cNvPr>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235046784"/>
      </p:ext>
    </p:extLst>
  </p:cSld>
  <p:clrMapOvr>
    <a:masterClrMapping/>
  </p:clrMapOvr>
  <p:transition spd="slow">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1" name="文本框 10">
            <a:extLst>
              <a:ext uri="{FF2B5EF4-FFF2-40B4-BE49-F238E27FC236}">
                <a16:creationId xmlns:a16="http://schemas.microsoft.com/office/drawing/2014/main" id="{F14EF259-ADAD-4C69-97D3-C2B0AE08865E}"/>
              </a:ext>
            </a:extLst>
          </p:cNvPr>
          <p:cNvSpPr txBox="1"/>
          <p:nvPr/>
        </p:nvSpPr>
        <p:spPr>
          <a:xfrm>
            <a:off x="525276" y="429967"/>
            <a:ext cx="3592879"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疫情防控提醒</a:t>
            </a:r>
          </a:p>
        </p:txBody>
      </p:sp>
      <p:sp>
        <p:nvSpPr>
          <p:cNvPr id="4" name="矩形 3"/>
          <p:cNvSpPr/>
          <p:nvPr/>
        </p:nvSpPr>
        <p:spPr>
          <a:xfrm>
            <a:off x="594946" y="1870834"/>
            <a:ext cx="6834554" cy="4324261"/>
          </a:xfrm>
          <a:prstGeom prst="rect">
            <a:avLst/>
          </a:prstGeom>
        </p:spPr>
        <p:txBody>
          <a:bodyPr wrap="square">
            <a:spAutoFit/>
          </a:bodyPr>
          <a:lstStyle/>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疫情防控常态化，请同学们时刻绷紧疫情防控之弦，非必要不离京，非必要不出校，外出时正确佩戴好口罩。</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宿舍内部多通风，勤洗手。</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如可能曾暴露于有风险区域，应立即上报并按规定进行核酸检测和隔离。</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乘坐公共交通工具时要全程佩戴口罩，人员接触时尽量保持</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米以上的社交距离</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在交通工具允许的情况下可携带免洗洗手液进行手部清洁，做好个人防护。</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如有特殊情况，及时上报辅导员</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a:t>
            </a:r>
            <a:endParaRPr lang="zh-CN" altLang="zh-CN" sz="2000"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1026" name="Picture 2" descr="https://gimg2.baidu.com/image_search/src=http%3A%2F%2F5b0988e595225.cdn.sohucs.com%2Fq_70%2Cc_zoom%2Cw_640%2Fimages%2F20200204%2Faab6b9727ac2478eb08b84d6e1d03eb1.jpeg&amp;refer=http%3A%2F%2F5b0988e595225.cdn.sohucs.com&amp;app=2002&amp;size=f9999,10000&amp;q=a80&amp;n=0&amp;g=0n&amp;fmt=jpeg?sec=1621993845&amp;t=dd454602495359ec42ace3e7fb91ea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3437" y="1939519"/>
            <a:ext cx="4378405" cy="4022661"/>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C7F4A767-9400-4BC7-B7C3-9D523CA69D21}"/>
              </a:ext>
            </a:extLst>
          </p:cNvPr>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3934652131"/>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10887" y="2413849"/>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a:t>
            </a:r>
            <a:r>
              <a:rPr lang="en-US" altLang="zh-CN" sz="4800" b="1" dirty="0" smtClean="0">
                <a:solidFill>
                  <a:srgbClr val="006EA0"/>
                </a:solidFill>
                <a:latin typeface="微软雅黑" panose="020B0503020204020204" pitchFamily="34" charset="-122"/>
                <a:ea typeface="微软雅黑" panose="020B0503020204020204" pitchFamily="34" charset="-122"/>
                <a:cs typeface="+mn-ea"/>
                <a:sym typeface="+mn-lt"/>
              </a:rPr>
              <a:t>01</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00715" y="3491815"/>
            <a:ext cx="9838987"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600" dirty="0">
                <a:solidFill>
                  <a:schemeClr val="tx2"/>
                </a:solidFill>
                <a:latin typeface="黑体" panose="02010609060101010101" pitchFamily="49" charset="-122"/>
                <a:ea typeface="黑体" panose="02010609060101010101" pitchFamily="49" charset="-122"/>
                <a:cs typeface="+mn-ea"/>
                <a:sym typeface="+mn-lt"/>
              </a:rPr>
              <a:t>全班共同宣读</a:t>
            </a:r>
            <a:r>
              <a:rPr lang="en-US" altLang="zh-CN" sz="3600" dirty="0">
                <a:solidFill>
                  <a:schemeClr val="tx2"/>
                </a:solidFill>
                <a:latin typeface="黑体" panose="02010609060101010101" pitchFamily="49" charset="-122"/>
                <a:ea typeface="黑体" panose="02010609060101010101" pitchFamily="49" charset="-122"/>
                <a:cs typeface="+mn-ea"/>
                <a:sym typeface="+mn-lt"/>
              </a:rPr>
              <a:t>《</a:t>
            </a:r>
            <a:r>
              <a:rPr lang="zh-CN" altLang="en-US" sz="3600" dirty="0">
                <a:solidFill>
                  <a:schemeClr val="tx2"/>
                </a:solidFill>
                <a:latin typeface="黑体" panose="02010609060101010101" pitchFamily="49" charset="-122"/>
                <a:ea typeface="黑体" panose="02010609060101010101" pitchFamily="49" charset="-122"/>
                <a:cs typeface="+mn-ea"/>
                <a:sym typeface="+mn-lt"/>
              </a:rPr>
              <a:t>北京林业大学假期学生安全提示</a:t>
            </a:r>
            <a:r>
              <a:rPr lang="en-US" altLang="zh-CN" sz="3600" dirty="0">
                <a:solidFill>
                  <a:schemeClr val="tx2"/>
                </a:solidFill>
                <a:latin typeface="黑体" panose="02010609060101010101" pitchFamily="49" charset="-122"/>
                <a:ea typeface="黑体" panose="02010609060101010101" pitchFamily="49" charset="-122"/>
                <a:cs typeface="+mn-ea"/>
                <a:sym typeface="+mn-lt"/>
              </a:rPr>
              <a:t>》</a:t>
            </a:r>
            <a:endParaRPr lang="zh-CN" altLang="en-US" sz="3600" dirty="0">
              <a:solidFill>
                <a:schemeClr val="tx2"/>
              </a:solidFill>
              <a:latin typeface="黑体" panose="02010609060101010101" pitchFamily="49" charset="-122"/>
              <a:ea typeface="黑体" panose="02010609060101010101" pitchFamily="49" charset="-122"/>
              <a:cs typeface="+mn-ea"/>
              <a:sym typeface="+mn-lt"/>
            </a:endParaRP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579887" y="2024906"/>
            <a:ext cx="0" cy="2751326"/>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64939" y="200111"/>
            <a:ext cx="7809683"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信息学院假期安全教育主题班会</a:t>
            </a:r>
          </a:p>
        </p:txBody>
      </p:sp>
    </p:spTree>
    <p:extLst>
      <p:ext uri="{BB962C8B-B14F-4D97-AF65-F5344CB8AC3E}">
        <p14:creationId xmlns:p14="http://schemas.microsoft.com/office/powerpoint/2010/main" val="31980765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9968375" y="389592"/>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 name="文本框 1"/>
          <p:cNvSpPr txBox="1"/>
          <p:nvPr/>
        </p:nvSpPr>
        <p:spPr>
          <a:xfrm>
            <a:off x="2392075" y="2243176"/>
            <a:ext cx="7931279" cy="2123658"/>
          </a:xfrm>
          <a:prstGeom prst="rect">
            <a:avLst/>
          </a:prstGeom>
          <a:noFill/>
        </p:spPr>
        <p:txBody>
          <a:bodyPr wrap="square" rtlCol="0">
            <a:spAutoFit/>
          </a:bodyPr>
          <a:lstStyle/>
          <a:p>
            <a:pPr algn="ctr"/>
            <a:r>
              <a:rPr lang="zh-CN" altLang="en-US" sz="6600" dirty="0">
                <a:latin typeface="微软雅黑" panose="020B0503020204020204" pitchFamily="34" charset="-122"/>
                <a:ea typeface="微软雅黑" panose="020B0503020204020204" pitchFamily="34" charset="-122"/>
              </a:rPr>
              <a:t>祝愿同学们</a:t>
            </a:r>
            <a:endParaRPr lang="en-US" altLang="zh-CN" sz="6600" dirty="0">
              <a:latin typeface="微软雅黑" panose="020B0503020204020204" pitchFamily="34" charset="-122"/>
              <a:ea typeface="微软雅黑" panose="020B0503020204020204" pitchFamily="34" charset="-122"/>
            </a:endParaRPr>
          </a:p>
          <a:p>
            <a:pPr algn="ctr"/>
            <a:r>
              <a:rPr lang="zh-CN" altLang="en-US" sz="6600" dirty="0">
                <a:latin typeface="微软雅黑" panose="020B0503020204020204" pitchFamily="34" charset="-122"/>
                <a:ea typeface="微软雅黑" panose="020B0503020204020204" pitchFamily="34" charset="-122"/>
              </a:rPr>
              <a:t>假期快乐，学业有成！</a:t>
            </a:r>
          </a:p>
        </p:txBody>
      </p:sp>
      <p:sp>
        <p:nvSpPr>
          <p:cNvPr id="8" name="文本框 7">
            <a:extLst>
              <a:ext uri="{FF2B5EF4-FFF2-40B4-BE49-F238E27FC236}">
                <a16:creationId xmlns:a16="http://schemas.microsoft.com/office/drawing/2014/main" id="{AC5AC033-4715-47E1-828E-40A7614033F3}"/>
              </a:ext>
            </a:extLst>
          </p:cNvPr>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999439590"/>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9" name="文本框 18"/>
          <p:cNvSpPr txBox="1"/>
          <p:nvPr/>
        </p:nvSpPr>
        <p:spPr>
          <a:xfrm>
            <a:off x="164939" y="200111"/>
            <a:ext cx="7809683" cy="1015663"/>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信息学院假期安全教育主题班会</a:t>
            </a:r>
          </a:p>
        </p:txBody>
      </p:sp>
      <p:sp>
        <p:nvSpPr>
          <p:cNvPr id="11" name="文本框 10">
            <a:extLst>
              <a:ext uri="{FF2B5EF4-FFF2-40B4-BE49-F238E27FC236}">
                <a16:creationId xmlns:a16="http://schemas.microsoft.com/office/drawing/2014/main" id="{6E1642CA-AA5E-47D7-86E4-03788B00A771}"/>
              </a:ext>
            </a:extLst>
          </p:cNvPr>
          <p:cNvSpPr txBox="1"/>
          <p:nvPr/>
        </p:nvSpPr>
        <p:spPr>
          <a:xfrm>
            <a:off x="533400" y="1858546"/>
            <a:ext cx="10494818" cy="4154984"/>
          </a:xfrm>
          <a:prstGeom prst="rect">
            <a:avLst/>
          </a:prstGeom>
          <a:noFill/>
        </p:spPr>
        <p:txBody>
          <a:bodyPr wrap="square">
            <a:spAutoFit/>
          </a:bodyPr>
          <a:lstStyle/>
          <a:p>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近期，校园诈骗案件和盗窃案件成高发趋势，给同学们的财产造成了巨大损失。为避免您的损失，请您牢记以下几点：</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r>
            <a:br>
              <a:rPr lang="en-US" altLang="zh-CN" sz="2400" kern="100" dirty="0">
                <a:latin typeface="黑体" panose="02010609060101010101" pitchFamily="49" charset="-122"/>
                <a:ea typeface="黑体" panose="02010609060101010101" pitchFamily="49" charset="-122"/>
                <a:cs typeface="Times New Roman" panose="02020603050405020304" pitchFamily="18" charset="0"/>
              </a:rPr>
            </a:b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第一，如遇到财产和人身安全受到侵害需要报警时，请先与学校保卫处报告，第一时间拨打校园报警电话：</a:t>
            </a:r>
            <a:r>
              <a:rPr lang="en-US" altLang="zh-CN"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62336110</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，或拨打社区民警任警官电话：</a:t>
            </a:r>
            <a:r>
              <a:rPr lang="en-US" altLang="zh-CN"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13366305005</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，或到保卫处进行报案，保卫处会第一时间联系公安机关，并配合公安机关及时为同学们帮助处理。</a:t>
            </a: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第二，同学们的每间宿舍门背后都贴有东升派出所报警电话</a:t>
            </a:r>
            <a:r>
              <a:rPr lang="en-US" altLang="zh-CN"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62329664</a:t>
            </a:r>
            <a:r>
              <a:rPr lang="zh-CN" altLang="zh-CN"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62393560</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，请同学们拍照保存，在遭遇到诈骗或被盗时，也可第一时间拨打东升派出所报警电话，民警会第一时间出警处置，全力保护您的财产安全。</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文本框 11">
            <a:extLst>
              <a:ext uri="{FF2B5EF4-FFF2-40B4-BE49-F238E27FC236}">
                <a16:creationId xmlns:a16="http://schemas.microsoft.com/office/drawing/2014/main" id="{951A1D44-3787-415F-BD08-EF5AF760D398}"/>
              </a:ext>
            </a:extLst>
          </p:cNvPr>
          <p:cNvSpPr txBox="1"/>
          <p:nvPr/>
        </p:nvSpPr>
        <p:spPr>
          <a:xfrm>
            <a:off x="5297331" y="6110504"/>
            <a:ext cx="5477698"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信息学院</a:t>
            </a:r>
            <a:r>
              <a:rPr lang="en-US" altLang="zh-CN"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暑假安全教育主题班会</a:t>
            </a:r>
          </a:p>
        </p:txBody>
      </p:sp>
    </p:spTree>
    <p:extLst>
      <p:ext uri="{BB962C8B-B14F-4D97-AF65-F5344CB8AC3E}">
        <p14:creationId xmlns:p14="http://schemas.microsoft.com/office/powerpoint/2010/main" val="23044505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交通安全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2739211"/>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遵守交通规则，不横穿马路，不平行骑车。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乘车系安全带。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不乘坐低速载货汽车、三轮车、拖拉机、黑车等非营运车辆，不乘坐超员、超速车辆。</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严禁无证驾驶摩托车、超标电动车、助力车和汽车。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有驾照的学生注意遵守交通规则，严禁酒后驾车。</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44532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86855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人身财产安全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3477875"/>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旅途过程中提高警惕，拒绝陌生人搭讪，防止上当受骗。</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长途旅行尽量结伴，告知父母详细行程并时刻保持联系。</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外出旅游找正规旅行社，购买人身意外保险。</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注意随身财物安全，防盗抢。</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注意个人隐私，不向陌生人泄露个人及同学相关信息。</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防溺水，防坠冰；注意旅游预警，景区警示；注意地质灾害、恶劣天气预报，并积极躲避。</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7.</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避免到人群拥挤、空气污浊场所活动。</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04527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86855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消防安全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3847207"/>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不私改电气设备。</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不焚烧杂物。</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不在人员密集处或建筑物周围燃放烟花爆竹，注意自我防护。</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不在室内吸烟。</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不在宿舍内使用违禁电器。</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不无人充电。</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7.</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不在建筑内的共用走道、楼梯间、安全出口处等公共区域停放电动车或为电动车充电。</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8.</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尽量不在个人住房内停放电动车或为电动车充电。</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43791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86855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金融安全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126188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克服“贪利”思想，提高防范意识，谨防电信网络诈骗。</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不接触校园网络贷款。</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文本框 11">
            <a:extLst>
              <a:ext uri="{FF2B5EF4-FFF2-40B4-BE49-F238E27FC236}">
                <a16:creationId xmlns:a16="http://schemas.microsoft.com/office/drawing/2014/main" id="{D1097CA1-6EFA-4D35-9D13-539F8A8F92DB}"/>
              </a:ext>
            </a:extLst>
          </p:cNvPr>
          <p:cNvSpPr txBox="1"/>
          <p:nvPr/>
        </p:nvSpPr>
        <p:spPr>
          <a:xfrm>
            <a:off x="5045075" y="3345234"/>
            <a:ext cx="4868558"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社会实践安全</a:t>
            </a:r>
          </a:p>
        </p:txBody>
      </p:sp>
      <p:sp>
        <p:nvSpPr>
          <p:cNvPr id="15" name="文本框 14">
            <a:extLst>
              <a:ext uri="{FF2B5EF4-FFF2-40B4-BE49-F238E27FC236}">
                <a16:creationId xmlns:a16="http://schemas.microsoft.com/office/drawing/2014/main" id="{CAB05BE2-F242-491C-865F-04E496327A86}"/>
              </a:ext>
            </a:extLst>
          </p:cNvPr>
          <p:cNvSpPr txBox="1"/>
          <p:nvPr/>
        </p:nvSpPr>
        <p:spPr>
          <a:xfrm>
            <a:off x="1169096" y="4355923"/>
            <a:ext cx="9535850" cy="2369880"/>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通过正规渠道参与实习工作，防止被传销团伙裹挟。</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参与社会实践要做好安全预案，确保安全。</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尽量避免到自然环境恶劣的地方开展社会实践活动。</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外出实践或游玩前购买保险。</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r>
            <a:br>
              <a:rPr lang="en-US" altLang="zh-CN" sz="2400" kern="100" dirty="0">
                <a:latin typeface="黑体" panose="02010609060101010101" pitchFamily="49" charset="-122"/>
                <a:ea typeface="黑体" panose="02010609060101010101" pitchFamily="49" charset="-122"/>
                <a:cs typeface="Times New Roman" panose="02020603050405020304" pitchFamily="18" charset="0"/>
              </a:rPr>
            </a:br>
            <a:r>
              <a:rPr lang="zh-CN" altLang="en-US" sz="24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个人参与非本校组织的暑期社会实践需向辅导员报备！！！！！</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72875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1"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P spid="12" grpId="0"/>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6" y="995012"/>
            <a:ext cx="5435859"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在校学生住宿安全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169096" y="2136202"/>
            <a:ext cx="8643119" cy="4585871"/>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宿舍内不留宿外人，按时归寝，严格遵守宿舍出入规定。</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严禁在宿舍内使用违禁电器；宿舍无人时，将所有的电器电源关闭插头拔下。</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学生公寓内严禁吸烟。</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学生公寓内的塑料瓶及堆放的杂物要及时清理，注意环境卫生，杜绝安全隐患。</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宿舍内不得存放烟花爆竹、舞台礼花等易燃、易爆、易腐蚀、易挥发、或有放射性的危险物品。</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屋内没人时，一定要关好门窗，切断电源、注意防火防盗。宿舍人员全部离校后，最后一名离开的学生需向管理员报备。</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7.</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在校外出需告知父母和辅导员，在家外出需告知父母。</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869156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1AD5829F-624B-424F-98B4-462A3D34A56A"/>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codi\Desktop\20190508千库\2"/>
  <p:tag name="ISPRING_PRESENTATION_TITLE" val="蓝色简约风论文汇报毕业答辩PPT模板"/>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heme/theme1.xml><?xml version="1.0" encoding="utf-8"?>
<a:theme xmlns:a="http://schemas.openxmlformats.org/drawingml/2006/main" name="Office 主题​​">
  <a:themeElements>
    <a:clrScheme name="自定义 1">
      <a:dk1>
        <a:srgbClr val="000000"/>
      </a:dk1>
      <a:lt1>
        <a:srgbClr val="FFFFFF"/>
      </a:lt1>
      <a:dk2>
        <a:srgbClr val="44546A"/>
      </a:dk2>
      <a:lt2>
        <a:srgbClr val="E7E6E6"/>
      </a:lt2>
      <a:accent1>
        <a:srgbClr val="001F5F"/>
      </a:accent1>
      <a:accent2>
        <a:srgbClr val="415787"/>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815</TotalTime>
  <Words>3336</Words>
  <Application>Microsoft Office PowerPoint</Application>
  <PresentationFormat>宽屏</PresentationFormat>
  <Paragraphs>208</Paragraphs>
  <Slides>30</Slides>
  <Notes>30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Source Han Sans SC</vt:lpstr>
      <vt:lpstr>等线</vt:lpstr>
      <vt:lpstr>等线 Light</vt:lpstr>
      <vt:lpstr>仿宋_GB2312</vt:lpstr>
      <vt:lpstr>黑体</vt:lpstr>
      <vt:lpstr>宋体</vt:lpstr>
      <vt:lpstr>微软雅黑</vt:lpstr>
      <vt:lpstr>Arial</vt:lpstr>
      <vt:lpstr>Calibri</vt:lpstr>
      <vt:lpstr>Cambria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蓝色简约风论文汇报毕业答辩PPT模板</dc:title>
  <dc:creator>Administrater</dc:creator>
  <cp:lastModifiedBy>dell</cp:lastModifiedBy>
  <cp:revision>106</cp:revision>
  <dcterms:created xsi:type="dcterms:W3CDTF">2019-05-09T10:19:00Z</dcterms:created>
  <dcterms:modified xsi:type="dcterms:W3CDTF">2021-06-28T03:38:11Z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