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354" r:id="rId2"/>
    <p:sldId id="2403" r:id="rId3"/>
    <p:sldId id="329" r:id="rId4"/>
    <p:sldId id="2369" r:id="rId5"/>
    <p:sldId id="2359" r:id="rId6"/>
    <p:sldId id="2370" r:id="rId7"/>
    <p:sldId id="2401" r:id="rId8"/>
    <p:sldId id="2402" r:id="rId9"/>
    <p:sldId id="2367" r:id="rId10"/>
    <p:sldId id="2386" r:id="rId11"/>
    <p:sldId id="2395" r:id="rId12"/>
    <p:sldId id="2398" r:id="rId13"/>
    <p:sldId id="2396" r:id="rId14"/>
    <p:sldId id="2397" r:id="rId15"/>
    <p:sldId id="2399" r:id="rId16"/>
    <p:sldId id="2400" r:id="rId17"/>
    <p:sldId id="2390" r:id="rId18"/>
    <p:sldId id="2394" r:id="rId19"/>
    <p:sldId id="2392" r:id="rId20"/>
    <p:sldId id="235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474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15D044-C5A8-453E-BD3D-8AC61FEF492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12E941B-693E-4349-BD88-3AFAC98193D7}">
      <dgm:prSet phldrT="[文本]"/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291D659B-EDF5-4CD5-A721-925D086EB9CB}" type="parTrans" cxnId="{4F8C8545-4116-4549-A821-8AC1D2063FA9}">
      <dgm:prSet/>
      <dgm:spPr/>
      <dgm:t>
        <a:bodyPr/>
        <a:lstStyle/>
        <a:p>
          <a:endParaRPr lang="zh-CN" altLang="en-US"/>
        </a:p>
      </dgm:t>
    </dgm:pt>
    <dgm:pt modelId="{D7EF2518-C083-4C82-993A-26C357BDDD83}" type="sibTrans" cxnId="{4F8C8545-4116-4549-A821-8AC1D2063FA9}">
      <dgm:prSet/>
      <dgm:spPr/>
      <dgm:t>
        <a:bodyPr/>
        <a:lstStyle/>
        <a:p>
          <a:endParaRPr lang="zh-CN" altLang="en-US"/>
        </a:p>
      </dgm:t>
    </dgm:pt>
    <dgm:pt modelId="{46271C60-AA9E-45DB-96C3-F7C738EFC094}">
      <dgm:prSet phldrT="[文本]"/>
      <dgm:spPr/>
      <dgm:t>
        <a:bodyPr/>
        <a:lstStyle/>
        <a:p>
          <a:r>
            <a:rPr lang="zh-CN" dirty="0" smtClean="0"/>
            <a:t>通过大扫除，进行一次全面卫生清洁，做好地面清扫，彻底清除床下、阳台卫生死角，适当开窗通风。及时处理扫除产生的垃圾，践行垃圾分类。</a:t>
          </a:r>
          <a:endParaRPr lang="zh-CN" altLang="en-US" dirty="0"/>
        </a:p>
      </dgm:t>
    </dgm:pt>
    <dgm:pt modelId="{E6B73C68-0674-4A00-B4DD-87E848747099}" type="parTrans" cxnId="{DDE76BA6-9674-4023-8C5E-EE91CD882B2B}">
      <dgm:prSet/>
      <dgm:spPr/>
      <dgm:t>
        <a:bodyPr/>
        <a:lstStyle/>
        <a:p>
          <a:endParaRPr lang="zh-CN" altLang="en-US"/>
        </a:p>
      </dgm:t>
    </dgm:pt>
    <dgm:pt modelId="{C92735F2-EFFD-4C29-BFAC-1008BA355701}" type="sibTrans" cxnId="{DDE76BA6-9674-4023-8C5E-EE91CD882B2B}">
      <dgm:prSet/>
      <dgm:spPr/>
      <dgm:t>
        <a:bodyPr/>
        <a:lstStyle/>
        <a:p>
          <a:endParaRPr lang="zh-CN" altLang="en-US"/>
        </a:p>
      </dgm:t>
    </dgm:pt>
    <dgm:pt modelId="{945474A5-5F53-4CDB-915C-3EFD371BBD35}">
      <dgm:prSet phldrT="[文本]"/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49A12A46-1A59-4C66-9552-EC6CA0B280D9}" type="parTrans" cxnId="{E5779CE2-572B-476A-AED6-CC49ACEF8435}">
      <dgm:prSet/>
      <dgm:spPr/>
      <dgm:t>
        <a:bodyPr/>
        <a:lstStyle/>
        <a:p>
          <a:endParaRPr lang="zh-CN" altLang="en-US"/>
        </a:p>
      </dgm:t>
    </dgm:pt>
    <dgm:pt modelId="{9D8ECA79-CE18-4D02-94AC-8A3C1024C226}" type="sibTrans" cxnId="{E5779CE2-572B-476A-AED6-CC49ACEF8435}">
      <dgm:prSet/>
      <dgm:spPr/>
      <dgm:t>
        <a:bodyPr/>
        <a:lstStyle/>
        <a:p>
          <a:endParaRPr lang="zh-CN" altLang="en-US"/>
        </a:p>
      </dgm:t>
    </dgm:pt>
    <dgm:pt modelId="{40D8C263-B4B5-436D-8D6C-E317B5B38DB6}">
      <dgm:prSet phldrT="[文本]"/>
      <dgm:spPr/>
      <dgm:t>
        <a:bodyPr/>
        <a:lstStyle/>
        <a:p>
          <a:r>
            <a:rPr lang="zh-CN" dirty="0" smtClean="0"/>
            <a:t>通过大扫除，进行一次规范物品整理，规范地面、桌面、床面物品摆放，整理大量集中堆积的物品，合理利用阳台、床底等空间做好物品收纳；处理易腐烂变质的食物，防止假期无人宿舍垃圾、食品长期存放导致蟑螂蝇虫滋生繁殖。</a:t>
          </a:r>
          <a:endParaRPr lang="zh-CN" altLang="en-US" dirty="0"/>
        </a:p>
      </dgm:t>
    </dgm:pt>
    <dgm:pt modelId="{18DE5B88-4E99-4BF8-96EC-95A4093D459A}" type="parTrans" cxnId="{973FFB7D-337B-44D9-B118-4ABE29B89534}">
      <dgm:prSet/>
      <dgm:spPr/>
      <dgm:t>
        <a:bodyPr/>
        <a:lstStyle/>
        <a:p>
          <a:endParaRPr lang="zh-CN" altLang="en-US"/>
        </a:p>
      </dgm:t>
    </dgm:pt>
    <dgm:pt modelId="{7481508F-93AC-4E5C-AE12-57F3C2A5559E}" type="sibTrans" cxnId="{973FFB7D-337B-44D9-B118-4ABE29B89534}">
      <dgm:prSet/>
      <dgm:spPr/>
      <dgm:t>
        <a:bodyPr/>
        <a:lstStyle/>
        <a:p>
          <a:endParaRPr lang="zh-CN" altLang="en-US"/>
        </a:p>
      </dgm:t>
    </dgm:pt>
    <dgm:pt modelId="{349B42CB-F493-4F79-AE0B-6D21E593D315}">
      <dgm:prSet phldrT="[文本]"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28691AFC-B24F-423B-88B9-D06BEE1D795C}" type="parTrans" cxnId="{FAC7FDBE-2340-466C-B651-E2E6ABAFB698}">
      <dgm:prSet/>
      <dgm:spPr/>
      <dgm:t>
        <a:bodyPr/>
        <a:lstStyle/>
        <a:p>
          <a:endParaRPr lang="zh-CN" altLang="en-US"/>
        </a:p>
      </dgm:t>
    </dgm:pt>
    <dgm:pt modelId="{E9E97106-D421-40CC-A667-E1D91072F2A4}" type="sibTrans" cxnId="{FAC7FDBE-2340-466C-B651-E2E6ABAFB698}">
      <dgm:prSet/>
      <dgm:spPr/>
      <dgm:t>
        <a:bodyPr/>
        <a:lstStyle/>
        <a:p>
          <a:endParaRPr lang="zh-CN" altLang="en-US"/>
        </a:p>
      </dgm:t>
    </dgm:pt>
    <dgm:pt modelId="{67EDC6F0-6BC7-4720-BBE9-30966E1C79CC}">
      <dgm:prSet phldrT="[文本]"/>
      <dgm:spPr/>
      <dgm:t>
        <a:bodyPr/>
        <a:lstStyle/>
        <a:p>
          <a:r>
            <a:rPr lang="zh-CN" dirty="0" smtClean="0"/>
            <a:t>通过大扫除，进行一次细致隐患排查，尤其注意规范电源线、网线布置，处理具有安全隐患的物品，清理在学生公寓楼道、电梯厅等公共区域临时存放的个人物品，为公寓用电安全、消防安全打下良好基础。</a:t>
          </a:r>
          <a:endParaRPr lang="zh-CN" altLang="en-US" dirty="0"/>
        </a:p>
      </dgm:t>
    </dgm:pt>
    <dgm:pt modelId="{D9797EA6-00FD-4E2A-89E9-6DC8AAC441FA}" type="parTrans" cxnId="{57547F02-4683-41B5-B7FC-4FF6DC47CCDB}">
      <dgm:prSet/>
      <dgm:spPr/>
      <dgm:t>
        <a:bodyPr/>
        <a:lstStyle/>
        <a:p>
          <a:endParaRPr lang="zh-CN" altLang="en-US"/>
        </a:p>
      </dgm:t>
    </dgm:pt>
    <dgm:pt modelId="{497688D5-004D-458F-B492-01935B7DA170}" type="sibTrans" cxnId="{57547F02-4683-41B5-B7FC-4FF6DC47CCDB}">
      <dgm:prSet/>
      <dgm:spPr/>
      <dgm:t>
        <a:bodyPr/>
        <a:lstStyle/>
        <a:p>
          <a:endParaRPr lang="zh-CN" altLang="en-US"/>
        </a:p>
      </dgm:t>
    </dgm:pt>
    <dgm:pt modelId="{EF3F609E-DEB5-4AEE-8ACF-A409D3349E5B}" type="pres">
      <dgm:prSet presAssocID="{4315D044-C5A8-453E-BD3D-8AC61FEF492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F45FE44-D3CD-4649-A373-4E9077850A42}" type="pres">
      <dgm:prSet presAssocID="{512E941B-693E-4349-BD88-3AFAC98193D7}" presName="composite" presStyleCnt="0"/>
      <dgm:spPr/>
    </dgm:pt>
    <dgm:pt modelId="{37FBABC0-5127-4BA1-B755-C055BE0739A8}" type="pres">
      <dgm:prSet presAssocID="{512E941B-693E-4349-BD88-3AFAC98193D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260393-F416-4BD5-98E1-CC7ED5638154}" type="pres">
      <dgm:prSet presAssocID="{512E941B-693E-4349-BD88-3AFAC98193D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43A928-70D4-4430-A4E9-F59927C530DE}" type="pres">
      <dgm:prSet presAssocID="{D7EF2518-C083-4C82-993A-26C357BDDD83}" presName="sp" presStyleCnt="0"/>
      <dgm:spPr/>
    </dgm:pt>
    <dgm:pt modelId="{3E091FB8-CE1C-44D1-9401-7F29D04A8905}" type="pres">
      <dgm:prSet presAssocID="{945474A5-5F53-4CDB-915C-3EFD371BBD35}" presName="composite" presStyleCnt="0"/>
      <dgm:spPr/>
    </dgm:pt>
    <dgm:pt modelId="{828A2E96-7FC7-4E79-B327-414BCD5D9017}" type="pres">
      <dgm:prSet presAssocID="{945474A5-5F53-4CDB-915C-3EFD371BBD3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64AE54-CB05-4847-833C-71C7035C0ADD}" type="pres">
      <dgm:prSet presAssocID="{945474A5-5F53-4CDB-915C-3EFD371BBD3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7094DB-B018-40BD-B96C-311706EA8F4D}" type="pres">
      <dgm:prSet presAssocID="{9D8ECA79-CE18-4D02-94AC-8A3C1024C226}" presName="sp" presStyleCnt="0"/>
      <dgm:spPr/>
    </dgm:pt>
    <dgm:pt modelId="{32BB5BC7-84E0-42FA-A6B4-6D1BE9199B4F}" type="pres">
      <dgm:prSet presAssocID="{349B42CB-F493-4F79-AE0B-6D21E593D315}" presName="composite" presStyleCnt="0"/>
      <dgm:spPr/>
    </dgm:pt>
    <dgm:pt modelId="{0754C2D1-705C-4AF7-938A-0E415293FF6F}" type="pres">
      <dgm:prSet presAssocID="{349B42CB-F493-4F79-AE0B-6D21E593D31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541890-938F-45BD-9E37-C4EA9AC765B2}" type="pres">
      <dgm:prSet presAssocID="{349B42CB-F493-4F79-AE0B-6D21E593D31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8B51AC-70AA-4C3C-AA08-8E2668030BBA}" type="presOf" srcId="{349B42CB-F493-4F79-AE0B-6D21E593D315}" destId="{0754C2D1-705C-4AF7-938A-0E415293FF6F}" srcOrd="0" destOrd="0" presId="urn:microsoft.com/office/officeart/2005/8/layout/chevron2"/>
    <dgm:cxn modelId="{973FFB7D-337B-44D9-B118-4ABE29B89534}" srcId="{945474A5-5F53-4CDB-915C-3EFD371BBD35}" destId="{40D8C263-B4B5-436D-8D6C-E317B5B38DB6}" srcOrd="0" destOrd="0" parTransId="{18DE5B88-4E99-4BF8-96EC-95A4093D459A}" sibTransId="{7481508F-93AC-4E5C-AE12-57F3C2A5559E}"/>
    <dgm:cxn modelId="{371AFAC8-BA9F-40BE-B0EC-91E9CDE4B7BF}" type="presOf" srcId="{4315D044-C5A8-453E-BD3D-8AC61FEF4920}" destId="{EF3F609E-DEB5-4AEE-8ACF-A409D3349E5B}" srcOrd="0" destOrd="0" presId="urn:microsoft.com/office/officeart/2005/8/layout/chevron2"/>
    <dgm:cxn modelId="{DFCFE256-78EB-40D1-9DA3-D65E9EB26CF8}" type="presOf" srcId="{512E941B-693E-4349-BD88-3AFAC98193D7}" destId="{37FBABC0-5127-4BA1-B755-C055BE0739A8}" srcOrd="0" destOrd="0" presId="urn:microsoft.com/office/officeart/2005/8/layout/chevron2"/>
    <dgm:cxn modelId="{DDE76BA6-9674-4023-8C5E-EE91CD882B2B}" srcId="{512E941B-693E-4349-BD88-3AFAC98193D7}" destId="{46271C60-AA9E-45DB-96C3-F7C738EFC094}" srcOrd="0" destOrd="0" parTransId="{E6B73C68-0674-4A00-B4DD-87E848747099}" sibTransId="{C92735F2-EFFD-4C29-BFAC-1008BA355701}"/>
    <dgm:cxn modelId="{221EF70D-8BA5-40B8-8BE5-462E745F270B}" type="presOf" srcId="{67EDC6F0-6BC7-4720-BBE9-30966E1C79CC}" destId="{C9541890-938F-45BD-9E37-C4EA9AC765B2}" srcOrd="0" destOrd="0" presId="urn:microsoft.com/office/officeart/2005/8/layout/chevron2"/>
    <dgm:cxn modelId="{E5779CE2-572B-476A-AED6-CC49ACEF8435}" srcId="{4315D044-C5A8-453E-BD3D-8AC61FEF4920}" destId="{945474A5-5F53-4CDB-915C-3EFD371BBD35}" srcOrd="1" destOrd="0" parTransId="{49A12A46-1A59-4C66-9552-EC6CA0B280D9}" sibTransId="{9D8ECA79-CE18-4D02-94AC-8A3C1024C226}"/>
    <dgm:cxn modelId="{C8612568-DB61-4E5B-A6E6-D5883F5AE33B}" type="presOf" srcId="{40D8C263-B4B5-436D-8D6C-E317B5B38DB6}" destId="{FD64AE54-CB05-4847-833C-71C7035C0ADD}" srcOrd="0" destOrd="0" presId="urn:microsoft.com/office/officeart/2005/8/layout/chevron2"/>
    <dgm:cxn modelId="{FAC7FDBE-2340-466C-B651-E2E6ABAFB698}" srcId="{4315D044-C5A8-453E-BD3D-8AC61FEF4920}" destId="{349B42CB-F493-4F79-AE0B-6D21E593D315}" srcOrd="2" destOrd="0" parTransId="{28691AFC-B24F-423B-88B9-D06BEE1D795C}" sibTransId="{E9E97106-D421-40CC-A667-E1D91072F2A4}"/>
    <dgm:cxn modelId="{B9E1272B-CC72-4B5D-A3C0-7B54F2B2E873}" type="presOf" srcId="{46271C60-AA9E-45DB-96C3-F7C738EFC094}" destId="{F8260393-F416-4BD5-98E1-CC7ED5638154}" srcOrd="0" destOrd="0" presId="urn:microsoft.com/office/officeart/2005/8/layout/chevron2"/>
    <dgm:cxn modelId="{5539FBFF-AE71-42F8-802A-9ECF844D305B}" type="presOf" srcId="{945474A5-5F53-4CDB-915C-3EFD371BBD35}" destId="{828A2E96-7FC7-4E79-B327-414BCD5D9017}" srcOrd="0" destOrd="0" presId="urn:microsoft.com/office/officeart/2005/8/layout/chevron2"/>
    <dgm:cxn modelId="{4F8C8545-4116-4549-A821-8AC1D2063FA9}" srcId="{4315D044-C5A8-453E-BD3D-8AC61FEF4920}" destId="{512E941B-693E-4349-BD88-3AFAC98193D7}" srcOrd="0" destOrd="0" parTransId="{291D659B-EDF5-4CD5-A721-925D086EB9CB}" sibTransId="{D7EF2518-C083-4C82-993A-26C357BDDD83}"/>
    <dgm:cxn modelId="{57547F02-4683-41B5-B7FC-4FF6DC47CCDB}" srcId="{349B42CB-F493-4F79-AE0B-6D21E593D315}" destId="{67EDC6F0-6BC7-4720-BBE9-30966E1C79CC}" srcOrd="0" destOrd="0" parTransId="{D9797EA6-00FD-4E2A-89E9-6DC8AAC441FA}" sibTransId="{497688D5-004D-458F-B492-01935B7DA170}"/>
    <dgm:cxn modelId="{A024F8D3-CA2C-40F4-A447-58A2A6146B42}" type="presParOf" srcId="{EF3F609E-DEB5-4AEE-8ACF-A409D3349E5B}" destId="{0F45FE44-D3CD-4649-A373-4E9077850A42}" srcOrd="0" destOrd="0" presId="urn:microsoft.com/office/officeart/2005/8/layout/chevron2"/>
    <dgm:cxn modelId="{B5F1F8E5-812B-49E6-887E-FDD88B98A95F}" type="presParOf" srcId="{0F45FE44-D3CD-4649-A373-4E9077850A42}" destId="{37FBABC0-5127-4BA1-B755-C055BE0739A8}" srcOrd="0" destOrd="0" presId="urn:microsoft.com/office/officeart/2005/8/layout/chevron2"/>
    <dgm:cxn modelId="{EDE89F26-F510-4FDB-A30B-F8B4AD6B241F}" type="presParOf" srcId="{0F45FE44-D3CD-4649-A373-4E9077850A42}" destId="{F8260393-F416-4BD5-98E1-CC7ED5638154}" srcOrd="1" destOrd="0" presId="urn:microsoft.com/office/officeart/2005/8/layout/chevron2"/>
    <dgm:cxn modelId="{798DB2CE-EB0D-4D2D-A42F-212F8FA8675A}" type="presParOf" srcId="{EF3F609E-DEB5-4AEE-8ACF-A409D3349E5B}" destId="{FC43A928-70D4-4430-A4E9-F59927C530DE}" srcOrd="1" destOrd="0" presId="urn:microsoft.com/office/officeart/2005/8/layout/chevron2"/>
    <dgm:cxn modelId="{EB9F3D56-6E29-4FC1-93ED-04E03B2EB645}" type="presParOf" srcId="{EF3F609E-DEB5-4AEE-8ACF-A409D3349E5B}" destId="{3E091FB8-CE1C-44D1-9401-7F29D04A8905}" srcOrd="2" destOrd="0" presId="urn:microsoft.com/office/officeart/2005/8/layout/chevron2"/>
    <dgm:cxn modelId="{29E6917D-9C9F-4962-9FB3-E7396061F44E}" type="presParOf" srcId="{3E091FB8-CE1C-44D1-9401-7F29D04A8905}" destId="{828A2E96-7FC7-4E79-B327-414BCD5D9017}" srcOrd="0" destOrd="0" presId="urn:microsoft.com/office/officeart/2005/8/layout/chevron2"/>
    <dgm:cxn modelId="{3A2BB70C-F733-4E62-8103-87390848AAF0}" type="presParOf" srcId="{3E091FB8-CE1C-44D1-9401-7F29D04A8905}" destId="{FD64AE54-CB05-4847-833C-71C7035C0ADD}" srcOrd="1" destOrd="0" presId="urn:microsoft.com/office/officeart/2005/8/layout/chevron2"/>
    <dgm:cxn modelId="{B8622064-8395-4FAB-A9CA-B49681D7B2D3}" type="presParOf" srcId="{EF3F609E-DEB5-4AEE-8ACF-A409D3349E5B}" destId="{5F7094DB-B018-40BD-B96C-311706EA8F4D}" srcOrd="3" destOrd="0" presId="urn:microsoft.com/office/officeart/2005/8/layout/chevron2"/>
    <dgm:cxn modelId="{637679D8-212C-42F2-8728-1BC5075A275A}" type="presParOf" srcId="{EF3F609E-DEB5-4AEE-8ACF-A409D3349E5B}" destId="{32BB5BC7-84E0-42FA-A6B4-6D1BE9199B4F}" srcOrd="4" destOrd="0" presId="urn:microsoft.com/office/officeart/2005/8/layout/chevron2"/>
    <dgm:cxn modelId="{DD07DD6D-2EFE-4B9A-B2A7-25B45810E48A}" type="presParOf" srcId="{32BB5BC7-84E0-42FA-A6B4-6D1BE9199B4F}" destId="{0754C2D1-705C-4AF7-938A-0E415293FF6F}" srcOrd="0" destOrd="0" presId="urn:microsoft.com/office/officeart/2005/8/layout/chevron2"/>
    <dgm:cxn modelId="{8CD33343-EA01-4A12-8F02-63C5108F88D0}" type="presParOf" srcId="{32BB5BC7-84E0-42FA-A6B4-6D1BE9199B4F}" destId="{C9541890-938F-45BD-9E37-C4EA9AC765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FBABC0-5127-4BA1-B755-C055BE0739A8}">
      <dsp:nvSpPr>
        <dsp:cNvPr id="0" name=""/>
        <dsp:cNvSpPr/>
      </dsp:nvSpPr>
      <dsp:spPr>
        <a:xfrm rot="5400000">
          <a:off x="-235320" y="235931"/>
          <a:ext cx="1568802" cy="10981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 smtClean="0"/>
            <a:t>1</a:t>
          </a:r>
          <a:endParaRPr lang="zh-CN" altLang="en-US" sz="2700" kern="1200" dirty="0"/>
        </a:p>
      </dsp:txBody>
      <dsp:txXfrm rot="-5400000">
        <a:off x="1" y="549692"/>
        <a:ext cx="1098161" cy="470641"/>
      </dsp:txXfrm>
    </dsp:sp>
    <dsp:sp modelId="{F8260393-F416-4BD5-98E1-CC7ED5638154}">
      <dsp:nvSpPr>
        <dsp:cNvPr id="0" name=""/>
        <dsp:cNvSpPr/>
      </dsp:nvSpPr>
      <dsp:spPr>
        <a:xfrm rot="5400000">
          <a:off x="4237058" y="-3138286"/>
          <a:ext cx="1019721" cy="72975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通过大扫除，进行一次全面卫生清洁，做好地面清扫，彻底清除床下、阳台卫生死角，适当开窗通风。及时处理扫除产生的垃圾，践行垃圾分类。</a:t>
          </a:r>
          <a:endParaRPr lang="zh-CN" altLang="en-US" sz="1600" kern="1200" dirty="0"/>
        </a:p>
      </dsp:txBody>
      <dsp:txXfrm rot="-5400000">
        <a:off x="1098162" y="50389"/>
        <a:ext cx="7247736" cy="920163"/>
      </dsp:txXfrm>
    </dsp:sp>
    <dsp:sp modelId="{828A2E96-7FC7-4E79-B327-414BCD5D9017}">
      <dsp:nvSpPr>
        <dsp:cNvPr id="0" name=""/>
        <dsp:cNvSpPr/>
      </dsp:nvSpPr>
      <dsp:spPr>
        <a:xfrm rot="5400000">
          <a:off x="-235320" y="1610130"/>
          <a:ext cx="1568802" cy="10981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 smtClean="0"/>
            <a:t>2</a:t>
          </a:r>
          <a:endParaRPr lang="zh-CN" altLang="en-US" sz="2700" kern="1200" dirty="0"/>
        </a:p>
      </dsp:txBody>
      <dsp:txXfrm rot="-5400000">
        <a:off x="1" y="1923891"/>
        <a:ext cx="1098161" cy="470641"/>
      </dsp:txXfrm>
    </dsp:sp>
    <dsp:sp modelId="{FD64AE54-CB05-4847-833C-71C7035C0ADD}">
      <dsp:nvSpPr>
        <dsp:cNvPr id="0" name=""/>
        <dsp:cNvSpPr/>
      </dsp:nvSpPr>
      <dsp:spPr>
        <a:xfrm rot="5400000">
          <a:off x="4237058" y="-1764086"/>
          <a:ext cx="1019721" cy="72975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通过大扫除，进行一次规范物品整理，规范地面、桌面、床面物品摆放，整理大量集中堆积的物品，合理利用阳台、床底等空间做好物品收纳；处理易腐烂变质的食物，防止假期无人宿舍垃圾、食品长期存放导致蟑螂蝇虫滋生繁殖。</a:t>
          </a:r>
          <a:endParaRPr lang="zh-CN" altLang="en-US" sz="1600" kern="1200" dirty="0"/>
        </a:p>
      </dsp:txBody>
      <dsp:txXfrm rot="-5400000">
        <a:off x="1098162" y="1424589"/>
        <a:ext cx="7247736" cy="920163"/>
      </dsp:txXfrm>
    </dsp:sp>
    <dsp:sp modelId="{0754C2D1-705C-4AF7-938A-0E415293FF6F}">
      <dsp:nvSpPr>
        <dsp:cNvPr id="0" name=""/>
        <dsp:cNvSpPr/>
      </dsp:nvSpPr>
      <dsp:spPr>
        <a:xfrm rot="5400000">
          <a:off x="-235320" y="2984330"/>
          <a:ext cx="1568802" cy="10981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 smtClean="0"/>
            <a:t>3</a:t>
          </a:r>
          <a:endParaRPr lang="zh-CN" altLang="en-US" sz="2700" kern="1200" dirty="0"/>
        </a:p>
      </dsp:txBody>
      <dsp:txXfrm rot="-5400000">
        <a:off x="1" y="3298091"/>
        <a:ext cx="1098161" cy="470641"/>
      </dsp:txXfrm>
    </dsp:sp>
    <dsp:sp modelId="{C9541890-938F-45BD-9E37-C4EA9AC765B2}">
      <dsp:nvSpPr>
        <dsp:cNvPr id="0" name=""/>
        <dsp:cNvSpPr/>
      </dsp:nvSpPr>
      <dsp:spPr>
        <a:xfrm rot="5400000">
          <a:off x="4237058" y="-389887"/>
          <a:ext cx="1019721" cy="72975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通过大扫除，进行一次细致隐患排查，尤其注意规范电源线、网线布置，处理具有安全隐患的物品，清理在学生公寓楼道、电梯厅等公共区域临时存放的个人物品，为公寓用电安全、消防安全打下良好基础。</a:t>
          </a:r>
          <a:endParaRPr lang="zh-CN" altLang="en-US" sz="1600" kern="1200" dirty="0"/>
        </a:p>
      </dsp:txBody>
      <dsp:txXfrm rot="-5400000">
        <a:off x="1098162" y="2798788"/>
        <a:ext cx="7247736" cy="920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6E915-9868-4223-AD21-2473406B9362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90464-E2C3-4509-AFE0-63899D4189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964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934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820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64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489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985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07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68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618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96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5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30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102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51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946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86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05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998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588D6-15B0-4D34-B160-748A24503923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docs.qq.com/sheet/DTEZ4QlFFYWx0aFBO" TargetMode="Externa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p.weixin.qq.com/s/bwPM56ca65BI00cNSAm9bQ" TargetMode="External"/><Relationship Id="rId5" Type="http://schemas.openxmlformats.org/officeDocument/2006/relationships/hyperlink" Target="https://mp.weixin.qq.com/s/gzL0WCJ2Am4PvoCty_8uVg" TargetMode="External"/><Relationship Id="rId4" Type="http://schemas.openxmlformats.org/officeDocument/2006/relationships/hyperlink" Target="https://v.qq.com/x/page/c323623xc2p.html?start=6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Freeform 56"/>
          <p:cNvSpPr/>
          <p:nvPr/>
        </p:nvSpPr>
        <p:spPr bwMode="auto">
          <a:xfrm>
            <a:off x="9599613" y="476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9670" y="2813050"/>
            <a:ext cx="7145655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ctr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北京林业大学信息学院假期安全教育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  <p:pic>
        <p:nvPicPr>
          <p:cNvPr id="6" name="图片 5" descr="信息学院院徽修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831" y="580623"/>
            <a:ext cx="1892935" cy="1886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27930" y="5775838"/>
            <a:ext cx="2664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7" y="995012"/>
            <a:ext cx="403877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交通安全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864311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遵守交通规则，不横穿马路，不平行骑车。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乘车系安全带。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不乘坐低速载货汽车、三轮车、拖拉机、黑车等非营运车辆，不乘坐超员、超速车辆。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严禁无证驾驶摩托车、超标电动车、助力车和汽车。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有驾照的学生注意遵守交通规则，严禁酒后驾车。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32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7" y="995012"/>
            <a:ext cx="48685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人身财产安全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864311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旅途过程中提高警惕，拒绝陌生人搭讪，防止上当受骗。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长途旅行尽量结伴，告知父母详细行程并时刻保持联系。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外出旅游找正规旅行社，购买人身意外保险。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注意随身财物安全，防盗抢。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注意个人隐私，不向陌生人泄露个人及同学相关信息。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防溺水，防坠冰；注意旅游预警，景区警示；注意地质灾害、恶劣天气预报，并积极躲避。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避免到人群拥挤、空气污浊场所活动。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527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7" y="995012"/>
            <a:ext cx="48685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消防安全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864311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不私改电气设备。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不焚烧杂物。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不在人员密集处或建筑物周围燃放烟花爆竹，注意自我防护。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不在室内吸烟。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不在宿舍内使用违禁电器。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不无人充电。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不在建筑内的共用走道、楼梯间、安全出口处等公共区域停放电动车或为电动车充电。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尽量不在个人住房内停放电动车或为电动车充电。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791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7" y="995012"/>
            <a:ext cx="48685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金融安全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86431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克服“贪利”思想，提高防范意识，谨防电信网络诈骗。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不接触校园网络贷款。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5045075" y="3345234"/>
            <a:ext cx="48685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社会实践安全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5" y="4631210"/>
            <a:ext cx="8643119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通过正规渠道参与实习工作，防止被传销团伙裹挟。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参与社会实践要做好安全预案，确保安全。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尽量避免到自然环境恶劣的地方开展社会实践活动。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外出实践或游玩前购买保险。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75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  <p:bldP spid="12" grpId="0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6" y="995012"/>
            <a:ext cx="543585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在校学生住宿安全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864311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宿舍内不留宿外人，按时归寝，严格遵守宿舍出入规定。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严禁在宿舍内使用违禁电器；宿舍无人时，将所有的电器电源关闭插头拔下。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学生公寓内严禁吸烟。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学生公寓内的塑料瓶及堆放的杂物要及时清理，注意环境卫生，杜绝安全隐患。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宿舍内不得存放烟花爆竹、舞台礼花等易燃、易爆、易腐蚀、易挥发、或有放射性的危险物品。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屋内没人时，一定要关好门窗，切断电源、注意防火防盗。宿舍人员全部离校后，最后一名离开的学生需向管理员报备。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在校外出需告知父母和辅导员，在家外出需告知父母。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5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6" y="995012"/>
            <a:ext cx="543585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网络安全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864311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不向陌生人透露个人信息，不约陌生网友；约会地点尽量选择在公共场所，人员较多的地方，尽量选择在白天，不要选择偏僻、隐蔽场所；不发生不正当性关系，注意有效预防艾滋病毒等性传播病毒的传播。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警惕网络色情聊天，反动宣传；不浏览色情网站，不观看低俗直播。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不轻易相信互联网上中奖信息，不轻易将电话号码、手机号码在网上注册，加强网络安全意识。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305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6" y="995012"/>
            <a:ext cx="543585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疫情防护安全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267676" y="118154"/>
            <a:ext cx="9745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《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北京林业大学假期学生安全提示</a:t>
            </a:r>
            <a:r>
              <a:rPr lang="en-US" altLang="zh-CN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》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115383" y="1587504"/>
            <a:ext cx="793704" cy="5152342"/>
            <a:chOff x="115384" y="1643990"/>
            <a:chExt cx="857451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835" y="1643990"/>
              <a:ext cx="0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2136202"/>
            <a:ext cx="105809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遵守所在地区防疫规定，接受相关检查监督。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如实报备个人行程和身体健康状况；非必要不前往境内外疫情风险地区。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保持合理的社交距离，做好个人防护工作。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66285" y="3607578"/>
            <a:ext cx="543585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其它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169096" y="4556453"/>
            <a:ext cx="1053696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关注身心健康，情绪异常时尽早主动告知父母，并寻求专业心理咨询，如有必要积极就医；身体不舒服时要正规用药，不滥用抗生素，并积极就医。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禁止沾染或尝试毒品和致幻类、麻醉、精神药品。</a:t>
            </a:r>
          </a:p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禁止参加各种形式的赌博活动。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20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6" grpId="1"/>
      <p:bldP spid="12" grpId="0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65272" y="6120765"/>
            <a:ext cx="9261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北京林业大学信息学院假期安全教育</a:t>
            </a: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  <p:sp>
        <p:nvSpPr>
          <p:cNvPr id="2" name="矩形 1"/>
          <p:cNvSpPr/>
          <p:nvPr/>
        </p:nvSpPr>
        <p:spPr>
          <a:xfrm>
            <a:off x="730466" y="1282899"/>
            <a:ext cx="9855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请各班级负责人、宿舍长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日前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，组织学生以宿舍为单位集中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开展</a:t>
            </a:r>
            <a:r>
              <a:rPr lang="zh-CN" altLang="en-US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476604" y="191890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宿舍卫生大扫除提醒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1042918212"/>
              </p:ext>
            </p:extLst>
          </p:nvPr>
        </p:nvGraphicFramePr>
        <p:xfrm>
          <a:off x="847236" y="1848652"/>
          <a:ext cx="8395677" cy="4318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矩形 15"/>
          <p:cNvSpPr/>
          <p:nvPr/>
        </p:nvSpPr>
        <p:spPr>
          <a:xfrm>
            <a:off x="9765322" y="2735500"/>
            <a:ext cx="2306516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8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FFC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温馨提示：</a:t>
            </a:r>
            <a:r>
              <a:rPr lang="zh-CN" altLang="zh-CN" dirty="0" smtClean="0">
                <a:solidFill>
                  <a:srgbClr val="FFC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学院</a:t>
            </a:r>
            <a:r>
              <a:rPr lang="zh-CN" altLang="zh-CN" dirty="0">
                <a:solidFill>
                  <a:srgbClr val="FFC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辅导员、宿舍网格员将在近日走访宿舍，并对宿舍卫生情况、安全情况集中检查。</a:t>
            </a:r>
            <a:endParaRPr lang="zh-CN" altLang="zh-CN" sz="1100" dirty="0">
              <a:solidFill>
                <a:srgbClr val="FFC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6348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65272" y="6120765"/>
            <a:ext cx="926154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北京林业大学信息学院安全教育主题班会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525276" y="429967"/>
            <a:ext cx="3592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疫情防控提醒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pic>
        <p:nvPicPr>
          <p:cNvPr id="12" name="图片 11" descr="C:\Users\dell\AppData\Local\Temp\WeChat Files\46418972037526097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00" y="1709398"/>
            <a:ext cx="3119246" cy="419023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4773071" y="1819910"/>
            <a:ext cx="6096000" cy="28679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  <a:spcAft>
                <a:spcPts val="300"/>
              </a:spcAft>
            </a:pPr>
            <a:r>
              <a:rPr lang="zh-CN" altLang="zh-CN" sz="2400" b="1" kern="1400" dirty="0">
                <a:latin typeface="Cambria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学院路疫苗接种点</a:t>
            </a:r>
          </a:p>
          <a:p>
            <a:pPr indent="304800" algn="just">
              <a:lnSpc>
                <a:spcPts val="2200"/>
              </a:lnSpc>
              <a:spcAft>
                <a:spcPts val="0"/>
              </a:spcAft>
              <a:tabLst>
                <a:tab pos="190500" algn="l"/>
              </a:tabLst>
            </a:pPr>
            <a:r>
              <a:rPr lang="zh-CN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海淀区志新村</a:t>
            </a:r>
            <a:r>
              <a:rPr lang="en-US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号楼（北科大东门马路对面，学院路街道市民活动中心）接种点接种，具体见以下海报页。需要接种的学生请扫描二维码（社区选社区外其他人员，工作单位填北京林业大学（学生或者教工）），预约登记接种。携带本人身份证，第一针满</a:t>
            </a:r>
            <a:r>
              <a:rPr lang="en-US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天后预约接种。</a:t>
            </a:r>
            <a:endParaRPr lang="zh-CN" altLang="zh-CN" sz="1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ts val="2200"/>
              </a:lnSpc>
              <a:spcAft>
                <a:spcPts val="0"/>
              </a:spcAft>
              <a:tabLst>
                <a:tab pos="190500" algn="l"/>
              </a:tabLst>
            </a:pPr>
            <a:r>
              <a:rPr lang="zh-CN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接种完成的同学，请如实填写下表【腾讯文档】信息学院学生新冠病毒疫苗接种信息统计表</a:t>
            </a:r>
            <a:r>
              <a:rPr lang="en-US" altLang="zh-CN" kern="100" dirty="0">
                <a:latin typeface="Calibri" panose="020F0502020204030204" pitchFamily="34" charset="0"/>
                <a:ea typeface="仿宋_GB2312" panose="02010609030101010101" pitchFamily="49" charset="-122"/>
                <a:cs typeface="Times New Roman" panose="02020603050405020304" pitchFamily="18" charset="0"/>
              </a:rPr>
              <a:t>-4.14</a:t>
            </a:r>
            <a:endParaRPr lang="zh-CN" altLang="zh-CN" sz="1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2200"/>
              </a:lnSpc>
              <a:spcAft>
                <a:spcPts val="0"/>
              </a:spcAft>
              <a:tabLst>
                <a:tab pos="190500" algn="l"/>
              </a:tabLst>
            </a:pPr>
            <a:r>
              <a:rPr lang="en-US" altLang="zh-CN" u="sng" kern="100" dirty="0">
                <a:solidFill>
                  <a:srgbClr val="0000FF"/>
                </a:solidFill>
                <a:latin typeface="仿宋_GB2312" panose="02010609030101010101" pitchFamily="49" charset="-122"/>
                <a:ea typeface="宋体" panose="02010600030101010101" pitchFamily="2" charset="-122"/>
                <a:cs typeface="Times New Roman" panose="02020603050405020304" pitchFamily="18" charset="0"/>
                <a:hlinkClick r:id="rId5"/>
              </a:rPr>
              <a:t>https://docs.qq.com/sheet/DTEZ4QlFFYWx0aFBO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4678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65272" y="6120765"/>
            <a:ext cx="9261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北京林业大学信息学院假期安全教育</a:t>
            </a: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4EF259-ADAD-4C69-97D3-C2B0AE08865E}"/>
              </a:ext>
            </a:extLst>
          </p:cNvPr>
          <p:cNvSpPr txBox="1"/>
          <p:nvPr/>
        </p:nvSpPr>
        <p:spPr>
          <a:xfrm>
            <a:off x="525276" y="429967"/>
            <a:ext cx="3592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疫情防控提醒</a:t>
            </a:r>
            <a:endParaRPr lang="zh-CN" altLang="en-US" sz="4000" b="1" dirty="0"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SC" panose="020B05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4946" y="1870834"/>
            <a:ext cx="683455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r>
              <a:rPr lang="zh-CN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疫情防控常态化，请同学们时刻绷紧疫情防控之弦，非必要不离京，非必要不出校</a:t>
            </a: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，外出</a:t>
            </a:r>
            <a:r>
              <a:rPr lang="zh-CN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时正确佩戴好口罩</a:t>
            </a: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endParaRPr lang="en-US" altLang="zh-CN" sz="20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r>
              <a:rPr lang="zh-CN" altLang="en-US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宿舍内部多通风，勤洗手。</a:t>
            </a: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可能曾暴露于有风险区域，应立即上报并按规定进行核酸检测和隔离</a:t>
            </a: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乘坐</a:t>
            </a:r>
            <a:r>
              <a:rPr lang="zh-CN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公共交通工具时要全程佩戴口罩，人员接触时尽量保持</a:t>
            </a:r>
            <a:r>
              <a:rPr lang="en-US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米以上的社交</a:t>
            </a: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距离</a:t>
            </a:r>
            <a:r>
              <a:rPr lang="zh-CN" altLang="en-US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交通工具允许的情况下可携带免洗洗手液进行手部清洁，做好个人防护</a:t>
            </a:r>
            <a:r>
              <a:rPr lang="zh-CN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kern="1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endParaRPr lang="en-US" altLang="zh-CN" sz="20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22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190500" algn="l"/>
              </a:tabLst>
            </a:pPr>
            <a:r>
              <a:rPr lang="zh-CN" altLang="en-US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如有特殊情况，及时上报辅导员</a:t>
            </a:r>
            <a:r>
              <a:rPr lang="en-US" altLang="zh-CN" sz="20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zh-CN" sz="20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gimg2.baidu.com/image_search/src=http%3A%2F%2F5b0988e595225.cdn.sohucs.com%2Fq_70%2Cc_zoom%2Cw_640%2Fimages%2F20200204%2Faab6b9727ac2478eb08b84d6e1d03eb1.jpeg&amp;refer=http%3A%2F%2F5b0988e595225.cdn.sohucs.com&amp;app=2002&amp;size=f9999,10000&amp;q=a80&amp;n=0&amp;g=0n&amp;fmt=jpeg?sec=1621993845&amp;t=dd454602495359ec42ace3e7fb91ea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437" y="1939519"/>
            <a:ext cx="4378405" cy="402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6521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30193" y="4622007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  <p:sp>
        <p:nvSpPr>
          <p:cNvPr id="2" name="矩形 1"/>
          <p:cNvSpPr/>
          <p:nvPr/>
        </p:nvSpPr>
        <p:spPr>
          <a:xfrm>
            <a:off x="867507" y="2094720"/>
            <a:ext cx="71071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各班可根据班级情况自行补充内容，鼓励以丰富形式</a:t>
            </a:r>
            <a:r>
              <a:rPr lang="zh-CN" altLang="en-US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开展宣传教育：</a:t>
            </a:r>
            <a:r>
              <a:rPr lang="en-US" altLang="zh-CN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en-US" altLang="zh-CN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公共卫生</a:t>
            </a:r>
            <a:r>
              <a:rPr lang="zh-CN" altLang="en-US" dirty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安全</a:t>
            </a: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交通安全、</a:t>
            </a:r>
            <a: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人身</a:t>
            </a:r>
            <a:r>
              <a:rPr lang="zh-CN" altLang="en-US" dirty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和财产安全</a:t>
            </a: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勤工助学</a:t>
            </a:r>
            <a:r>
              <a:rPr lang="zh-CN" altLang="en-US" dirty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和实习安全教育</a:t>
            </a: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，</a:t>
            </a:r>
            <a: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宣讲</a:t>
            </a:r>
            <a:r>
              <a:rPr lang="zh-CN" altLang="en-US" dirty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饮食</a:t>
            </a:r>
            <a:r>
              <a:rPr lang="zh-CN" altLang="en-US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安全</a:t>
            </a:r>
            <a: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电信</a:t>
            </a:r>
            <a:r>
              <a:rPr lang="zh-CN" altLang="en-US" b="1" dirty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诈骗等方面的安全</a:t>
            </a:r>
            <a:r>
              <a:rPr lang="zh-CN" altLang="en-US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常识</a:t>
            </a:r>
            <a:r>
              <a:rPr lang="en-US" altLang="zh-CN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en-US" altLang="zh-CN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/>
            </a:r>
            <a:br>
              <a:rPr lang="en-US" altLang="zh-CN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b="1" dirty="0" smtClean="0">
                <a:solidFill>
                  <a:srgbClr val="00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参考形式丰富多样，如知识竞答、经验分享等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28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8375" y="389592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2075" y="2243176"/>
            <a:ext cx="79312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祝愿同学们</a:t>
            </a:r>
            <a:endParaRPr lang="en-US" altLang="zh-CN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假期快乐，学业有成！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65272" y="6120765"/>
            <a:ext cx="9261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北京林业大学信息学院假期安全教育</a:t>
            </a: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9994395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F499D8-7C12-4CF8-8BFE-F543A5516F3E}"/>
              </a:ext>
            </a:extLst>
          </p:cNvPr>
          <p:cNvGrpSpPr/>
          <p:nvPr/>
        </p:nvGrpSpPr>
        <p:grpSpPr>
          <a:xfrm>
            <a:off x="968914" y="1176645"/>
            <a:ext cx="6838659" cy="1132533"/>
            <a:chOff x="915648" y="1387661"/>
            <a:chExt cx="6838659" cy="1132533"/>
          </a:xfrm>
        </p:grpSpPr>
        <p:sp>
          <p:nvSpPr>
            <p:cNvPr id="12" name="PA_MH_Entry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80731F4B-4EE5-4467-9312-45084168DBE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915648" y="1581583"/>
              <a:ext cx="6407285" cy="683019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279400" dist="127000" dir="60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观看</a:t>
              </a:r>
              <a:r>
                <a:rPr lang="zh-CN" altLang="en-US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防范电信网络诈骗教育视频</a:t>
              </a:r>
            </a:p>
          </p:txBody>
        </p:sp>
        <p:sp>
          <p:nvSpPr>
            <p:cNvPr id="13" name="PA_MH_Number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F81FD0D9-959A-4478-8BA5-66CA894E9FB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891559" y="1387661"/>
              <a:ext cx="862748" cy="1132533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E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273E79-E017-4480-AD08-E6BD859AF8B4}"/>
              </a:ext>
            </a:extLst>
          </p:cNvPr>
          <p:cNvGrpSpPr/>
          <p:nvPr/>
        </p:nvGrpSpPr>
        <p:grpSpPr>
          <a:xfrm>
            <a:off x="9418846" y="2158690"/>
            <a:ext cx="872503" cy="2595056"/>
            <a:chOff x="6670947" y="1307777"/>
            <a:chExt cx="872503" cy="2595056"/>
          </a:xfrm>
        </p:grpSpPr>
        <p:sp>
          <p:nvSpPr>
            <p:cNvPr id="22" name="PA_MH_Others_1">
              <a:extLst>
                <a:ext uri="{FF2B5EF4-FFF2-40B4-BE49-F238E27FC236}">
                  <a16:creationId xmlns:a16="http://schemas.microsoft.com/office/drawing/2014/main" id="{FB27B26E-17B4-4A2E-9D77-D993486CC89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6200000">
              <a:off x="5598749" y="2379975"/>
              <a:ext cx="2595056" cy="450659"/>
            </a:xfrm>
            <a:prstGeom prst="rect">
              <a:avLst/>
            </a:prstGeom>
          </p:spPr>
          <p:txBody>
            <a:bodyPr wrap="none" anchor="ctr" anchorCtr="0">
              <a:noAutofit/>
            </a:bodyPr>
            <a:lstStyle/>
            <a:p>
              <a:pPr algn="ctr">
                <a:defRPr/>
              </a:pPr>
              <a:r>
                <a:rPr lang="en-US" altLang="zh-CN" sz="4800" spc="375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4800" spc="375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PA_MH_Others_2">
              <a:extLst>
                <a:ext uri="{FF2B5EF4-FFF2-40B4-BE49-F238E27FC236}">
                  <a16:creationId xmlns:a16="http://schemas.microsoft.com/office/drawing/2014/main" id="{9CE7A8A7-47DC-49F6-A64C-B3D28963BD09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125541" y="2110992"/>
              <a:ext cx="417909" cy="90024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0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0" b="1" dirty="0">
                  <a:solidFill>
                    <a:srgbClr val="006E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BE50365-3FDB-4020-9C88-27BF4CDC74E9}"/>
              </a:ext>
            </a:extLst>
          </p:cNvPr>
          <p:cNvGrpSpPr/>
          <p:nvPr/>
        </p:nvGrpSpPr>
        <p:grpSpPr>
          <a:xfrm>
            <a:off x="1015461" y="3605123"/>
            <a:ext cx="6838659" cy="1132532"/>
            <a:chOff x="915648" y="1387662"/>
            <a:chExt cx="6838659" cy="1132532"/>
          </a:xfrm>
        </p:grpSpPr>
        <p:sp>
          <p:nvSpPr>
            <p:cNvPr id="36" name="PA_MH_Entry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D47B9476-26AD-4EC2-A1CD-BAABEA86E79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15648" y="1581583"/>
              <a:ext cx="6407285" cy="683019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279400" dist="127000" dir="60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宣读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《</a:t>
              </a:r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北京林业大学假期学生安全提示</a:t>
              </a:r>
              <a:r>
                <a:rPr lang="en-US" altLang="zh-CN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》</a:t>
              </a:r>
              <a:endPara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7" name="PA_MH_Number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BEBE85ED-09B6-4835-BC9A-319F32B817C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891559" y="1387662"/>
              <a:ext cx="862748" cy="1132532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E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5A69CC8-6CF7-4966-AB57-275222814D01}"/>
              </a:ext>
            </a:extLst>
          </p:cNvPr>
          <p:cNvGrpSpPr/>
          <p:nvPr/>
        </p:nvGrpSpPr>
        <p:grpSpPr>
          <a:xfrm>
            <a:off x="906223" y="2381507"/>
            <a:ext cx="6901350" cy="1132532"/>
            <a:chOff x="854102" y="1475245"/>
            <a:chExt cx="6901350" cy="1132532"/>
          </a:xfrm>
        </p:grpSpPr>
        <p:sp>
          <p:nvSpPr>
            <p:cNvPr id="25" name="PA_MH_Entry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B911BAEC-B1ED-47DA-9239-0FD461469AA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54102" y="1643254"/>
              <a:ext cx="6407285" cy="683019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279400" dist="127000" dir="60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近期诈骗案例及防范诈骗要点</a:t>
              </a:r>
            </a:p>
          </p:txBody>
        </p:sp>
        <p:sp>
          <p:nvSpPr>
            <p:cNvPr id="29" name="PA_MH_Number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C1AC8E7A-0F4C-4C4E-B210-3AD7ABF64EC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892704" y="1475245"/>
              <a:ext cx="862748" cy="1132532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E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BE50365-3FDB-4020-9C88-27BF4CDC74E9}"/>
              </a:ext>
            </a:extLst>
          </p:cNvPr>
          <p:cNvGrpSpPr/>
          <p:nvPr/>
        </p:nvGrpSpPr>
        <p:grpSpPr>
          <a:xfrm>
            <a:off x="1015461" y="4828739"/>
            <a:ext cx="6838659" cy="1132532"/>
            <a:chOff x="915648" y="1387662"/>
            <a:chExt cx="6838659" cy="1132532"/>
          </a:xfrm>
        </p:grpSpPr>
        <p:sp>
          <p:nvSpPr>
            <p:cNvPr id="38" name="PA_MH_Entry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D47B9476-26AD-4EC2-A1CD-BAABEA86E79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15648" y="1581583"/>
              <a:ext cx="6407285" cy="683019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279400" dist="127000" dir="60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 宿舍</a:t>
              </a:r>
              <a:r>
                <a:rPr lang="zh-CN" altLang="en-US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卫生大扫除</a:t>
              </a:r>
            </a:p>
          </p:txBody>
        </p:sp>
        <p:sp>
          <p:nvSpPr>
            <p:cNvPr id="39" name="PA_MH_Number_1">
              <a:hlinkClick r:id="rId14" action="ppaction://hlinksldjump"/>
              <a:extLst>
                <a:ext uri="{FF2B5EF4-FFF2-40B4-BE49-F238E27FC236}">
                  <a16:creationId xmlns:a16="http://schemas.microsoft.com/office/drawing/2014/main" id="{BEBE85ED-09B6-4835-BC9A-319F32B817C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891559" y="1387662"/>
              <a:ext cx="862748" cy="1132532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E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61182A-D278-468E-B6F3-3E40AD1E1A6A}"/>
              </a:ext>
            </a:extLst>
          </p:cNvPr>
          <p:cNvSpPr txBox="1"/>
          <p:nvPr/>
        </p:nvSpPr>
        <p:spPr>
          <a:xfrm>
            <a:off x="899663" y="2346960"/>
            <a:ext cx="340872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rgbClr val="006E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endParaRPr lang="zh-CN" altLang="en-US" sz="4800" b="1" dirty="0">
              <a:solidFill>
                <a:srgbClr val="006E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1189491" y="3326101"/>
            <a:ext cx="1089113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观看最新防范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电信网络诈骗教育</a:t>
            </a:r>
            <a:r>
              <a:rPr lang="zh-CN" altLang="en-US" sz="40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视频</a:t>
            </a:r>
            <a:endParaRPr lang="zh-CN" altLang="en-US" sz="40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>
            <a:hlinkClick r:id="rId4"/>
            <a:extLst>
              <a:ext uri="{FF2B5EF4-FFF2-40B4-BE49-F238E27FC236}">
                <a16:creationId xmlns:a16="http://schemas.microsoft.com/office/drawing/2014/main" id="{025538CA-C404-42E2-8651-7C205A2D63F3}"/>
              </a:ext>
            </a:extLst>
          </p:cNvPr>
          <p:cNvSpPr txBox="1"/>
          <p:nvPr/>
        </p:nvSpPr>
        <p:spPr>
          <a:xfrm>
            <a:off x="1189492" y="4229974"/>
            <a:ext cx="878625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揭开常见骗局的神秘面纱（一）：</a:t>
            </a:r>
            <a: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</a:t>
            </a:r>
            <a: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  <a:hlinkClick r:id="rId5"/>
              </a:rPr>
              <a:t>https://mp.weixin.qq.com/s/gzL0WCJ2Am4PvoCty_8uVg</a:t>
            </a:r>
            <a: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/>
            </a:r>
            <a:b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</a:br>
            <a:r>
              <a:rPr lang="zh-CN" altLang="en-US" sz="2000" b="1" u="sng" dirty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揭开常见骗局的神秘面纱（二</a:t>
            </a:r>
            <a:r>
              <a:rPr lang="zh-CN" altLang="en-US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）</a:t>
            </a:r>
            <a: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:</a:t>
            </a:r>
            <a:b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</a:br>
            <a:r>
              <a:rPr lang="en-US" altLang="zh-CN" sz="2000" b="1" u="sng" dirty="0" smtClean="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  <a:hlinkClick r:id="rId6"/>
              </a:rPr>
              <a:t>https://mp.weixin.qq.com/s/bwPM56ca65BI00cNSAm9bQ</a:t>
            </a:r>
            <a:endParaRPr lang="en-US" altLang="zh-CN" sz="2000" b="1" u="sng" dirty="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DD465B7-B167-4A32-BF62-9311D4C546C3}"/>
              </a:ext>
            </a:extLst>
          </p:cNvPr>
          <p:cNvCxnSpPr>
            <a:cxnSpLocks/>
          </p:cNvCxnSpPr>
          <p:nvPr/>
        </p:nvCxnSpPr>
        <p:spPr>
          <a:xfrm flipV="1">
            <a:off x="668663" y="1958018"/>
            <a:ext cx="0" cy="329281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22981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61182A-D278-468E-B6F3-3E40AD1E1A6A}"/>
              </a:ext>
            </a:extLst>
          </p:cNvPr>
          <p:cNvSpPr txBox="1"/>
          <p:nvPr/>
        </p:nvSpPr>
        <p:spPr>
          <a:xfrm>
            <a:off x="899663" y="2346960"/>
            <a:ext cx="340872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rgbClr val="006E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02</a:t>
            </a:r>
            <a:endParaRPr lang="zh-CN" altLang="en-US" sz="4800" b="1" dirty="0">
              <a:solidFill>
                <a:srgbClr val="006E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1189492" y="3424926"/>
            <a:ext cx="739337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近期诈骗案例及防范诈骗要点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DD465B7-B167-4A32-BF62-9311D4C546C3}"/>
              </a:ext>
            </a:extLst>
          </p:cNvPr>
          <p:cNvCxnSpPr>
            <a:cxnSpLocks/>
          </p:cNvCxnSpPr>
          <p:nvPr/>
        </p:nvCxnSpPr>
        <p:spPr>
          <a:xfrm flipV="1">
            <a:off x="668663" y="1958019"/>
            <a:ext cx="0" cy="2738268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1176731" y="4132812"/>
            <a:ext cx="739337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安装并注册“全民反诈”</a:t>
            </a:r>
            <a:r>
              <a:rPr lang="en-US" altLang="zh-CN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APP</a:t>
            </a:r>
            <a:endParaRPr lang="zh-CN" altLang="en-US" sz="40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D65499-CED8-4DF6-A633-22CB1945C259}"/>
              </a:ext>
            </a:extLst>
          </p:cNvPr>
          <p:cNvSpPr txBox="1"/>
          <p:nvPr/>
        </p:nvSpPr>
        <p:spPr>
          <a:xfrm>
            <a:off x="1175489" y="4840698"/>
            <a:ext cx="3869586" cy="1417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操作流程：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打开手机应用市场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搜索“全民反诈”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安装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APP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注册用户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0E474AA-DC4B-4A41-9649-2DE7C0C97B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889" y="5142011"/>
            <a:ext cx="3265780" cy="111631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194102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4024" y="118154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7" y="995012"/>
            <a:ext cx="403877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冒充客服类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82292" y="1892305"/>
            <a:ext cx="914418" cy="3949202"/>
            <a:chOff x="82292" y="1892305"/>
            <a:chExt cx="914418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1627" y="1892305"/>
              <a:ext cx="35083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0C15199-84CA-4EB9-A89A-3724B68F971E}"/>
                </a:ext>
              </a:extLst>
            </p:cNvPr>
            <p:cNvSpPr txBox="1"/>
            <p:nvPr/>
          </p:nvSpPr>
          <p:spPr>
            <a:xfrm>
              <a:off x="82292" y="2409651"/>
              <a:ext cx="800219" cy="2914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近</a:t>
              </a:r>
              <a:r>
                <a:rPr lang="en-US" altLang="zh-CN" sz="40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 </a:t>
              </a:r>
              <a:r>
                <a:rPr lang="zh-CN" altLang="en-US" sz="4000" b="1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期</a:t>
              </a:r>
              <a:r>
                <a:rPr lang="en-US" altLang="zh-CN" sz="40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 </a:t>
              </a:r>
              <a:r>
                <a:rPr lang="zh-CN" altLang="en-US" sz="4000" b="1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案 例</a:t>
              </a:r>
              <a:endPara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590148" y="2444200"/>
            <a:ext cx="81411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日，我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校艺术学院一名女生，被冒充淘宝客服的嫌疑人诈骗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13000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元；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日，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我校工学院一名大一学生被冒充淘宝客服的犯罪嫌疑人诈骗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4900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65272" y="6120765"/>
            <a:ext cx="926154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北京林业大学信息学院安全教育主题班会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89230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4024" y="118154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4943657" y="995012"/>
            <a:ext cx="403877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冒充客服类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DBCE77-952E-49F9-8E40-D2E24EC64B67}"/>
              </a:ext>
            </a:extLst>
          </p:cNvPr>
          <p:cNvGrpSpPr/>
          <p:nvPr/>
        </p:nvGrpSpPr>
        <p:grpSpPr>
          <a:xfrm>
            <a:off x="82292" y="1892305"/>
            <a:ext cx="914418" cy="3949202"/>
            <a:chOff x="82292" y="1892305"/>
            <a:chExt cx="914418" cy="394920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DD465B7-B167-4A32-BF62-9311D4C546C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1627" y="1892305"/>
              <a:ext cx="35083" cy="3949202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0C15199-84CA-4EB9-A89A-3724B68F971E}"/>
                </a:ext>
              </a:extLst>
            </p:cNvPr>
            <p:cNvSpPr txBox="1"/>
            <p:nvPr/>
          </p:nvSpPr>
          <p:spPr>
            <a:xfrm>
              <a:off x="82292" y="2409651"/>
              <a:ext cx="800219" cy="2914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近</a:t>
              </a:r>
              <a:r>
                <a:rPr lang="en-US" altLang="zh-CN" sz="40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 </a:t>
              </a:r>
              <a:r>
                <a:rPr lang="zh-CN" altLang="en-US" sz="4000" b="1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期</a:t>
              </a:r>
              <a:r>
                <a:rPr lang="en-US" altLang="zh-CN" sz="40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 </a:t>
              </a:r>
              <a:r>
                <a:rPr lang="zh-CN" altLang="en-US" sz="4000" b="1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案 例</a:t>
              </a:r>
              <a:endPara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1DC36F-A81F-4DA5-94D3-ED7C4E542E93}"/>
                </a:ext>
              </a:extLst>
            </p:cNvPr>
            <p:cNvSpPr txBox="1"/>
            <p:nvPr/>
          </p:nvSpPr>
          <p:spPr>
            <a:xfrm>
              <a:off x="115384" y="3338004"/>
              <a:ext cx="461665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1494617" y="1814368"/>
            <a:ext cx="99090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，材料学院一名大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三学生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郝同学给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派出所来电话称：接到一个自称淘宝客服的电话，该假客服知道学生的淘宝账号，支付宝账号，还有电话和姓名，并说学生买的物品有质量问题要求退货，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这时该生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非常警觉，直接给派出所打电话，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在派出所的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解释下，直接阻止一起诈骗，学生的财产没有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损失。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回访学生称：每天晚上听到楼道里的消防喇叭宣传，已经入脑入心，起到了宣传防范的作用，同时也收到了学校老师的防诈骗微信推送，还有老师平时开会时的宣传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教育。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65272" y="6120765"/>
            <a:ext cx="926154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北京林业大学信息学院安全教育主题班会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143766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4024" y="118154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B05BE2-F242-491C-865F-04E496327A86}"/>
              </a:ext>
            </a:extLst>
          </p:cNvPr>
          <p:cNvSpPr txBox="1"/>
          <p:nvPr/>
        </p:nvSpPr>
        <p:spPr>
          <a:xfrm>
            <a:off x="515593" y="2108781"/>
            <a:ext cx="99090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林大保卫处值班电话：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62336110</a:t>
            </a:r>
          </a:p>
          <a:p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东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升派出所报警电话：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62329664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62393560</a:t>
            </a:r>
          </a:p>
          <a:p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发现被骗请拨打上面的电话</a:t>
            </a:r>
            <a:r>
              <a:rPr lang="zh-CN" altLang="en-US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报警！！！！！</a:t>
            </a:r>
            <a: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8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65272" y="6120765"/>
            <a:ext cx="926154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4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北京林业大学信息学院安全教育主题班会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230445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2"/>
          <p:cNvSpPr/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Freeform 54"/>
          <p:cNvSpPr/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pic>
        <p:nvPicPr>
          <p:cNvPr id="14" name="图片 13" descr="信息学院院徽修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570" y="351155"/>
            <a:ext cx="1474470" cy="1468755"/>
          </a:xfrm>
          <a:prstGeom prst="rect">
            <a:avLst/>
          </a:prstGeom>
        </p:spPr>
      </p:pic>
      <p:sp>
        <p:nvSpPr>
          <p:cNvPr id="10" name="Freeform 56"/>
          <p:cNvSpPr/>
          <p:nvPr/>
        </p:nvSpPr>
        <p:spPr bwMode="auto">
          <a:xfrm rot="5400000">
            <a:off x="9962198" y="462248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61182A-D278-468E-B6F3-3E40AD1E1A6A}"/>
              </a:ext>
            </a:extLst>
          </p:cNvPr>
          <p:cNvSpPr txBox="1"/>
          <p:nvPr/>
        </p:nvSpPr>
        <p:spPr>
          <a:xfrm>
            <a:off x="810887" y="2413849"/>
            <a:ext cx="340872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rgbClr val="006E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4800" b="1" dirty="0" smtClean="0">
                <a:solidFill>
                  <a:srgbClr val="006E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006E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097CA1-6EFA-4D35-9D13-539F8A8F92DB}"/>
              </a:ext>
            </a:extLst>
          </p:cNvPr>
          <p:cNvSpPr txBox="1"/>
          <p:nvPr/>
        </p:nvSpPr>
        <p:spPr>
          <a:xfrm>
            <a:off x="1100715" y="3491815"/>
            <a:ext cx="983898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宣读</a:t>
            </a:r>
            <a:r>
              <a:rPr lang="en-US" altLang="zh-CN" sz="36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《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北京林业大学假期学生安全提示</a:t>
            </a:r>
            <a:r>
              <a:rPr lang="en-US" altLang="zh-CN" sz="36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》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DD465B7-B167-4A32-BF62-9311D4C546C3}"/>
              </a:ext>
            </a:extLst>
          </p:cNvPr>
          <p:cNvCxnSpPr>
            <a:cxnSpLocks/>
          </p:cNvCxnSpPr>
          <p:nvPr/>
        </p:nvCxnSpPr>
        <p:spPr>
          <a:xfrm flipV="1">
            <a:off x="579887" y="2024906"/>
            <a:ext cx="0" cy="2751326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64939" y="200111"/>
            <a:ext cx="78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 smtClean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信息学院假期安全教育</a:t>
            </a:r>
            <a:r>
              <a:rPr lang="zh-CN" altLang="en-US" sz="4000" b="1" dirty="0"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SC" panose="020B0500000000000000" pitchFamily="34" charset="-122"/>
              </a:rPr>
              <a:t>主题班会</a:t>
            </a:r>
          </a:p>
        </p:txBody>
      </p:sp>
    </p:spTree>
    <p:extLst>
      <p:ext uri="{BB962C8B-B14F-4D97-AF65-F5344CB8AC3E}">
        <p14:creationId xmlns:p14="http://schemas.microsoft.com/office/powerpoint/2010/main" val="319807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1AD5829F-624B-424F-98B4-462A3D34A56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codi\Desktop\20190508千库\2"/>
  <p:tag name="ISPRING_PRESENTATION_TITLE" val="蓝色简约风论文汇报毕业答辩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NUMBER"/>
  <p:tag name="ID" val="547146"/>
  <p:tag name="MH_ORDER" val="1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NUMBER"/>
  <p:tag name="ID" val="547146"/>
  <p:tag name="MH_ORDER" val="1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NUMBER"/>
  <p:tag name="ID" val="547146"/>
  <p:tag name="MH_ORDER" val="1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NUMBER"/>
  <p:tag name="ID" val="547146"/>
  <p:tag name="MH_ORDER" val="1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OTHERS"/>
  <p:tag name="ID" val="547146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OTHERS"/>
  <p:tag name="ID" val="547146"/>
  <p:tag name="PA" val="v3.2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1F5F"/>
      </a:accent1>
      <a:accent2>
        <a:srgbClr val="41578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1571</Words>
  <Application>Microsoft Office PowerPoint</Application>
  <PresentationFormat>宽屏</PresentationFormat>
  <Paragraphs>154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Source Han Sans SC</vt:lpstr>
      <vt:lpstr>等线</vt:lpstr>
      <vt:lpstr>等线 Light</vt:lpstr>
      <vt:lpstr>仿宋_gb2312</vt:lpstr>
      <vt:lpstr>仿宋_gb2312</vt:lpstr>
      <vt:lpstr>黑体</vt:lpstr>
      <vt:lpstr>宋体</vt:lpstr>
      <vt:lpstr>微软雅黑</vt:lpstr>
      <vt:lpstr>Arial</vt:lpstr>
      <vt:lpstr>Calibri</vt:lpstr>
      <vt:lpstr>Cambria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蓝色简约风论文汇报毕业答辩PPT模板</dc:title>
  <dc:creator>Administrater</dc:creator>
  <cp:lastModifiedBy>dell</cp:lastModifiedBy>
  <cp:revision>98</cp:revision>
  <dcterms:created xsi:type="dcterms:W3CDTF">2019-05-09T10:19:00Z</dcterms:created>
  <dcterms:modified xsi:type="dcterms:W3CDTF">2021-06-10T06:53:09Z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