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6"/>
  </p:notesMasterIdLst>
  <p:sldIdLst>
    <p:sldId id="2354" r:id="rId2"/>
    <p:sldId id="329" r:id="rId3"/>
    <p:sldId id="2369" r:id="rId4"/>
    <p:sldId id="2359" r:id="rId5"/>
    <p:sldId id="2370" r:id="rId6"/>
    <p:sldId id="2371" r:id="rId7"/>
    <p:sldId id="2372" r:id="rId8"/>
    <p:sldId id="2373" r:id="rId9"/>
    <p:sldId id="2374" r:id="rId10"/>
    <p:sldId id="2375" r:id="rId11"/>
    <p:sldId id="2376" r:id="rId12"/>
    <p:sldId id="2377" r:id="rId13"/>
    <p:sldId id="2378" r:id="rId14"/>
    <p:sldId id="2379" r:id="rId15"/>
    <p:sldId id="2380" r:id="rId16"/>
    <p:sldId id="2381" r:id="rId17"/>
    <p:sldId id="2382" r:id="rId18"/>
    <p:sldId id="2383" r:id="rId19"/>
    <p:sldId id="2384" r:id="rId20"/>
    <p:sldId id="2365" r:id="rId21"/>
    <p:sldId id="2366" r:id="rId22"/>
    <p:sldId id="2367" r:id="rId23"/>
    <p:sldId id="2385" r:id="rId24"/>
    <p:sldId id="2386" r:id="rId25"/>
    <p:sldId id="2387" r:id="rId26"/>
    <p:sldId id="2388" r:id="rId27"/>
    <p:sldId id="2389" r:id="rId28"/>
    <p:sldId id="2392" r:id="rId29"/>
    <p:sldId id="2394" r:id="rId30"/>
    <p:sldId id="2390" r:id="rId31"/>
    <p:sldId id="2391" r:id="rId32"/>
    <p:sldId id="2393" r:id="rId33"/>
    <p:sldId id="2395" r:id="rId34"/>
    <p:sldId id="2355" r:id="rId35"/>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474"/>
  </p:normalViewPr>
  <p:slideViewPr>
    <p:cSldViewPr snapToGrid="0">
      <p:cViewPr varScale="1">
        <p:scale>
          <a:sx n="87" d="100"/>
          <a:sy n="87" d="100"/>
        </p:scale>
        <p:origin x="528"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15D044-C5A8-453E-BD3D-8AC61FEF4920}"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512E941B-693E-4349-BD88-3AFAC98193D7}">
      <dgm:prSet phldrT="[文本]"/>
      <dgm:spPr/>
      <dgm:t>
        <a:bodyPr/>
        <a:lstStyle/>
        <a:p>
          <a:r>
            <a:rPr lang="en-US" altLang="zh-CN" dirty="0" smtClean="0"/>
            <a:t>1</a:t>
          </a:r>
          <a:endParaRPr lang="zh-CN" altLang="en-US" dirty="0"/>
        </a:p>
      </dgm:t>
    </dgm:pt>
    <dgm:pt modelId="{291D659B-EDF5-4CD5-A721-925D086EB9CB}" type="parTrans" cxnId="{4F8C8545-4116-4549-A821-8AC1D2063FA9}">
      <dgm:prSet/>
      <dgm:spPr/>
      <dgm:t>
        <a:bodyPr/>
        <a:lstStyle/>
        <a:p>
          <a:endParaRPr lang="zh-CN" altLang="en-US"/>
        </a:p>
      </dgm:t>
    </dgm:pt>
    <dgm:pt modelId="{D7EF2518-C083-4C82-993A-26C357BDDD83}" type="sibTrans" cxnId="{4F8C8545-4116-4549-A821-8AC1D2063FA9}">
      <dgm:prSet/>
      <dgm:spPr/>
      <dgm:t>
        <a:bodyPr/>
        <a:lstStyle/>
        <a:p>
          <a:endParaRPr lang="zh-CN" altLang="en-US"/>
        </a:p>
      </dgm:t>
    </dgm:pt>
    <dgm:pt modelId="{46271C60-AA9E-45DB-96C3-F7C738EFC094}">
      <dgm:prSet phldrT="[文本]"/>
      <dgm:spPr/>
      <dgm:t>
        <a:bodyPr/>
        <a:lstStyle/>
        <a:p>
          <a:r>
            <a:rPr lang="zh-CN" dirty="0" smtClean="0"/>
            <a:t>通过大扫除，进行一次全面卫生清洁，做好地面清扫，彻底清除床下、阳台卫生死角，适当开窗通风。及时处理扫除产生的垃圾，践行垃圾分类。</a:t>
          </a:r>
          <a:endParaRPr lang="zh-CN" altLang="en-US" dirty="0"/>
        </a:p>
      </dgm:t>
    </dgm:pt>
    <dgm:pt modelId="{E6B73C68-0674-4A00-B4DD-87E848747099}" type="parTrans" cxnId="{DDE76BA6-9674-4023-8C5E-EE91CD882B2B}">
      <dgm:prSet/>
      <dgm:spPr/>
      <dgm:t>
        <a:bodyPr/>
        <a:lstStyle/>
        <a:p>
          <a:endParaRPr lang="zh-CN" altLang="en-US"/>
        </a:p>
      </dgm:t>
    </dgm:pt>
    <dgm:pt modelId="{C92735F2-EFFD-4C29-BFAC-1008BA355701}" type="sibTrans" cxnId="{DDE76BA6-9674-4023-8C5E-EE91CD882B2B}">
      <dgm:prSet/>
      <dgm:spPr/>
      <dgm:t>
        <a:bodyPr/>
        <a:lstStyle/>
        <a:p>
          <a:endParaRPr lang="zh-CN" altLang="en-US"/>
        </a:p>
      </dgm:t>
    </dgm:pt>
    <dgm:pt modelId="{945474A5-5F53-4CDB-915C-3EFD371BBD35}">
      <dgm:prSet phldrT="[文本]"/>
      <dgm:spPr/>
      <dgm:t>
        <a:bodyPr/>
        <a:lstStyle/>
        <a:p>
          <a:r>
            <a:rPr lang="en-US" altLang="zh-CN" dirty="0" smtClean="0"/>
            <a:t>2</a:t>
          </a:r>
          <a:endParaRPr lang="zh-CN" altLang="en-US" dirty="0"/>
        </a:p>
      </dgm:t>
    </dgm:pt>
    <dgm:pt modelId="{49A12A46-1A59-4C66-9552-EC6CA0B280D9}" type="parTrans" cxnId="{E5779CE2-572B-476A-AED6-CC49ACEF8435}">
      <dgm:prSet/>
      <dgm:spPr/>
      <dgm:t>
        <a:bodyPr/>
        <a:lstStyle/>
        <a:p>
          <a:endParaRPr lang="zh-CN" altLang="en-US"/>
        </a:p>
      </dgm:t>
    </dgm:pt>
    <dgm:pt modelId="{9D8ECA79-CE18-4D02-94AC-8A3C1024C226}" type="sibTrans" cxnId="{E5779CE2-572B-476A-AED6-CC49ACEF8435}">
      <dgm:prSet/>
      <dgm:spPr/>
      <dgm:t>
        <a:bodyPr/>
        <a:lstStyle/>
        <a:p>
          <a:endParaRPr lang="zh-CN" altLang="en-US"/>
        </a:p>
      </dgm:t>
    </dgm:pt>
    <dgm:pt modelId="{40D8C263-B4B5-436D-8D6C-E317B5B38DB6}">
      <dgm:prSet phldrT="[文本]"/>
      <dgm:spPr/>
      <dgm:t>
        <a:bodyPr/>
        <a:lstStyle/>
        <a:p>
          <a:r>
            <a:rPr lang="zh-CN" dirty="0" smtClean="0"/>
            <a:t>通过大扫除，进行一次规范物品整理，规范地面、桌面、床面物品摆放，整理大量集中堆积的物品，合理利用阳台、床底等空间做好物品收纳；处理易腐烂变质的食物，防止假期无人宿舍垃圾、食品长期存放导致蟑螂蝇虫滋生繁殖。</a:t>
          </a:r>
          <a:endParaRPr lang="zh-CN" altLang="en-US" dirty="0"/>
        </a:p>
      </dgm:t>
    </dgm:pt>
    <dgm:pt modelId="{18DE5B88-4E99-4BF8-96EC-95A4093D459A}" type="parTrans" cxnId="{973FFB7D-337B-44D9-B118-4ABE29B89534}">
      <dgm:prSet/>
      <dgm:spPr/>
      <dgm:t>
        <a:bodyPr/>
        <a:lstStyle/>
        <a:p>
          <a:endParaRPr lang="zh-CN" altLang="en-US"/>
        </a:p>
      </dgm:t>
    </dgm:pt>
    <dgm:pt modelId="{7481508F-93AC-4E5C-AE12-57F3C2A5559E}" type="sibTrans" cxnId="{973FFB7D-337B-44D9-B118-4ABE29B89534}">
      <dgm:prSet/>
      <dgm:spPr/>
      <dgm:t>
        <a:bodyPr/>
        <a:lstStyle/>
        <a:p>
          <a:endParaRPr lang="zh-CN" altLang="en-US"/>
        </a:p>
      </dgm:t>
    </dgm:pt>
    <dgm:pt modelId="{349B42CB-F493-4F79-AE0B-6D21E593D315}">
      <dgm:prSet phldrT="[文本]"/>
      <dgm:spPr/>
      <dgm:t>
        <a:bodyPr/>
        <a:lstStyle/>
        <a:p>
          <a:r>
            <a:rPr lang="en-US" altLang="zh-CN" dirty="0" smtClean="0"/>
            <a:t>3</a:t>
          </a:r>
          <a:endParaRPr lang="zh-CN" altLang="en-US" dirty="0"/>
        </a:p>
      </dgm:t>
    </dgm:pt>
    <dgm:pt modelId="{28691AFC-B24F-423B-88B9-D06BEE1D795C}" type="parTrans" cxnId="{FAC7FDBE-2340-466C-B651-E2E6ABAFB698}">
      <dgm:prSet/>
      <dgm:spPr/>
      <dgm:t>
        <a:bodyPr/>
        <a:lstStyle/>
        <a:p>
          <a:endParaRPr lang="zh-CN" altLang="en-US"/>
        </a:p>
      </dgm:t>
    </dgm:pt>
    <dgm:pt modelId="{E9E97106-D421-40CC-A667-E1D91072F2A4}" type="sibTrans" cxnId="{FAC7FDBE-2340-466C-B651-E2E6ABAFB698}">
      <dgm:prSet/>
      <dgm:spPr/>
      <dgm:t>
        <a:bodyPr/>
        <a:lstStyle/>
        <a:p>
          <a:endParaRPr lang="zh-CN" altLang="en-US"/>
        </a:p>
      </dgm:t>
    </dgm:pt>
    <dgm:pt modelId="{67EDC6F0-6BC7-4720-BBE9-30966E1C79CC}">
      <dgm:prSet phldrT="[文本]"/>
      <dgm:spPr/>
      <dgm:t>
        <a:bodyPr/>
        <a:lstStyle/>
        <a:p>
          <a:r>
            <a:rPr lang="zh-CN" dirty="0" smtClean="0"/>
            <a:t>通过大扫除，进行一次细致隐患排查，尤其注意规范电源线、网线布置，处理具有安全隐患的物品，清理在学生公寓楼道、电梯厅等公共区域临时存放的个人物品，为公寓用电安全、消防安全打下良好基础。</a:t>
          </a:r>
          <a:endParaRPr lang="zh-CN" altLang="en-US" dirty="0"/>
        </a:p>
      </dgm:t>
    </dgm:pt>
    <dgm:pt modelId="{D9797EA6-00FD-4E2A-89E9-6DC8AAC441FA}" type="parTrans" cxnId="{57547F02-4683-41B5-B7FC-4FF6DC47CCDB}">
      <dgm:prSet/>
      <dgm:spPr/>
      <dgm:t>
        <a:bodyPr/>
        <a:lstStyle/>
        <a:p>
          <a:endParaRPr lang="zh-CN" altLang="en-US"/>
        </a:p>
      </dgm:t>
    </dgm:pt>
    <dgm:pt modelId="{497688D5-004D-458F-B492-01935B7DA170}" type="sibTrans" cxnId="{57547F02-4683-41B5-B7FC-4FF6DC47CCDB}">
      <dgm:prSet/>
      <dgm:spPr/>
      <dgm:t>
        <a:bodyPr/>
        <a:lstStyle/>
        <a:p>
          <a:endParaRPr lang="zh-CN" altLang="en-US"/>
        </a:p>
      </dgm:t>
    </dgm:pt>
    <dgm:pt modelId="{EF3F609E-DEB5-4AEE-8ACF-A409D3349E5B}" type="pres">
      <dgm:prSet presAssocID="{4315D044-C5A8-453E-BD3D-8AC61FEF4920}" presName="linearFlow" presStyleCnt="0">
        <dgm:presLayoutVars>
          <dgm:dir/>
          <dgm:animLvl val="lvl"/>
          <dgm:resizeHandles val="exact"/>
        </dgm:presLayoutVars>
      </dgm:prSet>
      <dgm:spPr/>
      <dgm:t>
        <a:bodyPr/>
        <a:lstStyle/>
        <a:p>
          <a:endParaRPr lang="zh-CN" altLang="en-US"/>
        </a:p>
      </dgm:t>
    </dgm:pt>
    <dgm:pt modelId="{0F45FE44-D3CD-4649-A373-4E9077850A42}" type="pres">
      <dgm:prSet presAssocID="{512E941B-693E-4349-BD88-3AFAC98193D7}" presName="composite" presStyleCnt="0"/>
      <dgm:spPr/>
    </dgm:pt>
    <dgm:pt modelId="{37FBABC0-5127-4BA1-B755-C055BE0739A8}" type="pres">
      <dgm:prSet presAssocID="{512E941B-693E-4349-BD88-3AFAC98193D7}" presName="parentText" presStyleLbl="alignNode1" presStyleIdx="0" presStyleCnt="3">
        <dgm:presLayoutVars>
          <dgm:chMax val="1"/>
          <dgm:bulletEnabled val="1"/>
        </dgm:presLayoutVars>
      </dgm:prSet>
      <dgm:spPr/>
      <dgm:t>
        <a:bodyPr/>
        <a:lstStyle/>
        <a:p>
          <a:endParaRPr lang="zh-CN" altLang="en-US"/>
        </a:p>
      </dgm:t>
    </dgm:pt>
    <dgm:pt modelId="{F8260393-F416-4BD5-98E1-CC7ED5638154}" type="pres">
      <dgm:prSet presAssocID="{512E941B-693E-4349-BD88-3AFAC98193D7}" presName="descendantText" presStyleLbl="alignAcc1" presStyleIdx="0" presStyleCnt="3">
        <dgm:presLayoutVars>
          <dgm:bulletEnabled val="1"/>
        </dgm:presLayoutVars>
      </dgm:prSet>
      <dgm:spPr/>
      <dgm:t>
        <a:bodyPr/>
        <a:lstStyle/>
        <a:p>
          <a:endParaRPr lang="zh-CN" altLang="en-US"/>
        </a:p>
      </dgm:t>
    </dgm:pt>
    <dgm:pt modelId="{FC43A928-70D4-4430-A4E9-F59927C530DE}" type="pres">
      <dgm:prSet presAssocID="{D7EF2518-C083-4C82-993A-26C357BDDD83}" presName="sp" presStyleCnt="0"/>
      <dgm:spPr/>
    </dgm:pt>
    <dgm:pt modelId="{3E091FB8-CE1C-44D1-9401-7F29D04A8905}" type="pres">
      <dgm:prSet presAssocID="{945474A5-5F53-4CDB-915C-3EFD371BBD35}" presName="composite" presStyleCnt="0"/>
      <dgm:spPr/>
    </dgm:pt>
    <dgm:pt modelId="{828A2E96-7FC7-4E79-B327-414BCD5D9017}" type="pres">
      <dgm:prSet presAssocID="{945474A5-5F53-4CDB-915C-3EFD371BBD35}" presName="parentText" presStyleLbl="alignNode1" presStyleIdx="1" presStyleCnt="3">
        <dgm:presLayoutVars>
          <dgm:chMax val="1"/>
          <dgm:bulletEnabled val="1"/>
        </dgm:presLayoutVars>
      </dgm:prSet>
      <dgm:spPr/>
      <dgm:t>
        <a:bodyPr/>
        <a:lstStyle/>
        <a:p>
          <a:endParaRPr lang="zh-CN" altLang="en-US"/>
        </a:p>
      </dgm:t>
    </dgm:pt>
    <dgm:pt modelId="{FD64AE54-CB05-4847-833C-71C7035C0ADD}" type="pres">
      <dgm:prSet presAssocID="{945474A5-5F53-4CDB-915C-3EFD371BBD35}" presName="descendantText" presStyleLbl="alignAcc1" presStyleIdx="1" presStyleCnt="3">
        <dgm:presLayoutVars>
          <dgm:bulletEnabled val="1"/>
        </dgm:presLayoutVars>
      </dgm:prSet>
      <dgm:spPr/>
      <dgm:t>
        <a:bodyPr/>
        <a:lstStyle/>
        <a:p>
          <a:endParaRPr lang="zh-CN" altLang="en-US"/>
        </a:p>
      </dgm:t>
    </dgm:pt>
    <dgm:pt modelId="{5F7094DB-B018-40BD-B96C-311706EA8F4D}" type="pres">
      <dgm:prSet presAssocID="{9D8ECA79-CE18-4D02-94AC-8A3C1024C226}" presName="sp" presStyleCnt="0"/>
      <dgm:spPr/>
    </dgm:pt>
    <dgm:pt modelId="{32BB5BC7-84E0-42FA-A6B4-6D1BE9199B4F}" type="pres">
      <dgm:prSet presAssocID="{349B42CB-F493-4F79-AE0B-6D21E593D315}" presName="composite" presStyleCnt="0"/>
      <dgm:spPr/>
    </dgm:pt>
    <dgm:pt modelId="{0754C2D1-705C-4AF7-938A-0E415293FF6F}" type="pres">
      <dgm:prSet presAssocID="{349B42CB-F493-4F79-AE0B-6D21E593D315}" presName="parentText" presStyleLbl="alignNode1" presStyleIdx="2" presStyleCnt="3">
        <dgm:presLayoutVars>
          <dgm:chMax val="1"/>
          <dgm:bulletEnabled val="1"/>
        </dgm:presLayoutVars>
      </dgm:prSet>
      <dgm:spPr/>
      <dgm:t>
        <a:bodyPr/>
        <a:lstStyle/>
        <a:p>
          <a:endParaRPr lang="zh-CN" altLang="en-US"/>
        </a:p>
      </dgm:t>
    </dgm:pt>
    <dgm:pt modelId="{C9541890-938F-45BD-9E37-C4EA9AC765B2}" type="pres">
      <dgm:prSet presAssocID="{349B42CB-F493-4F79-AE0B-6D21E593D315}" presName="descendantText" presStyleLbl="alignAcc1" presStyleIdx="2" presStyleCnt="3">
        <dgm:presLayoutVars>
          <dgm:bulletEnabled val="1"/>
        </dgm:presLayoutVars>
      </dgm:prSet>
      <dgm:spPr/>
      <dgm:t>
        <a:bodyPr/>
        <a:lstStyle/>
        <a:p>
          <a:endParaRPr lang="zh-CN" altLang="en-US"/>
        </a:p>
      </dgm:t>
    </dgm:pt>
  </dgm:ptLst>
  <dgm:cxnLst>
    <dgm:cxn modelId="{3C8B51AC-70AA-4C3C-AA08-8E2668030BBA}" type="presOf" srcId="{349B42CB-F493-4F79-AE0B-6D21E593D315}" destId="{0754C2D1-705C-4AF7-938A-0E415293FF6F}" srcOrd="0" destOrd="0" presId="urn:microsoft.com/office/officeart/2005/8/layout/chevron2"/>
    <dgm:cxn modelId="{973FFB7D-337B-44D9-B118-4ABE29B89534}" srcId="{945474A5-5F53-4CDB-915C-3EFD371BBD35}" destId="{40D8C263-B4B5-436D-8D6C-E317B5B38DB6}" srcOrd="0" destOrd="0" parTransId="{18DE5B88-4E99-4BF8-96EC-95A4093D459A}" sibTransId="{7481508F-93AC-4E5C-AE12-57F3C2A5559E}"/>
    <dgm:cxn modelId="{371AFAC8-BA9F-40BE-B0EC-91E9CDE4B7BF}" type="presOf" srcId="{4315D044-C5A8-453E-BD3D-8AC61FEF4920}" destId="{EF3F609E-DEB5-4AEE-8ACF-A409D3349E5B}" srcOrd="0" destOrd="0" presId="urn:microsoft.com/office/officeart/2005/8/layout/chevron2"/>
    <dgm:cxn modelId="{DFCFE256-78EB-40D1-9DA3-D65E9EB26CF8}" type="presOf" srcId="{512E941B-693E-4349-BD88-3AFAC98193D7}" destId="{37FBABC0-5127-4BA1-B755-C055BE0739A8}" srcOrd="0" destOrd="0" presId="urn:microsoft.com/office/officeart/2005/8/layout/chevron2"/>
    <dgm:cxn modelId="{DDE76BA6-9674-4023-8C5E-EE91CD882B2B}" srcId="{512E941B-693E-4349-BD88-3AFAC98193D7}" destId="{46271C60-AA9E-45DB-96C3-F7C738EFC094}" srcOrd="0" destOrd="0" parTransId="{E6B73C68-0674-4A00-B4DD-87E848747099}" sibTransId="{C92735F2-EFFD-4C29-BFAC-1008BA355701}"/>
    <dgm:cxn modelId="{221EF70D-8BA5-40B8-8BE5-462E745F270B}" type="presOf" srcId="{67EDC6F0-6BC7-4720-BBE9-30966E1C79CC}" destId="{C9541890-938F-45BD-9E37-C4EA9AC765B2}" srcOrd="0" destOrd="0" presId="urn:microsoft.com/office/officeart/2005/8/layout/chevron2"/>
    <dgm:cxn modelId="{E5779CE2-572B-476A-AED6-CC49ACEF8435}" srcId="{4315D044-C5A8-453E-BD3D-8AC61FEF4920}" destId="{945474A5-5F53-4CDB-915C-3EFD371BBD35}" srcOrd="1" destOrd="0" parTransId="{49A12A46-1A59-4C66-9552-EC6CA0B280D9}" sibTransId="{9D8ECA79-CE18-4D02-94AC-8A3C1024C226}"/>
    <dgm:cxn modelId="{C8612568-DB61-4E5B-A6E6-D5883F5AE33B}" type="presOf" srcId="{40D8C263-B4B5-436D-8D6C-E317B5B38DB6}" destId="{FD64AE54-CB05-4847-833C-71C7035C0ADD}" srcOrd="0" destOrd="0" presId="urn:microsoft.com/office/officeart/2005/8/layout/chevron2"/>
    <dgm:cxn modelId="{FAC7FDBE-2340-466C-B651-E2E6ABAFB698}" srcId="{4315D044-C5A8-453E-BD3D-8AC61FEF4920}" destId="{349B42CB-F493-4F79-AE0B-6D21E593D315}" srcOrd="2" destOrd="0" parTransId="{28691AFC-B24F-423B-88B9-D06BEE1D795C}" sibTransId="{E9E97106-D421-40CC-A667-E1D91072F2A4}"/>
    <dgm:cxn modelId="{B9E1272B-CC72-4B5D-A3C0-7B54F2B2E873}" type="presOf" srcId="{46271C60-AA9E-45DB-96C3-F7C738EFC094}" destId="{F8260393-F416-4BD5-98E1-CC7ED5638154}" srcOrd="0" destOrd="0" presId="urn:microsoft.com/office/officeart/2005/8/layout/chevron2"/>
    <dgm:cxn modelId="{5539FBFF-AE71-42F8-802A-9ECF844D305B}" type="presOf" srcId="{945474A5-5F53-4CDB-915C-3EFD371BBD35}" destId="{828A2E96-7FC7-4E79-B327-414BCD5D9017}" srcOrd="0" destOrd="0" presId="urn:microsoft.com/office/officeart/2005/8/layout/chevron2"/>
    <dgm:cxn modelId="{4F8C8545-4116-4549-A821-8AC1D2063FA9}" srcId="{4315D044-C5A8-453E-BD3D-8AC61FEF4920}" destId="{512E941B-693E-4349-BD88-3AFAC98193D7}" srcOrd="0" destOrd="0" parTransId="{291D659B-EDF5-4CD5-A721-925D086EB9CB}" sibTransId="{D7EF2518-C083-4C82-993A-26C357BDDD83}"/>
    <dgm:cxn modelId="{57547F02-4683-41B5-B7FC-4FF6DC47CCDB}" srcId="{349B42CB-F493-4F79-AE0B-6D21E593D315}" destId="{67EDC6F0-6BC7-4720-BBE9-30966E1C79CC}" srcOrd="0" destOrd="0" parTransId="{D9797EA6-00FD-4E2A-89E9-6DC8AAC441FA}" sibTransId="{497688D5-004D-458F-B492-01935B7DA170}"/>
    <dgm:cxn modelId="{A024F8D3-CA2C-40F4-A447-58A2A6146B42}" type="presParOf" srcId="{EF3F609E-DEB5-4AEE-8ACF-A409D3349E5B}" destId="{0F45FE44-D3CD-4649-A373-4E9077850A42}" srcOrd="0" destOrd="0" presId="urn:microsoft.com/office/officeart/2005/8/layout/chevron2"/>
    <dgm:cxn modelId="{B5F1F8E5-812B-49E6-887E-FDD88B98A95F}" type="presParOf" srcId="{0F45FE44-D3CD-4649-A373-4E9077850A42}" destId="{37FBABC0-5127-4BA1-B755-C055BE0739A8}" srcOrd="0" destOrd="0" presId="urn:microsoft.com/office/officeart/2005/8/layout/chevron2"/>
    <dgm:cxn modelId="{EDE89F26-F510-4FDB-A30B-F8B4AD6B241F}" type="presParOf" srcId="{0F45FE44-D3CD-4649-A373-4E9077850A42}" destId="{F8260393-F416-4BD5-98E1-CC7ED5638154}" srcOrd="1" destOrd="0" presId="urn:microsoft.com/office/officeart/2005/8/layout/chevron2"/>
    <dgm:cxn modelId="{798DB2CE-EB0D-4D2D-A42F-212F8FA8675A}" type="presParOf" srcId="{EF3F609E-DEB5-4AEE-8ACF-A409D3349E5B}" destId="{FC43A928-70D4-4430-A4E9-F59927C530DE}" srcOrd="1" destOrd="0" presId="urn:microsoft.com/office/officeart/2005/8/layout/chevron2"/>
    <dgm:cxn modelId="{EB9F3D56-6E29-4FC1-93ED-04E03B2EB645}" type="presParOf" srcId="{EF3F609E-DEB5-4AEE-8ACF-A409D3349E5B}" destId="{3E091FB8-CE1C-44D1-9401-7F29D04A8905}" srcOrd="2" destOrd="0" presId="urn:microsoft.com/office/officeart/2005/8/layout/chevron2"/>
    <dgm:cxn modelId="{29E6917D-9C9F-4962-9FB3-E7396061F44E}" type="presParOf" srcId="{3E091FB8-CE1C-44D1-9401-7F29D04A8905}" destId="{828A2E96-7FC7-4E79-B327-414BCD5D9017}" srcOrd="0" destOrd="0" presId="urn:microsoft.com/office/officeart/2005/8/layout/chevron2"/>
    <dgm:cxn modelId="{3A2BB70C-F733-4E62-8103-87390848AAF0}" type="presParOf" srcId="{3E091FB8-CE1C-44D1-9401-7F29D04A8905}" destId="{FD64AE54-CB05-4847-833C-71C7035C0ADD}" srcOrd="1" destOrd="0" presId="urn:microsoft.com/office/officeart/2005/8/layout/chevron2"/>
    <dgm:cxn modelId="{B8622064-8395-4FAB-A9CA-B49681D7B2D3}" type="presParOf" srcId="{EF3F609E-DEB5-4AEE-8ACF-A409D3349E5B}" destId="{5F7094DB-B018-40BD-B96C-311706EA8F4D}" srcOrd="3" destOrd="0" presId="urn:microsoft.com/office/officeart/2005/8/layout/chevron2"/>
    <dgm:cxn modelId="{637679D8-212C-42F2-8728-1BC5075A275A}" type="presParOf" srcId="{EF3F609E-DEB5-4AEE-8ACF-A409D3349E5B}" destId="{32BB5BC7-84E0-42FA-A6B4-6D1BE9199B4F}" srcOrd="4" destOrd="0" presId="urn:microsoft.com/office/officeart/2005/8/layout/chevron2"/>
    <dgm:cxn modelId="{DD07DD6D-2EFE-4B9A-B2A7-25B45810E48A}" type="presParOf" srcId="{32BB5BC7-84E0-42FA-A6B4-6D1BE9199B4F}" destId="{0754C2D1-705C-4AF7-938A-0E415293FF6F}" srcOrd="0" destOrd="0" presId="urn:microsoft.com/office/officeart/2005/8/layout/chevron2"/>
    <dgm:cxn modelId="{8CD33343-EA01-4A12-8F02-63C5108F88D0}" type="presParOf" srcId="{32BB5BC7-84E0-42FA-A6B4-6D1BE9199B4F}" destId="{C9541890-938F-45BD-9E37-C4EA9AC765B2}"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FBABC0-5127-4BA1-B755-C055BE0739A8}">
      <dsp:nvSpPr>
        <dsp:cNvPr id="0" name=""/>
        <dsp:cNvSpPr/>
      </dsp:nvSpPr>
      <dsp:spPr>
        <a:xfrm rot="5400000">
          <a:off x="-235320" y="235931"/>
          <a:ext cx="1568802" cy="10981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CN" sz="2700" kern="1200" dirty="0" smtClean="0"/>
            <a:t>1</a:t>
          </a:r>
          <a:endParaRPr lang="zh-CN" altLang="en-US" sz="2700" kern="1200" dirty="0"/>
        </a:p>
      </dsp:txBody>
      <dsp:txXfrm rot="-5400000">
        <a:off x="1" y="549692"/>
        <a:ext cx="1098161" cy="470641"/>
      </dsp:txXfrm>
    </dsp:sp>
    <dsp:sp modelId="{F8260393-F416-4BD5-98E1-CC7ED5638154}">
      <dsp:nvSpPr>
        <dsp:cNvPr id="0" name=""/>
        <dsp:cNvSpPr/>
      </dsp:nvSpPr>
      <dsp:spPr>
        <a:xfrm rot="5400000">
          <a:off x="4237058" y="-3138286"/>
          <a:ext cx="1019721" cy="729751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smtClean="0"/>
            <a:t>通过大扫除，进行一次全面卫生清洁，做好地面清扫，彻底清除床下、阳台卫生死角，适当开窗通风。及时处理扫除产生的垃圾，践行垃圾分类。</a:t>
          </a:r>
          <a:endParaRPr lang="zh-CN" altLang="en-US" sz="1600" kern="1200" dirty="0"/>
        </a:p>
      </dsp:txBody>
      <dsp:txXfrm rot="-5400000">
        <a:off x="1098162" y="50389"/>
        <a:ext cx="7247736" cy="920163"/>
      </dsp:txXfrm>
    </dsp:sp>
    <dsp:sp modelId="{828A2E96-7FC7-4E79-B327-414BCD5D9017}">
      <dsp:nvSpPr>
        <dsp:cNvPr id="0" name=""/>
        <dsp:cNvSpPr/>
      </dsp:nvSpPr>
      <dsp:spPr>
        <a:xfrm rot="5400000">
          <a:off x="-235320" y="1610130"/>
          <a:ext cx="1568802" cy="10981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CN" sz="2700" kern="1200" dirty="0" smtClean="0"/>
            <a:t>2</a:t>
          </a:r>
          <a:endParaRPr lang="zh-CN" altLang="en-US" sz="2700" kern="1200" dirty="0"/>
        </a:p>
      </dsp:txBody>
      <dsp:txXfrm rot="-5400000">
        <a:off x="1" y="1923891"/>
        <a:ext cx="1098161" cy="470641"/>
      </dsp:txXfrm>
    </dsp:sp>
    <dsp:sp modelId="{FD64AE54-CB05-4847-833C-71C7035C0ADD}">
      <dsp:nvSpPr>
        <dsp:cNvPr id="0" name=""/>
        <dsp:cNvSpPr/>
      </dsp:nvSpPr>
      <dsp:spPr>
        <a:xfrm rot="5400000">
          <a:off x="4237058" y="-1764086"/>
          <a:ext cx="1019721" cy="729751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smtClean="0"/>
            <a:t>通过大扫除，进行一次规范物品整理，规范地面、桌面、床面物品摆放，整理大量集中堆积的物品，合理利用阳台、床底等空间做好物品收纳；处理易腐烂变质的食物，防止假期无人宿舍垃圾、食品长期存放导致蟑螂蝇虫滋生繁殖。</a:t>
          </a:r>
          <a:endParaRPr lang="zh-CN" altLang="en-US" sz="1600" kern="1200" dirty="0"/>
        </a:p>
      </dsp:txBody>
      <dsp:txXfrm rot="-5400000">
        <a:off x="1098162" y="1424589"/>
        <a:ext cx="7247736" cy="920163"/>
      </dsp:txXfrm>
    </dsp:sp>
    <dsp:sp modelId="{0754C2D1-705C-4AF7-938A-0E415293FF6F}">
      <dsp:nvSpPr>
        <dsp:cNvPr id="0" name=""/>
        <dsp:cNvSpPr/>
      </dsp:nvSpPr>
      <dsp:spPr>
        <a:xfrm rot="5400000">
          <a:off x="-235320" y="2984330"/>
          <a:ext cx="1568802" cy="1098161"/>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altLang="zh-CN" sz="2700" kern="1200" dirty="0" smtClean="0"/>
            <a:t>3</a:t>
          </a:r>
          <a:endParaRPr lang="zh-CN" altLang="en-US" sz="2700" kern="1200" dirty="0"/>
        </a:p>
      </dsp:txBody>
      <dsp:txXfrm rot="-5400000">
        <a:off x="1" y="3298091"/>
        <a:ext cx="1098161" cy="470641"/>
      </dsp:txXfrm>
    </dsp:sp>
    <dsp:sp modelId="{C9541890-938F-45BD-9E37-C4EA9AC765B2}">
      <dsp:nvSpPr>
        <dsp:cNvPr id="0" name=""/>
        <dsp:cNvSpPr/>
      </dsp:nvSpPr>
      <dsp:spPr>
        <a:xfrm rot="5400000">
          <a:off x="4237058" y="-389887"/>
          <a:ext cx="1019721" cy="729751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Char char="••"/>
          </a:pPr>
          <a:r>
            <a:rPr lang="zh-CN" altLang="en-US" sz="1600" kern="1200" dirty="0" smtClean="0"/>
            <a:t>通过大扫除，进行一次细致隐患排查，尤其注意规范电源线、网线布置，处理具有安全隐患的物品，清理在学生公寓楼道、电梯厅等公共区域临时存放的个人物品，为公寓用电安全、消防安全打下良好基础。</a:t>
          </a:r>
          <a:endParaRPr lang="zh-CN" altLang="en-US" sz="1600" kern="1200" dirty="0"/>
        </a:p>
      </dsp:txBody>
      <dsp:txXfrm rot="-5400000">
        <a:off x="1098162" y="2798788"/>
        <a:ext cx="7247736" cy="92016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B6E915-9868-4223-AD21-2473406B9362}" type="datetimeFigureOut">
              <a:rPr lang="zh-CN" altLang="en-US" smtClean="0"/>
              <a:t>2021/4/26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90464-E2C3-4509-AFE0-63899D41899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10</a:t>
            </a:fld>
            <a:endParaRPr lang="zh-CN" altLang="en-US"/>
          </a:p>
        </p:txBody>
      </p:sp>
    </p:spTree>
    <p:extLst>
      <p:ext uri="{BB962C8B-B14F-4D97-AF65-F5344CB8AC3E}">
        <p14:creationId xmlns:p14="http://schemas.microsoft.com/office/powerpoint/2010/main" val="16673119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11</a:t>
            </a:fld>
            <a:endParaRPr lang="zh-CN" altLang="en-US"/>
          </a:p>
        </p:txBody>
      </p:sp>
    </p:spTree>
    <p:extLst>
      <p:ext uri="{BB962C8B-B14F-4D97-AF65-F5344CB8AC3E}">
        <p14:creationId xmlns:p14="http://schemas.microsoft.com/office/powerpoint/2010/main" val="38939570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12</a:t>
            </a:fld>
            <a:endParaRPr lang="zh-CN" altLang="en-US"/>
          </a:p>
        </p:txBody>
      </p:sp>
    </p:spTree>
    <p:extLst>
      <p:ext uri="{BB962C8B-B14F-4D97-AF65-F5344CB8AC3E}">
        <p14:creationId xmlns:p14="http://schemas.microsoft.com/office/powerpoint/2010/main" val="4273994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13</a:t>
            </a:fld>
            <a:endParaRPr lang="zh-CN" altLang="en-US"/>
          </a:p>
        </p:txBody>
      </p:sp>
    </p:spTree>
    <p:extLst>
      <p:ext uri="{BB962C8B-B14F-4D97-AF65-F5344CB8AC3E}">
        <p14:creationId xmlns:p14="http://schemas.microsoft.com/office/powerpoint/2010/main" val="622611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14</a:t>
            </a:fld>
            <a:endParaRPr lang="zh-CN" altLang="en-US"/>
          </a:p>
        </p:txBody>
      </p:sp>
    </p:spTree>
    <p:extLst>
      <p:ext uri="{BB962C8B-B14F-4D97-AF65-F5344CB8AC3E}">
        <p14:creationId xmlns:p14="http://schemas.microsoft.com/office/powerpoint/2010/main" val="4363221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15</a:t>
            </a:fld>
            <a:endParaRPr lang="zh-CN" altLang="en-US"/>
          </a:p>
        </p:txBody>
      </p:sp>
    </p:spTree>
    <p:extLst>
      <p:ext uri="{BB962C8B-B14F-4D97-AF65-F5344CB8AC3E}">
        <p14:creationId xmlns:p14="http://schemas.microsoft.com/office/powerpoint/2010/main" val="14964754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16</a:t>
            </a:fld>
            <a:endParaRPr lang="zh-CN" altLang="en-US"/>
          </a:p>
        </p:txBody>
      </p:sp>
    </p:spTree>
    <p:extLst>
      <p:ext uri="{BB962C8B-B14F-4D97-AF65-F5344CB8AC3E}">
        <p14:creationId xmlns:p14="http://schemas.microsoft.com/office/powerpoint/2010/main" val="3063235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17</a:t>
            </a:fld>
            <a:endParaRPr lang="zh-CN" altLang="en-US"/>
          </a:p>
        </p:txBody>
      </p:sp>
    </p:spTree>
    <p:extLst>
      <p:ext uri="{BB962C8B-B14F-4D97-AF65-F5344CB8AC3E}">
        <p14:creationId xmlns:p14="http://schemas.microsoft.com/office/powerpoint/2010/main" val="22557230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18</a:t>
            </a:fld>
            <a:endParaRPr lang="zh-CN" altLang="en-US"/>
          </a:p>
        </p:txBody>
      </p:sp>
    </p:spTree>
    <p:extLst>
      <p:ext uri="{BB962C8B-B14F-4D97-AF65-F5344CB8AC3E}">
        <p14:creationId xmlns:p14="http://schemas.microsoft.com/office/powerpoint/2010/main" val="25918490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19</a:t>
            </a:fld>
            <a:endParaRPr lang="zh-CN" altLang="en-US"/>
          </a:p>
        </p:txBody>
      </p:sp>
    </p:spTree>
    <p:extLst>
      <p:ext uri="{BB962C8B-B14F-4D97-AF65-F5344CB8AC3E}">
        <p14:creationId xmlns:p14="http://schemas.microsoft.com/office/powerpoint/2010/main" val="3728731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A90464-E2C3-4509-AFE0-63899D41899B}"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20</a:t>
            </a:fld>
            <a:endParaRPr lang="zh-CN" altLang="en-US"/>
          </a:p>
        </p:txBody>
      </p:sp>
    </p:spTree>
    <p:extLst>
      <p:ext uri="{BB962C8B-B14F-4D97-AF65-F5344CB8AC3E}">
        <p14:creationId xmlns:p14="http://schemas.microsoft.com/office/powerpoint/2010/main" val="2725370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21</a:t>
            </a:fld>
            <a:endParaRPr lang="zh-CN" altLang="en-US"/>
          </a:p>
        </p:txBody>
      </p:sp>
    </p:spTree>
    <p:extLst>
      <p:ext uri="{BB962C8B-B14F-4D97-AF65-F5344CB8AC3E}">
        <p14:creationId xmlns:p14="http://schemas.microsoft.com/office/powerpoint/2010/main" val="16203800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22</a:t>
            </a:fld>
            <a:endParaRPr lang="zh-CN" altLang="en-US"/>
          </a:p>
        </p:txBody>
      </p:sp>
    </p:spTree>
    <p:extLst>
      <p:ext uri="{BB962C8B-B14F-4D97-AF65-F5344CB8AC3E}">
        <p14:creationId xmlns:p14="http://schemas.microsoft.com/office/powerpoint/2010/main" val="6209988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23</a:t>
            </a:fld>
            <a:endParaRPr lang="zh-CN" altLang="en-US"/>
          </a:p>
        </p:txBody>
      </p:sp>
    </p:spTree>
    <p:extLst>
      <p:ext uri="{BB962C8B-B14F-4D97-AF65-F5344CB8AC3E}">
        <p14:creationId xmlns:p14="http://schemas.microsoft.com/office/powerpoint/2010/main" val="33247290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24</a:t>
            </a:fld>
            <a:endParaRPr lang="zh-CN" altLang="en-US"/>
          </a:p>
        </p:txBody>
      </p:sp>
    </p:spTree>
    <p:extLst>
      <p:ext uri="{BB962C8B-B14F-4D97-AF65-F5344CB8AC3E}">
        <p14:creationId xmlns:p14="http://schemas.microsoft.com/office/powerpoint/2010/main" val="30249648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25</a:t>
            </a:fld>
            <a:endParaRPr lang="zh-CN" altLang="en-US"/>
          </a:p>
        </p:txBody>
      </p:sp>
    </p:spTree>
    <p:extLst>
      <p:ext uri="{BB962C8B-B14F-4D97-AF65-F5344CB8AC3E}">
        <p14:creationId xmlns:p14="http://schemas.microsoft.com/office/powerpoint/2010/main" val="3152904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26</a:t>
            </a:fld>
            <a:endParaRPr lang="zh-CN" altLang="en-US"/>
          </a:p>
        </p:txBody>
      </p:sp>
    </p:spTree>
    <p:extLst>
      <p:ext uri="{BB962C8B-B14F-4D97-AF65-F5344CB8AC3E}">
        <p14:creationId xmlns:p14="http://schemas.microsoft.com/office/powerpoint/2010/main" val="32564860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27</a:t>
            </a:fld>
            <a:endParaRPr lang="zh-CN" altLang="en-US"/>
          </a:p>
        </p:txBody>
      </p:sp>
    </p:spTree>
    <p:extLst>
      <p:ext uri="{BB962C8B-B14F-4D97-AF65-F5344CB8AC3E}">
        <p14:creationId xmlns:p14="http://schemas.microsoft.com/office/powerpoint/2010/main" val="682531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28</a:t>
            </a:fld>
            <a:endParaRPr lang="zh-CN" altLang="en-US"/>
          </a:p>
        </p:txBody>
      </p:sp>
    </p:spTree>
    <p:extLst>
      <p:ext uri="{BB962C8B-B14F-4D97-AF65-F5344CB8AC3E}">
        <p14:creationId xmlns:p14="http://schemas.microsoft.com/office/powerpoint/2010/main" val="29813963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29</a:t>
            </a:fld>
            <a:endParaRPr lang="zh-CN" altLang="en-US"/>
          </a:p>
        </p:txBody>
      </p:sp>
    </p:spTree>
    <p:extLst>
      <p:ext uri="{BB962C8B-B14F-4D97-AF65-F5344CB8AC3E}">
        <p14:creationId xmlns:p14="http://schemas.microsoft.com/office/powerpoint/2010/main" val="3774618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3</a:t>
            </a:fld>
            <a:endParaRPr lang="zh-CN" altLang="en-US"/>
          </a:p>
        </p:txBody>
      </p:sp>
    </p:spTree>
    <p:extLst>
      <p:ext uri="{BB962C8B-B14F-4D97-AF65-F5344CB8AC3E}">
        <p14:creationId xmlns:p14="http://schemas.microsoft.com/office/powerpoint/2010/main" val="28121028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30</a:t>
            </a:fld>
            <a:endParaRPr lang="zh-CN" altLang="en-US"/>
          </a:p>
        </p:txBody>
      </p:sp>
    </p:spTree>
    <p:extLst>
      <p:ext uri="{BB962C8B-B14F-4D97-AF65-F5344CB8AC3E}">
        <p14:creationId xmlns:p14="http://schemas.microsoft.com/office/powerpoint/2010/main" val="5783683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31</a:t>
            </a:fld>
            <a:endParaRPr lang="zh-CN" altLang="en-US"/>
          </a:p>
        </p:txBody>
      </p:sp>
    </p:spTree>
    <p:extLst>
      <p:ext uri="{BB962C8B-B14F-4D97-AF65-F5344CB8AC3E}">
        <p14:creationId xmlns:p14="http://schemas.microsoft.com/office/powerpoint/2010/main" val="12539083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32</a:t>
            </a:fld>
            <a:endParaRPr lang="zh-CN" altLang="en-US"/>
          </a:p>
        </p:txBody>
      </p:sp>
    </p:spTree>
    <p:extLst>
      <p:ext uri="{BB962C8B-B14F-4D97-AF65-F5344CB8AC3E}">
        <p14:creationId xmlns:p14="http://schemas.microsoft.com/office/powerpoint/2010/main" val="5650850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33</a:t>
            </a:fld>
            <a:endParaRPr lang="zh-CN" altLang="en-US"/>
          </a:p>
        </p:txBody>
      </p:sp>
    </p:spTree>
    <p:extLst>
      <p:ext uri="{BB962C8B-B14F-4D97-AF65-F5344CB8AC3E}">
        <p14:creationId xmlns:p14="http://schemas.microsoft.com/office/powerpoint/2010/main" val="198783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34</a:t>
            </a:fld>
            <a:endParaRPr lang="zh-CN" altLang="en-US"/>
          </a:p>
        </p:txBody>
      </p:sp>
    </p:spTree>
    <p:extLst>
      <p:ext uri="{BB962C8B-B14F-4D97-AF65-F5344CB8AC3E}">
        <p14:creationId xmlns:p14="http://schemas.microsoft.com/office/powerpoint/2010/main" val="3088530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4</a:t>
            </a:fld>
            <a:endParaRPr lang="zh-CN" altLang="en-US"/>
          </a:p>
        </p:txBody>
      </p:sp>
    </p:spTree>
    <p:extLst>
      <p:ext uri="{BB962C8B-B14F-4D97-AF65-F5344CB8AC3E}">
        <p14:creationId xmlns:p14="http://schemas.microsoft.com/office/powerpoint/2010/main" val="1719551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5</a:t>
            </a:fld>
            <a:endParaRPr lang="zh-CN" altLang="en-US"/>
          </a:p>
        </p:txBody>
      </p:sp>
    </p:spTree>
    <p:extLst>
      <p:ext uri="{BB962C8B-B14F-4D97-AF65-F5344CB8AC3E}">
        <p14:creationId xmlns:p14="http://schemas.microsoft.com/office/powerpoint/2010/main" val="1920946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6</a:t>
            </a:fld>
            <a:endParaRPr lang="zh-CN" altLang="en-US"/>
          </a:p>
        </p:txBody>
      </p:sp>
    </p:spTree>
    <p:extLst>
      <p:ext uri="{BB962C8B-B14F-4D97-AF65-F5344CB8AC3E}">
        <p14:creationId xmlns:p14="http://schemas.microsoft.com/office/powerpoint/2010/main" val="23756861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7</a:t>
            </a:fld>
            <a:endParaRPr lang="zh-CN" altLang="en-US"/>
          </a:p>
        </p:txBody>
      </p:sp>
    </p:spTree>
    <p:extLst>
      <p:ext uri="{BB962C8B-B14F-4D97-AF65-F5344CB8AC3E}">
        <p14:creationId xmlns:p14="http://schemas.microsoft.com/office/powerpoint/2010/main" val="1737950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8</a:t>
            </a:fld>
            <a:endParaRPr lang="zh-CN" altLang="en-US"/>
          </a:p>
        </p:txBody>
      </p:sp>
    </p:spTree>
    <p:extLst>
      <p:ext uri="{BB962C8B-B14F-4D97-AF65-F5344CB8AC3E}">
        <p14:creationId xmlns:p14="http://schemas.microsoft.com/office/powerpoint/2010/main" val="20058707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9</a:t>
            </a:fld>
            <a:endParaRPr lang="zh-CN" altLang="en-US"/>
          </a:p>
        </p:txBody>
      </p:sp>
    </p:spTree>
    <p:extLst>
      <p:ext uri="{BB962C8B-B14F-4D97-AF65-F5344CB8AC3E}">
        <p14:creationId xmlns:p14="http://schemas.microsoft.com/office/powerpoint/2010/main" val="36619527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3000">
        <p:fade/>
      </p:transition>
    </mc:Choice>
    <mc:Fallback xmlns="">
      <p:transition spd="med"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D4588D6-15B0-4D34-B160-748A24503923}" type="datetimeFigureOut">
              <a:rPr lang="zh-CN" altLang="en-US" smtClean="0"/>
              <a:t>2021/4/26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6AD2218-D929-41A1-9A96-21586A0BD13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4588D6-15B0-4D34-B160-748A24503923}" type="datetimeFigureOut">
              <a:rPr lang="zh-CN" altLang="en-US" smtClean="0"/>
              <a:t>2021/4/26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AD2218-D929-41A1-9A96-21586A0BD13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7.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 Target="slide4.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2.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docs.qq.com/sheet/DTEZ4QlFFYWx0aFBO" TargetMode="Externa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s://v.qq.com/x/page/c323623xc2p.html?start=61" TargetMode="External"/></Relationships>
</file>

<file path=ppt/slides/_rels/slide30.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hyperlink" Target="mailto:&#21457;&#36865;&#21040;&#29579;&#38660;&#33804;&#32769;&#24072;&#37038;&#31665;wangxm@bjfu.edu.cn"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5"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blipFill rotWithShape="1">
            <a:blip r:embed="rId3"/>
            <a:stretch>
              <a:fillRect/>
            </a:stretch>
          </a:blip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3" name="Freeform 56"/>
          <p:cNvSpPr/>
          <p:nvPr/>
        </p:nvSpPr>
        <p:spPr bwMode="auto">
          <a:xfrm>
            <a:off x="9599613" y="476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7" name="文本框 6"/>
          <p:cNvSpPr txBox="1"/>
          <p:nvPr/>
        </p:nvSpPr>
        <p:spPr>
          <a:xfrm>
            <a:off x="4979670" y="2813050"/>
            <a:ext cx="7145655" cy="2438488"/>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marL="0" marR="0" lvl="0" indent="0" algn="ctr" defTabSz="914400" rtl="0" fontAlgn="auto">
              <a:lnSpc>
                <a:spcPct val="150000"/>
              </a:lnSpc>
              <a:spcBef>
                <a:spcPts val="0"/>
              </a:spcBef>
              <a:spcAft>
                <a:spcPts val="0"/>
              </a:spcAft>
              <a:buClrTx/>
              <a:buSzTx/>
              <a:buFontTx/>
              <a:buNone/>
              <a:defRPr/>
            </a:pPr>
            <a:r>
              <a:rPr kumimoji="0" lang="zh-CN" altLang="en-US" sz="5400" b="1" i="0" u="none" strike="noStrike" kern="1200" cap="none" spc="0" normalizeH="0" baseline="0" noProof="0" dirty="0">
                <a:ln>
                  <a:noFill/>
                </a:ln>
                <a:solidFill>
                  <a:schemeClr val="tx1"/>
                </a:solidFill>
                <a:effectLst>
                  <a:outerShdw blurRad="63500" sx="102000" sy="102000" algn="ctr" rotWithShape="0">
                    <a:schemeClr val="bg1">
                      <a:alpha val="20000"/>
                    </a:schemeClr>
                  </a:outerShdw>
                </a:effectLst>
                <a:uLnTx/>
                <a:uFillTx/>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pic>
        <p:nvPicPr>
          <p:cNvPr id="6" name="图片 5" descr="信息学院院徽修改"/>
          <p:cNvPicPr>
            <a:picLocks noChangeAspect="1"/>
          </p:cNvPicPr>
          <p:nvPr/>
        </p:nvPicPr>
        <p:blipFill>
          <a:blip r:embed="rId4"/>
          <a:stretch>
            <a:fillRect/>
          </a:stretch>
        </p:blipFill>
        <p:spPr>
          <a:xfrm>
            <a:off x="7145831" y="580623"/>
            <a:ext cx="1892935" cy="1886585"/>
          </a:xfrm>
          <a:prstGeom prst="rect">
            <a:avLst/>
          </a:prstGeom>
        </p:spPr>
      </p:pic>
      <p:sp>
        <p:nvSpPr>
          <p:cNvPr id="8" name="文本框 7"/>
          <p:cNvSpPr txBox="1"/>
          <p:nvPr/>
        </p:nvSpPr>
        <p:spPr>
          <a:xfrm>
            <a:off x="10263920" y="5820762"/>
            <a:ext cx="2664070" cy="461665"/>
          </a:xfrm>
          <a:prstGeom prst="rect">
            <a:avLst/>
          </a:prstGeom>
          <a:noFill/>
        </p:spPr>
        <p:txBody>
          <a:bodyPr wrap="square" rtlCol="0">
            <a:spAutoFit/>
          </a:bodyPr>
          <a:lstStyle/>
          <a:p>
            <a:r>
              <a:rPr lang="en-US" altLang="zh-CN" sz="2400" dirty="0" smtClean="0">
                <a:latin typeface="黑体" panose="02010609060101010101" pitchFamily="49" charset="-122"/>
                <a:ea typeface="黑体" panose="02010609060101010101" pitchFamily="49" charset="-122"/>
              </a:rPr>
              <a:t>XXX</a:t>
            </a:r>
            <a:r>
              <a:rPr lang="zh-CN" altLang="en-US" sz="2400" dirty="0" smtClean="0">
                <a:latin typeface="黑体" panose="02010609060101010101" pitchFamily="49" charset="-122"/>
                <a:ea typeface="黑体" panose="02010609060101010101" pitchFamily="49" charset="-122"/>
              </a:rPr>
              <a:t>班 </a:t>
            </a:r>
            <a:endParaRPr lang="en-US" altLang="zh-CN" sz="2400" dirty="0" smtClean="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虚假购物类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398F252F-6D01-41F6-925F-8D46135B797C}"/>
              </a:ext>
            </a:extLst>
          </p:cNvPr>
          <p:cNvGrpSpPr/>
          <p:nvPr/>
        </p:nvGrpSpPr>
        <p:grpSpPr>
          <a:xfrm>
            <a:off x="84895" y="2093271"/>
            <a:ext cx="1084202" cy="3277532"/>
            <a:chOff x="84895" y="2093271"/>
            <a:chExt cx="917022"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4" y="2093271"/>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5" y="2903312"/>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499229" y="2398507"/>
            <a:ext cx="8141158" cy="2677656"/>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日，我校某同学在微博上以</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180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元每张的价格找人买了三张德云社的演出票，转账后对方说没有备注名字，让其再转</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541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元并备注名字，转完后对方说订单超时，还需支付</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1080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元激活订单。该同学按要求支付完后，对方说退款需支付</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1620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元，支付完对方说支付快了还需要支付</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1620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元，后来又要求支付一笔</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1080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元和一笔</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4860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元，该同学共计支付</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11341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元，感觉不对，遂报警。</a:t>
            </a:r>
            <a:endParaRPr lang="zh-CN" altLang="en-US" sz="24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36057522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投资理财类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78342" y="1892305"/>
            <a:ext cx="918368" cy="3949202"/>
            <a:chOff x="78342" y="1892305"/>
            <a:chExt cx="91836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78342" y="272135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35501" y="2097191"/>
            <a:ext cx="8141158" cy="3539430"/>
          </a:xfrm>
          <a:prstGeom prst="rect">
            <a:avLst/>
          </a:prstGeom>
          <a:noFill/>
        </p:spPr>
        <p:txBody>
          <a:bodyPr wrap="square" rtlCol="0">
            <a:spAutoFit/>
          </a:bodyPr>
          <a:lstStyle/>
          <a:p>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21</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日，我校某同学通过“</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soul”</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软件认识一名男子，该男子称自己有内部消息，可以帮事主赚取外快，事主添加对方微信，对方称听他的指挥，可以稳赚不赔，并给事主发送一个链接，事主点击下载后，对方让其往指定账号汇款，在由对方将钱充值到平台，事主就按照对方的指令操作，先后向对方转账</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58774</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元，后事主进行提现，发现无法提现，于是报警。</a:t>
            </a:r>
            <a:endParaRPr lang="zh-CN" altLang="en-US" sz="28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243870846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投资理财类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398F252F-6D01-41F6-925F-8D46135B797C}"/>
              </a:ext>
            </a:extLst>
          </p:cNvPr>
          <p:cNvGrpSpPr/>
          <p:nvPr/>
        </p:nvGrpSpPr>
        <p:grpSpPr>
          <a:xfrm>
            <a:off x="84895" y="2093271"/>
            <a:ext cx="917022" cy="3949202"/>
            <a:chOff x="84895" y="2093271"/>
            <a:chExt cx="917022"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4" y="2093271"/>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5" y="2903312"/>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40708" y="2261272"/>
            <a:ext cx="8141158" cy="3416320"/>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16</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日，我校某同学下载了名为</a:t>
            </a:r>
            <a:r>
              <a:rPr lang="en-US" altLang="zh-CN" sz="2400" kern="100" dirty="0" err="1">
                <a:latin typeface="黑体" panose="02010609060101010101" pitchFamily="49" charset="-122"/>
                <a:ea typeface="黑体" panose="02010609060101010101" pitchFamily="49" charset="-122"/>
                <a:cs typeface="Times New Roman" panose="02020603050405020304" pitchFamily="18" charset="0"/>
              </a:rPr>
              <a:t>luvk</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的软件，随后有人与其私聊，对方称自己在业余时间在做规划，看</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K</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线走势图、赚货币差价。对方让该同学下载了软件</a:t>
            </a:r>
            <a:r>
              <a:rPr lang="en-US" altLang="zh-CN" sz="2400" kern="100" dirty="0" err="1">
                <a:latin typeface="黑体" panose="02010609060101010101" pitchFamily="49" charset="-122"/>
                <a:ea typeface="黑体" panose="02010609060101010101" pitchFamily="49" charset="-122"/>
                <a:cs typeface="Times New Roman" panose="02020603050405020304" pitchFamily="18" charset="0"/>
              </a:rPr>
              <a:t>bbex</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、欧易 </a:t>
            </a:r>
            <a:r>
              <a:rPr lang="en-US" altLang="zh-CN" sz="2400" kern="100" dirty="0" err="1">
                <a:latin typeface="黑体" panose="02010609060101010101" pitchFamily="49" charset="-122"/>
                <a:ea typeface="黑体" panose="02010609060101010101" pitchFamily="49" charset="-122"/>
                <a:cs typeface="Times New Roman" panose="02020603050405020304" pitchFamily="18" charset="0"/>
              </a:rPr>
              <a:t>OKEx</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a:t>
            </a:r>
            <a:r>
              <a:rPr lang="en-US" altLang="zh-CN" sz="2400" kern="100" dirty="0" err="1">
                <a:latin typeface="黑体" panose="02010609060101010101" pitchFamily="49" charset="-122"/>
                <a:ea typeface="黑体" panose="02010609060101010101" pitchFamily="49" charset="-122"/>
                <a:cs typeface="Times New Roman" panose="02020603050405020304" pitchFamily="18" charset="0"/>
              </a:rPr>
              <a:t>Coincoal</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，并进行操作。刚开始投资</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元，收益了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307.85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元，本金都已收回。之后对方又让该同学投资</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10300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元，收益了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1306.8</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元，但本金未收回，损失</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8993.2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元。之后对方再次让该同学投资了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万元，没有收益也没有本金，该同学并未理会。直到反诈中心给该同学打电话，才意识到被骗，于是报警。</a:t>
            </a:r>
            <a:endParaRPr lang="zh-CN" altLang="en-US" sz="24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425106146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裸聊类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78342" y="1892305"/>
            <a:ext cx="918368" cy="3949202"/>
            <a:chOff x="78342" y="1892305"/>
            <a:chExt cx="91836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78342" y="272135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90148" y="2097191"/>
            <a:ext cx="8141158" cy="3539430"/>
          </a:xfrm>
          <a:prstGeom prst="rect">
            <a:avLst/>
          </a:prstGeom>
          <a:noFill/>
        </p:spPr>
        <p:txBody>
          <a:bodyPr wrap="square" rtlCol="0">
            <a:spAutoFit/>
          </a:bodyPr>
          <a:lstStyle/>
          <a:p>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日，我校某同学在</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QQ</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上添加陌生好友，对方发送“聊爱”。该同学点击进去后，视频显示对方是一名女子，裸露身体。于是该同学也将身体赤裸，几分钟后对方将视频挂断。接着，对方将裸聊视频和通讯录信息发给该同学，索要</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16934</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元，如果不照做，就将视频发给他的通讯录好友。于是该同学通过支付宝向对方转账，转账之后，果断报警。</a:t>
            </a:r>
            <a:endParaRPr lang="zh-CN" altLang="en-US" sz="28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274106865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裸聊类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398F252F-6D01-41F6-925F-8D46135B797C}"/>
              </a:ext>
            </a:extLst>
          </p:cNvPr>
          <p:cNvGrpSpPr/>
          <p:nvPr/>
        </p:nvGrpSpPr>
        <p:grpSpPr>
          <a:xfrm>
            <a:off x="84895" y="2093271"/>
            <a:ext cx="913205" cy="3200089"/>
            <a:chOff x="84895" y="2093271"/>
            <a:chExt cx="917022"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4" y="2093271"/>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5" y="2903312"/>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34988" y="2457836"/>
            <a:ext cx="8141158" cy="2308324"/>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日，我校某同学通过</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QQ</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和一位陌生人进行视频裸聊。聊天结束后对方发送给该同学一款</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APP</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，该同学下载安装后将自己的手机号输入后无任何反应。几分钟后，对方将该同学的通讯录信息以文字方式发送给他，并威胁道想要删除视频就交钱。该同学通过微信向对方转账了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元后对方仍在索要，于是报警。</a:t>
            </a:r>
            <a:endParaRPr lang="zh-CN" altLang="en-US" sz="24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68927346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其他类型</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78342" y="1892305"/>
            <a:ext cx="947818" cy="3512815"/>
            <a:chOff x="78342" y="1892305"/>
            <a:chExt cx="91836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78342" y="272135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397755" y="2521291"/>
            <a:ext cx="8141158" cy="2308324"/>
          </a:xfrm>
          <a:prstGeom prst="rect">
            <a:avLst/>
          </a:prstGeom>
          <a:noFill/>
        </p:spPr>
        <p:txBody>
          <a:bodyPr wrap="square" rtlCol="0">
            <a:spAutoFit/>
          </a:bodyPr>
          <a:lstStyle/>
          <a:p>
            <a:r>
              <a:rPr lang="en-US" altLang="zh-CN" sz="36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36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36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36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3600" kern="100" dirty="0">
                <a:latin typeface="黑体" panose="02010609060101010101" pitchFamily="49" charset="-122"/>
                <a:ea typeface="黑体" panose="02010609060101010101" pitchFamily="49" charset="-122"/>
                <a:cs typeface="Times New Roman" panose="02020603050405020304" pitchFamily="18" charset="0"/>
              </a:rPr>
              <a:t>15</a:t>
            </a:r>
            <a:r>
              <a:rPr lang="zh-CN" altLang="en-US" sz="3600" kern="100" dirty="0">
                <a:latin typeface="黑体" panose="02010609060101010101" pitchFamily="49" charset="-122"/>
                <a:ea typeface="黑体" panose="02010609060101010101" pitchFamily="49" charset="-122"/>
                <a:cs typeface="Times New Roman" panose="02020603050405020304" pitchFamily="18" charset="0"/>
              </a:rPr>
              <a:t>日，我校某同学在转转</a:t>
            </a:r>
            <a:r>
              <a:rPr lang="en-US" altLang="zh-CN" sz="3600" kern="100" dirty="0">
                <a:latin typeface="黑体" panose="02010609060101010101" pitchFamily="49" charset="-122"/>
                <a:ea typeface="黑体" panose="02010609060101010101" pitchFamily="49" charset="-122"/>
                <a:cs typeface="Times New Roman" panose="02020603050405020304" pitchFamily="18" charset="0"/>
              </a:rPr>
              <a:t>APP</a:t>
            </a:r>
            <a:r>
              <a:rPr lang="zh-CN" altLang="en-US" sz="3600" kern="100" dirty="0">
                <a:latin typeface="黑体" panose="02010609060101010101" pitchFamily="49" charset="-122"/>
                <a:ea typeface="黑体" panose="02010609060101010101" pitchFamily="49" charset="-122"/>
                <a:cs typeface="Times New Roman" panose="02020603050405020304" pitchFamily="18" charset="0"/>
              </a:rPr>
              <a:t>上看上一个王者荣耀账号，在平台上支付</a:t>
            </a:r>
            <a:r>
              <a:rPr lang="en-US" altLang="zh-CN" sz="3600" kern="100" dirty="0">
                <a:latin typeface="黑体" panose="02010609060101010101" pitchFamily="49" charset="-122"/>
                <a:ea typeface="黑体" panose="02010609060101010101" pitchFamily="49" charset="-122"/>
                <a:cs typeface="Times New Roman" panose="02020603050405020304" pitchFamily="18" charset="0"/>
              </a:rPr>
              <a:t>4808</a:t>
            </a:r>
            <a:r>
              <a:rPr lang="zh-CN" altLang="en-US" sz="3600" kern="100" dirty="0">
                <a:latin typeface="黑体" panose="02010609060101010101" pitchFamily="49" charset="-122"/>
                <a:ea typeface="黑体" panose="02010609060101010101" pitchFamily="49" charset="-122"/>
                <a:cs typeface="Times New Roman" panose="02020603050405020304" pitchFamily="18" charset="0"/>
              </a:rPr>
              <a:t>元购买了该账号，后发现该账号无法登录，于是报案。</a:t>
            </a:r>
            <a:endParaRPr lang="zh-CN" altLang="en-US" sz="36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48772995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其他类型</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398F252F-6D01-41F6-925F-8D46135B797C}"/>
              </a:ext>
            </a:extLst>
          </p:cNvPr>
          <p:cNvGrpSpPr/>
          <p:nvPr/>
        </p:nvGrpSpPr>
        <p:grpSpPr>
          <a:xfrm>
            <a:off x="240490" y="1931660"/>
            <a:ext cx="1072224" cy="4009152"/>
            <a:chOff x="84895" y="2093271"/>
            <a:chExt cx="899617" cy="3819799"/>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4" y="2093271"/>
              <a:ext cx="17678" cy="3819799"/>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5" y="2903312"/>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50029" y="2043410"/>
            <a:ext cx="8141158" cy="3785652"/>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日，我校某同学接到自称京东金融工作人员的电话，说因其是学生，不能使用京东金条，需要其注销账户。随后对方加了其</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QQ</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好友，将其拉进一个专用群。对方在群里称收回京东金融额度需要验证是否本人操作，要求其先激活京东金条，随后对方要求该同学将额度提现到银行卡并称可以自动收回，但是自动收回会显示失败，还需要手动操作。该同学按照对方要求给对方提供的财务账号转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元后，并未收到注销京东金融的短信，对方发送一个名为征信中心的截图说该同学征信安全系数太差，要求共享屏幕，该同学觉得不对劲于是报警。</a:t>
            </a:r>
            <a:endParaRPr lang="zh-CN" altLang="en-US" sz="24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163968781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其他类型</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5FB9AD5F-84D3-48BA-B421-487F5D652C62}"/>
              </a:ext>
            </a:extLst>
          </p:cNvPr>
          <p:cNvGrpSpPr/>
          <p:nvPr/>
        </p:nvGrpSpPr>
        <p:grpSpPr>
          <a:xfrm>
            <a:off x="84896" y="2093271"/>
            <a:ext cx="913204" cy="3728409"/>
            <a:chOff x="84896" y="2093271"/>
            <a:chExt cx="913204" cy="3295475"/>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5" y="2093271"/>
              <a:ext cx="31265" cy="32954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6" y="267933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三</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90148" y="2402180"/>
            <a:ext cx="8141158" cy="3108543"/>
          </a:xfrm>
          <a:prstGeom prst="rect">
            <a:avLst/>
          </a:prstGeom>
          <a:noFill/>
        </p:spPr>
        <p:txBody>
          <a:bodyPr wrap="square" rtlCol="0">
            <a:spAutoFit/>
          </a:bodyPr>
          <a:lstStyle/>
          <a:p>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11</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21</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日，我校某同学在微信里了解到一个名为“水浒幸运盲盒”的微信号里有卖水浒纪念章，一个</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2694</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元，并且在朋友圈看到有人说会以</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3300</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元一个回收该纪念章，抱着赚个差价的心思，该同学购买了</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5</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个纪念币，共花费</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13470</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元，但迟迟没有发货信息，回收方也联系不上，此时，该同学觉得被骗了，于是报警。</a:t>
            </a:r>
            <a:endParaRPr lang="zh-CN" altLang="en-US" sz="28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66980260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其他类型</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19676A1C-1348-4AFB-8525-705470F789B7}"/>
              </a:ext>
            </a:extLst>
          </p:cNvPr>
          <p:cNvGrpSpPr/>
          <p:nvPr/>
        </p:nvGrpSpPr>
        <p:grpSpPr>
          <a:xfrm>
            <a:off x="84896" y="2093271"/>
            <a:ext cx="913204" cy="3565849"/>
            <a:chOff x="84896" y="2093271"/>
            <a:chExt cx="913204" cy="3295475"/>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5" y="2093271"/>
              <a:ext cx="31265" cy="32954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6" y="267933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四</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90148" y="2402180"/>
            <a:ext cx="8141158" cy="3046988"/>
          </a:xfrm>
          <a:prstGeom prst="rect">
            <a:avLst/>
          </a:prstGeom>
          <a:noFill/>
        </p:spPr>
        <p:txBody>
          <a:bodyPr wrap="square" rtlCol="0">
            <a:spAutoFit/>
          </a:bodyPr>
          <a:lstStyle/>
          <a:p>
            <a:r>
              <a:rPr lang="en-US" altLang="zh-CN" sz="32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32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32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32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3200" kern="100" dirty="0">
                <a:latin typeface="黑体" panose="02010609060101010101" pitchFamily="49" charset="-122"/>
                <a:ea typeface="黑体" panose="02010609060101010101" pitchFamily="49" charset="-122"/>
                <a:cs typeface="Times New Roman" panose="02020603050405020304" pitchFamily="18" charset="0"/>
              </a:rPr>
              <a:t>16</a:t>
            </a:r>
            <a:r>
              <a:rPr lang="zh-CN" altLang="en-US" sz="3200" kern="100" dirty="0">
                <a:latin typeface="黑体" panose="02010609060101010101" pitchFamily="49" charset="-122"/>
                <a:ea typeface="黑体" panose="02010609060101010101" pitchFamily="49" charset="-122"/>
                <a:cs typeface="Times New Roman" panose="02020603050405020304" pitchFamily="18" charset="0"/>
              </a:rPr>
              <a:t>日，我校某同学在网上找人代买了一部苹果手机。对方添加该同学为好友，对方称优惠券可以便宜，随后该同学通过微信向对方转账</a:t>
            </a:r>
            <a:r>
              <a:rPr lang="en-US" altLang="zh-CN" sz="3200" kern="100" dirty="0">
                <a:latin typeface="黑体" panose="02010609060101010101" pitchFamily="49" charset="-122"/>
                <a:ea typeface="黑体" panose="02010609060101010101" pitchFamily="49" charset="-122"/>
                <a:cs typeface="Times New Roman" panose="02020603050405020304" pitchFamily="18" charset="0"/>
              </a:rPr>
              <a:t>4599</a:t>
            </a:r>
            <a:r>
              <a:rPr lang="zh-CN" altLang="en-US" sz="3200" kern="100" dirty="0">
                <a:latin typeface="黑体" panose="02010609060101010101" pitchFamily="49" charset="-122"/>
                <a:ea typeface="黑体" panose="02010609060101010101" pitchFamily="49" charset="-122"/>
                <a:cs typeface="Times New Roman" panose="02020603050405020304" pitchFamily="18" charset="0"/>
              </a:rPr>
              <a:t>元。转账之后，对方让其等消息，后来该同学联系对方时，却发现已经被拉黑，于是报警。</a:t>
            </a:r>
            <a:endParaRPr lang="zh-CN" altLang="en-US" sz="32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390155603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其他类型</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19676A1C-1348-4AFB-8525-705470F789B7}"/>
              </a:ext>
            </a:extLst>
          </p:cNvPr>
          <p:cNvGrpSpPr/>
          <p:nvPr/>
        </p:nvGrpSpPr>
        <p:grpSpPr>
          <a:xfrm>
            <a:off x="84895" y="2093271"/>
            <a:ext cx="1084201" cy="3779209"/>
            <a:chOff x="84896" y="2093271"/>
            <a:chExt cx="913204" cy="3295475"/>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5" y="2093271"/>
              <a:ext cx="31265" cy="32954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6" y="267933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五</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90148" y="2402180"/>
            <a:ext cx="8141158" cy="3046988"/>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26</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日，我校某同学的一位游戏好友联系该同学，声称想要购买该同学的游戏账号。对方报价</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1500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元，事主在对方提供的网站平台上注册登录后与对方进行交易，交易完成后事主在网站上进行提现，但提示被冻结，网站客服告知事主需充值提现的双倍金额才可以，事主充值</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3000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元后，仍提示被冻结，事主又充值了</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12000.1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元，但仍未提现成功，客服告知事主提供身份证和学生证照片可以各减少</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50%</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，于是事主又转账</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6400.1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元，之后发现被骗，于是报警。</a:t>
            </a:r>
            <a:endParaRPr lang="zh-CN" altLang="en-US" sz="24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338382865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15"/>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1" name="文本框 10"/>
          <p:cNvSpPr txBox="1"/>
          <p:nvPr/>
        </p:nvSpPr>
        <p:spPr>
          <a:xfrm>
            <a:off x="-46075" y="211786"/>
            <a:ext cx="9838988"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grpSp>
        <p:nvGrpSpPr>
          <p:cNvPr id="5" name="组合 4">
            <a:extLst>
              <a:ext uri="{FF2B5EF4-FFF2-40B4-BE49-F238E27FC236}">
                <a16:creationId xmlns:a16="http://schemas.microsoft.com/office/drawing/2014/main" id="{8FF499D8-7C12-4CF8-8BFE-F543A5516F3E}"/>
              </a:ext>
            </a:extLst>
          </p:cNvPr>
          <p:cNvGrpSpPr/>
          <p:nvPr/>
        </p:nvGrpSpPr>
        <p:grpSpPr>
          <a:xfrm>
            <a:off x="968914" y="1176645"/>
            <a:ext cx="6838659" cy="1132533"/>
            <a:chOff x="915648" y="1387661"/>
            <a:chExt cx="6838659" cy="1132533"/>
          </a:xfrm>
        </p:grpSpPr>
        <p:sp>
          <p:nvSpPr>
            <p:cNvPr id="12" name="PA_MH_Entry_1">
              <a:hlinkClick r:id="rId16" action="ppaction://hlinksldjump"/>
              <a:extLst>
                <a:ext uri="{FF2B5EF4-FFF2-40B4-BE49-F238E27FC236}">
                  <a16:creationId xmlns:a16="http://schemas.microsoft.com/office/drawing/2014/main" id="{80731F4B-4EE5-4467-9312-45084168DBE5}"/>
                </a:ext>
              </a:extLst>
            </p:cNvPr>
            <p:cNvSpPr/>
            <p:nvPr>
              <p:custDataLst>
                <p:tags r:id="rId11"/>
              </p:custDataLst>
            </p:nvPr>
          </p:nvSpPr>
          <p:spPr>
            <a:xfrm>
              <a:off x="915648" y="1581583"/>
              <a:ext cx="6407285" cy="683019"/>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3200" b="1" dirty="0">
                  <a:solidFill>
                    <a:schemeClr val="tx1"/>
                  </a:solidFill>
                  <a:latin typeface="黑体" panose="02010609060101010101" pitchFamily="49" charset="-122"/>
                  <a:ea typeface="黑体" panose="02010609060101010101" pitchFamily="49" charset="-122"/>
                  <a:cs typeface="+mn-ea"/>
                  <a:sym typeface="+mn-lt"/>
                </a:rPr>
                <a:t>观看防范电信网络诈骗教育视频</a:t>
              </a:r>
            </a:p>
          </p:txBody>
        </p:sp>
        <p:sp>
          <p:nvSpPr>
            <p:cNvPr id="13" name="PA_MH_Number_1">
              <a:hlinkClick r:id="rId16" action="ppaction://hlinksldjump"/>
              <a:extLst>
                <a:ext uri="{FF2B5EF4-FFF2-40B4-BE49-F238E27FC236}">
                  <a16:creationId xmlns:a16="http://schemas.microsoft.com/office/drawing/2014/main" id="{F81FD0D9-959A-4478-8BA5-66CA894E9FB4}"/>
                </a:ext>
              </a:extLst>
            </p:cNvPr>
            <p:cNvSpPr/>
            <p:nvPr>
              <p:custDataLst>
                <p:tags r:id="rId12"/>
              </p:custDataLst>
            </p:nvPr>
          </p:nvSpPr>
          <p:spPr>
            <a:xfrm>
              <a:off x="6891559" y="1387661"/>
              <a:ext cx="862748" cy="113253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006E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b="1" dirty="0">
                  <a:solidFill>
                    <a:srgbClr val="FFFFFF"/>
                  </a:solidFill>
                  <a:latin typeface="黑体" panose="02010609060101010101" pitchFamily="49" charset="-122"/>
                  <a:ea typeface="黑体" panose="02010609060101010101" pitchFamily="49" charset="-122"/>
                  <a:cs typeface="+mn-ea"/>
                  <a:sym typeface="+mn-lt"/>
                </a:rPr>
                <a:t>1</a:t>
              </a:r>
              <a:endParaRPr lang="zh-CN" altLang="en-US" sz="4000" b="1" dirty="0">
                <a:solidFill>
                  <a:srgbClr val="FFFFFF"/>
                </a:solidFill>
                <a:latin typeface="黑体" panose="02010609060101010101" pitchFamily="49" charset="-122"/>
                <a:ea typeface="黑体" panose="02010609060101010101" pitchFamily="49" charset="-122"/>
                <a:cs typeface="+mn-ea"/>
                <a:sym typeface="+mn-lt"/>
              </a:endParaRPr>
            </a:p>
          </p:txBody>
        </p:sp>
      </p:grpSp>
      <p:grpSp>
        <p:nvGrpSpPr>
          <p:cNvPr id="4" name="组合 3">
            <a:extLst>
              <a:ext uri="{FF2B5EF4-FFF2-40B4-BE49-F238E27FC236}">
                <a16:creationId xmlns:a16="http://schemas.microsoft.com/office/drawing/2014/main" id="{55273E79-E017-4480-AD08-E6BD859AF8B4}"/>
              </a:ext>
            </a:extLst>
          </p:cNvPr>
          <p:cNvGrpSpPr/>
          <p:nvPr/>
        </p:nvGrpSpPr>
        <p:grpSpPr>
          <a:xfrm>
            <a:off x="9418846" y="2158690"/>
            <a:ext cx="872503" cy="2595056"/>
            <a:chOff x="6670947" y="1307777"/>
            <a:chExt cx="872503" cy="2595056"/>
          </a:xfrm>
        </p:grpSpPr>
        <p:sp>
          <p:nvSpPr>
            <p:cNvPr id="22" name="PA_MH_Others_1">
              <a:extLst>
                <a:ext uri="{FF2B5EF4-FFF2-40B4-BE49-F238E27FC236}">
                  <a16:creationId xmlns:a16="http://schemas.microsoft.com/office/drawing/2014/main" id="{FB27B26E-17B4-4A2E-9D77-D993486CC890}"/>
                </a:ext>
              </a:extLst>
            </p:cNvPr>
            <p:cNvSpPr/>
            <p:nvPr>
              <p:custDataLst>
                <p:tags r:id="rId9"/>
              </p:custDataLst>
            </p:nvPr>
          </p:nvSpPr>
          <p:spPr>
            <a:xfrm rot="16200000">
              <a:off x="5598749" y="2379975"/>
              <a:ext cx="2595056" cy="450659"/>
            </a:xfrm>
            <a:prstGeom prst="rect">
              <a:avLst/>
            </a:prstGeom>
          </p:spPr>
          <p:txBody>
            <a:bodyPr wrap="none" anchor="ctr" anchorCtr="0">
              <a:noAutofit/>
            </a:bodyPr>
            <a:lstStyle/>
            <a:p>
              <a:pPr algn="ctr">
                <a:defRPr/>
              </a:pPr>
              <a:r>
                <a:rPr lang="en-US" altLang="zh-CN" sz="4800" spc="375" dirty="0">
                  <a:solidFill>
                    <a:schemeClr val="bg1">
                      <a:lumMod val="65000"/>
                    </a:schemeClr>
                  </a:solidFill>
                  <a:latin typeface="微软雅黑" panose="020B0503020204020204" pitchFamily="34" charset="-122"/>
                  <a:ea typeface="微软雅黑" panose="020B0503020204020204" pitchFamily="34" charset="-122"/>
                  <a:cs typeface="+mn-ea"/>
                  <a:sym typeface="+mn-lt"/>
                </a:rPr>
                <a:t>CONTENTS</a:t>
              </a:r>
              <a:endParaRPr lang="zh-CN" altLang="en-US" sz="4800" spc="375"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23" name="PA_MH_Others_2">
              <a:extLst>
                <a:ext uri="{FF2B5EF4-FFF2-40B4-BE49-F238E27FC236}">
                  <a16:creationId xmlns:a16="http://schemas.microsoft.com/office/drawing/2014/main" id="{9CE7A8A7-47DC-49F6-A64C-B3D28963BD09}"/>
                </a:ext>
              </a:extLst>
            </p:cNvPr>
            <p:cNvSpPr txBox="1">
              <a:spLocks noChangeArrowheads="1"/>
            </p:cNvSpPr>
            <p:nvPr>
              <p:custDataLst>
                <p:tags r:id="rId10"/>
              </p:custDataLst>
            </p:nvPr>
          </p:nvSpPr>
          <p:spPr bwMode="auto">
            <a:xfrm>
              <a:off x="7125541" y="2110992"/>
              <a:ext cx="417909" cy="90024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chorCtr="0">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8000" b="1" dirty="0">
                  <a:solidFill>
                    <a:srgbClr val="006EA0"/>
                  </a:solidFill>
                  <a:latin typeface="微软雅黑" panose="020B0503020204020204" pitchFamily="34" charset="-122"/>
                  <a:ea typeface="微软雅黑" panose="020B0503020204020204" pitchFamily="34" charset="-122"/>
                  <a:cs typeface="+mn-ea"/>
                  <a:sym typeface="+mn-lt"/>
                </a:rPr>
                <a:t>目录</a:t>
              </a:r>
            </a:p>
          </p:txBody>
        </p:sp>
      </p:grpSp>
      <p:grpSp>
        <p:nvGrpSpPr>
          <p:cNvPr id="26" name="组合 25">
            <a:extLst>
              <a:ext uri="{FF2B5EF4-FFF2-40B4-BE49-F238E27FC236}">
                <a16:creationId xmlns:a16="http://schemas.microsoft.com/office/drawing/2014/main" id="{B9B9505E-7C61-4773-AA7A-87311A167B06}"/>
              </a:ext>
            </a:extLst>
          </p:cNvPr>
          <p:cNvGrpSpPr/>
          <p:nvPr/>
        </p:nvGrpSpPr>
        <p:grpSpPr>
          <a:xfrm>
            <a:off x="967769" y="3421255"/>
            <a:ext cx="6838659" cy="1132533"/>
            <a:chOff x="915648" y="1387661"/>
            <a:chExt cx="6838659" cy="1132533"/>
          </a:xfrm>
        </p:grpSpPr>
        <p:sp>
          <p:nvSpPr>
            <p:cNvPr id="27" name="PA_MH_Entry_1">
              <a:hlinkClick r:id="rId16" action="ppaction://hlinksldjump"/>
              <a:extLst>
                <a:ext uri="{FF2B5EF4-FFF2-40B4-BE49-F238E27FC236}">
                  <a16:creationId xmlns:a16="http://schemas.microsoft.com/office/drawing/2014/main" id="{FF519FE7-8CAC-499A-8B96-2A57FB8A5640}"/>
                </a:ext>
              </a:extLst>
            </p:cNvPr>
            <p:cNvSpPr/>
            <p:nvPr>
              <p:custDataLst>
                <p:tags r:id="rId7"/>
              </p:custDataLst>
            </p:nvPr>
          </p:nvSpPr>
          <p:spPr>
            <a:xfrm>
              <a:off x="915648" y="1581583"/>
              <a:ext cx="6407285" cy="683019"/>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3200" b="1" dirty="0">
                  <a:solidFill>
                    <a:schemeClr val="tx1"/>
                  </a:solidFill>
                  <a:latin typeface="黑体" panose="02010609060101010101" pitchFamily="49" charset="-122"/>
                  <a:ea typeface="黑体" panose="02010609060101010101" pitchFamily="49" charset="-122"/>
                  <a:cs typeface="+mn-ea"/>
                  <a:sym typeface="+mn-lt"/>
                </a:rPr>
                <a:t>安装并注册“全民反诈”</a:t>
              </a:r>
              <a:r>
                <a:rPr lang="en-US" altLang="zh-CN" sz="3200" b="1" dirty="0">
                  <a:solidFill>
                    <a:schemeClr val="tx1"/>
                  </a:solidFill>
                  <a:latin typeface="黑体" panose="02010609060101010101" pitchFamily="49" charset="-122"/>
                  <a:ea typeface="黑体" panose="02010609060101010101" pitchFamily="49" charset="-122"/>
                  <a:cs typeface="+mn-ea"/>
                  <a:sym typeface="+mn-lt"/>
                </a:rPr>
                <a:t>APP</a:t>
              </a:r>
              <a:endParaRPr lang="zh-CN" altLang="en-US" sz="3200" b="1" dirty="0">
                <a:solidFill>
                  <a:schemeClr val="tx1"/>
                </a:solidFill>
                <a:latin typeface="黑体" panose="02010609060101010101" pitchFamily="49" charset="-122"/>
                <a:ea typeface="黑体" panose="02010609060101010101" pitchFamily="49" charset="-122"/>
                <a:cs typeface="+mn-ea"/>
                <a:sym typeface="+mn-lt"/>
              </a:endParaRPr>
            </a:p>
          </p:txBody>
        </p:sp>
        <p:sp>
          <p:nvSpPr>
            <p:cNvPr id="28" name="PA_MH_Number_1">
              <a:hlinkClick r:id="rId16" action="ppaction://hlinksldjump"/>
              <a:extLst>
                <a:ext uri="{FF2B5EF4-FFF2-40B4-BE49-F238E27FC236}">
                  <a16:creationId xmlns:a16="http://schemas.microsoft.com/office/drawing/2014/main" id="{BE908EC3-12DF-41E2-8E43-566B0366168D}"/>
                </a:ext>
              </a:extLst>
            </p:cNvPr>
            <p:cNvSpPr/>
            <p:nvPr>
              <p:custDataLst>
                <p:tags r:id="rId8"/>
              </p:custDataLst>
            </p:nvPr>
          </p:nvSpPr>
          <p:spPr>
            <a:xfrm>
              <a:off x="6891559" y="1387661"/>
              <a:ext cx="862748" cy="1132533"/>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006E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b="1" dirty="0">
                  <a:solidFill>
                    <a:srgbClr val="FFFFFF"/>
                  </a:solidFill>
                  <a:latin typeface="黑体" panose="02010609060101010101" pitchFamily="49" charset="-122"/>
                  <a:ea typeface="黑体" panose="02010609060101010101" pitchFamily="49" charset="-122"/>
                  <a:cs typeface="+mn-ea"/>
                  <a:sym typeface="+mn-lt"/>
                </a:rPr>
                <a:t>3</a:t>
              </a:r>
              <a:endParaRPr lang="zh-CN" altLang="en-US" sz="4000" b="1" dirty="0">
                <a:solidFill>
                  <a:srgbClr val="FFFFFF"/>
                </a:solidFill>
                <a:latin typeface="黑体" panose="02010609060101010101" pitchFamily="49" charset="-122"/>
                <a:ea typeface="黑体" panose="02010609060101010101" pitchFamily="49" charset="-122"/>
                <a:cs typeface="+mn-ea"/>
                <a:sym typeface="+mn-lt"/>
              </a:endParaRPr>
            </a:p>
          </p:txBody>
        </p:sp>
      </p:grpSp>
      <p:grpSp>
        <p:nvGrpSpPr>
          <p:cNvPr id="32" name="组合 31">
            <a:extLst>
              <a:ext uri="{FF2B5EF4-FFF2-40B4-BE49-F238E27FC236}">
                <a16:creationId xmlns:a16="http://schemas.microsoft.com/office/drawing/2014/main" id="{4A5AD195-E090-4C77-916F-70F7E4A3F3E4}"/>
              </a:ext>
            </a:extLst>
          </p:cNvPr>
          <p:cNvGrpSpPr/>
          <p:nvPr/>
        </p:nvGrpSpPr>
        <p:grpSpPr>
          <a:xfrm>
            <a:off x="977973" y="4553788"/>
            <a:ext cx="6838659" cy="1132532"/>
            <a:chOff x="915648" y="1387662"/>
            <a:chExt cx="6838659" cy="1132532"/>
          </a:xfrm>
        </p:grpSpPr>
        <p:sp>
          <p:nvSpPr>
            <p:cNvPr id="33" name="PA_MH_Entry_1">
              <a:hlinkClick r:id="rId16" action="ppaction://hlinksldjump"/>
              <a:extLst>
                <a:ext uri="{FF2B5EF4-FFF2-40B4-BE49-F238E27FC236}">
                  <a16:creationId xmlns:a16="http://schemas.microsoft.com/office/drawing/2014/main" id="{F659003D-4045-4CAE-8AD2-A2823594C114}"/>
                </a:ext>
              </a:extLst>
            </p:cNvPr>
            <p:cNvSpPr/>
            <p:nvPr>
              <p:custDataLst>
                <p:tags r:id="rId5"/>
              </p:custDataLst>
            </p:nvPr>
          </p:nvSpPr>
          <p:spPr>
            <a:xfrm>
              <a:off x="915648" y="1581583"/>
              <a:ext cx="6407285" cy="683019"/>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fontScale="92500"/>
            </a:bodyPr>
            <a:lstStyle/>
            <a:p>
              <a:pPr algn="ctr">
                <a:lnSpc>
                  <a:spcPct val="120000"/>
                </a:lnSpc>
                <a:defRPr/>
              </a:pPr>
              <a:r>
                <a:rPr lang="zh-CN" altLang="en-US" sz="3200" b="1" dirty="0">
                  <a:solidFill>
                    <a:schemeClr val="tx1"/>
                  </a:solidFill>
                  <a:latin typeface="黑体" panose="02010609060101010101" pitchFamily="49" charset="-122"/>
                  <a:ea typeface="黑体" panose="02010609060101010101" pitchFamily="49" charset="-122"/>
                  <a:cs typeface="+mn-ea"/>
                  <a:sym typeface="+mn-lt"/>
                </a:rPr>
                <a:t>签署防范电信网络诈骗安全承诺书</a:t>
              </a:r>
            </a:p>
          </p:txBody>
        </p:sp>
        <p:sp>
          <p:nvSpPr>
            <p:cNvPr id="34" name="PA_MH_Number_1">
              <a:hlinkClick r:id="rId16" action="ppaction://hlinksldjump"/>
              <a:extLst>
                <a:ext uri="{FF2B5EF4-FFF2-40B4-BE49-F238E27FC236}">
                  <a16:creationId xmlns:a16="http://schemas.microsoft.com/office/drawing/2014/main" id="{58E0B669-594A-46B3-8F4A-D54EC2BC8708}"/>
                </a:ext>
              </a:extLst>
            </p:cNvPr>
            <p:cNvSpPr/>
            <p:nvPr>
              <p:custDataLst>
                <p:tags r:id="rId6"/>
              </p:custDataLst>
            </p:nvPr>
          </p:nvSpPr>
          <p:spPr>
            <a:xfrm>
              <a:off x="6891559" y="1387662"/>
              <a:ext cx="862748" cy="1132532"/>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006E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b="1" dirty="0">
                  <a:solidFill>
                    <a:srgbClr val="FFFFFF"/>
                  </a:solidFill>
                  <a:latin typeface="黑体" panose="02010609060101010101" pitchFamily="49" charset="-122"/>
                  <a:ea typeface="黑体" panose="02010609060101010101" pitchFamily="49" charset="-122"/>
                  <a:cs typeface="+mn-ea"/>
                  <a:sym typeface="+mn-lt"/>
                </a:rPr>
                <a:t>4</a:t>
              </a:r>
              <a:endParaRPr lang="zh-CN" altLang="en-US" sz="4000" b="1" dirty="0">
                <a:solidFill>
                  <a:srgbClr val="FFFFFF"/>
                </a:solidFill>
                <a:latin typeface="黑体" panose="02010609060101010101" pitchFamily="49" charset="-122"/>
                <a:ea typeface="黑体" panose="02010609060101010101" pitchFamily="49" charset="-122"/>
                <a:cs typeface="+mn-ea"/>
                <a:sym typeface="+mn-lt"/>
              </a:endParaRPr>
            </a:p>
          </p:txBody>
        </p:sp>
      </p:grpSp>
      <p:grpSp>
        <p:nvGrpSpPr>
          <p:cNvPr id="35" name="组合 34">
            <a:extLst>
              <a:ext uri="{FF2B5EF4-FFF2-40B4-BE49-F238E27FC236}">
                <a16:creationId xmlns:a16="http://schemas.microsoft.com/office/drawing/2014/main" id="{7BE50365-3FDB-4020-9C88-27BF4CDC74E9}"/>
              </a:ext>
            </a:extLst>
          </p:cNvPr>
          <p:cNvGrpSpPr/>
          <p:nvPr/>
        </p:nvGrpSpPr>
        <p:grpSpPr>
          <a:xfrm>
            <a:off x="967769" y="5661175"/>
            <a:ext cx="6838659" cy="1132532"/>
            <a:chOff x="915648" y="1387662"/>
            <a:chExt cx="6838659" cy="1132532"/>
          </a:xfrm>
        </p:grpSpPr>
        <p:sp>
          <p:nvSpPr>
            <p:cNvPr id="36" name="PA_MH_Entry_1">
              <a:hlinkClick r:id="rId16" action="ppaction://hlinksldjump"/>
              <a:extLst>
                <a:ext uri="{FF2B5EF4-FFF2-40B4-BE49-F238E27FC236}">
                  <a16:creationId xmlns:a16="http://schemas.microsoft.com/office/drawing/2014/main" id="{D47B9476-26AD-4EC2-A1CD-BAABEA86E79E}"/>
                </a:ext>
              </a:extLst>
            </p:cNvPr>
            <p:cNvSpPr/>
            <p:nvPr>
              <p:custDataLst>
                <p:tags r:id="rId3"/>
              </p:custDataLst>
            </p:nvPr>
          </p:nvSpPr>
          <p:spPr>
            <a:xfrm>
              <a:off x="915648" y="1581583"/>
              <a:ext cx="6407285" cy="683019"/>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fontScale="70000" lnSpcReduction="20000"/>
            </a:bodyPr>
            <a:lstStyle/>
            <a:p>
              <a:pPr algn="ctr">
                <a:lnSpc>
                  <a:spcPct val="120000"/>
                </a:lnSpc>
                <a:defRPr/>
              </a:pPr>
              <a:r>
                <a:rPr lang="zh-CN" altLang="en-US" sz="3200" b="1" dirty="0">
                  <a:solidFill>
                    <a:schemeClr val="tx1"/>
                  </a:solidFill>
                  <a:latin typeface="微软雅黑" panose="020B0503020204020204" pitchFamily="34" charset="-122"/>
                  <a:ea typeface="微软雅黑" panose="020B0503020204020204" pitchFamily="34" charset="-122"/>
                  <a:cs typeface="+mn-ea"/>
                  <a:sym typeface="+mn-lt"/>
                </a:rPr>
                <a:t>宣读</a:t>
              </a:r>
              <a:r>
                <a:rPr lang="en-US" altLang="zh-CN" sz="3200" b="1" dirty="0">
                  <a:solidFill>
                    <a:schemeClr val="tx1"/>
                  </a:solidFill>
                  <a:latin typeface="微软雅黑" panose="020B0503020204020204" pitchFamily="34" charset="-122"/>
                  <a:ea typeface="微软雅黑" panose="020B0503020204020204" pitchFamily="34" charset="-122"/>
                  <a:cs typeface="+mn-ea"/>
                  <a:sym typeface="+mn-lt"/>
                </a:rPr>
                <a:t>《</a:t>
              </a:r>
              <a:r>
                <a:rPr lang="zh-CN" altLang="en-US" sz="3200" b="1" dirty="0">
                  <a:solidFill>
                    <a:schemeClr val="tx1"/>
                  </a:solidFill>
                  <a:latin typeface="微软雅黑" panose="020B0503020204020204" pitchFamily="34" charset="-122"/>
                  <a:ea typeface="微软雅黑" panose="020B0503020204020204" pitchFamily="34" charset="-122"/>
                  <a:cs typeface="+mn-ea"/>
                  <a:sym typeface="+mn-lt"/>
                </a:rPr>
                <a:t>北京林业大学劳动节假期学生安全提示</a:t>
              </a:r>
              <a:r>
                <a:rPr lang="en-US" altLang="zh-CN" sz="3200" b="1" dirty="0">
                  <a:solidFill>
                    <a:schemeClr val="tx1"/>
                  </a:solidFill>
                  <a:latin typeface="微软雅黑" panose="020B0503020204020204" pitchFamily="34" charset="-122"/>
                  <a:ea typeface="微软雅黑" panose="020B0503020204020204" pitchFamily="34" charset="-122"/>
                  <a:cs typeface="+mn-ea"/>
                  <a:sym typeface="+mn-lt"/>
                </a:rPr>
                <a:t>》</a:t>
              </a:r>
              <a:endParaRPr lang="zh-CN" altLang="en-US" sz="3200"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7" name="PA_MH_Number_1">
              <a:hlinkClick r:id="rId16" action="ppaction://hlinksldjump"/>
              <a:extLst>
                <a:ext uri="{FF2B5EF4-FFF2-40B4-BE49-F238E27FC236}">
                  <a16:creationId xmlns:a16="http://schemas.microsoft.com/office/drawing/2014/main" id="{BEBE85ED-09B6-4835-BC9A-319F32B817CA}"/>
                </a:ext>
              </a:extLst>
            </p:cNvPr>
            <p:cNvSpPr/>
            <p:nvPr>
              <p:custDataLst>
                <p:tags r:id="rId4"/>
              </p:custDataLst>
            </p:nvPr>
          </p:nvSpPr>
          <p:spPr>
            <a:xfrm>
              <a:off x="6891559" y="1387662"/>
              <a:ext cx="862748" cy="1132532"/>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006E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b="1" dirty="0">
                  <a:solidFill>
                    <a:srgbClr val="FFFFFF"/>
                  </a:solidFill>
                  <a:latin typeface="黑体" panose="02010609060101010101" pitchFamily="49" charset="-122"/>
                  <a:ea typeface="黑体" panose="02010609060101010101" pitchFamily="49" charset="-122"/>
                  <a:cs typeface="+mn-ea"/>
                  <a:sym typeface="+mn-lt"/>
                </a:rPr>
                <a:t>5</a:t>
              </a:r>
              <a:endParaRPr lang="zh-CN" altLang="en-US" sz="4000" b="1" dirty="0">
                <a:solidFill>
                  <a:srgbClr val="FFFFFF"/>
                </a:solidFill>
                <a:latin typeface="黑体" panose="02010609060101010101" pitchFamily="49" charset="-122"/>
                <a:ea typeface="黑体" panose="02010609060101010101" pitchFamily="49" charset="-122"/>
                <a:cs typeface="+mn-ea"/>
                <a:sym typeface="+mn-lt"/>
              </a:endParaRPr>
            </a:p>
          </p:txBody>
        </p:sp>
      </p:grpSp>
      <p:grpSp>
        <p:nvGrpSpPr>
          <p:cNvPr id="24" name="组合 23">
            <a:extLst>
              <a:ext uri="{FF2B5EF4-FFF2-40B4-BE49-F238E27FC236}">
                <a16:creationId xmlns:a16="http://schemas.microsoft.com/office/drawing/2014/main" id="{25A69CC8-6CF7-4966-AB57-275222814D01}"/>
              </a:ext>
            </a:extLst>
          </p:cNvPr>
          <p:cNvGrpSpPr/>
          <p:nvPr/>
        </p:nvGrpSpPr>
        <p:grpSpPr>
          <a:xfrm>
            <a:off x="967769" y="2293924"/>
            <a:ext cx="6838659" cy="1132532"/>
            <a:chOff x="915648" y="1387662"/>
            <a:chExt cx="6838659" cy="1132532"/>
          </a:xfrm>
        </p:grpSpPr>
        <p:sp>
          <p:nvSpPr>
            <p:cNvPr id="25" name="PA_MH_Entry_1">
              <a:hlinkClick r:id="rId16" action="ppaction://hlinksldjump"/>
              <a:extLst>
                <a:ext uri="{FF2B5EF4-FFF2-40B4-BE49-F238E27FC236}">
                  <a16:creationId xmlns:a16="http://schemas.microsoft.com/office/drawing/2014/main" id="{B911BAEC-B1ED-47DA-9239-0FD461469AA6}"/>
                </a:ext>
              </a:extLst>
            </p:cNvPr>
            <p:cNvSpPr/>
            <p:nvPr>
              <p:custDataLst>
                <p:tags r:id="rId1"/>
              </p:custDataLst>
            </p:nvPr>
          </p:nvSpPr>
          <p:spPr>
            <a:xfrm>
              <a:off x="915648" y="1581583"/>
              <a:ext cx="6407285" cy="683019"/>
            </a:xfrm>
            <a:prstGeom prst="rect">
              <a:avLst/>
            </a:prstGeom>
            <a:solidFill>
              <a:schemeClr val="bg1"/>
            </a:solidFill>
            <a:ln w="3175">
              <a:noFill/>
            </a:ln>
            <a:effectLst>
              <a:outerShdw blurRad="279400" dist="127000" dir="606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81000" tIns="0" rIns="405000" bIns="0" anchor="ctr">
              <a:normAutofit/>
            </a:bodyPr>
            <a:lstStyle/>
            <a:p>
              <a:pPr algn="ctr">
                <a:lnSpc>
                  <a:spcPct val="120000"/>
                </a:lnSpc>
                <a:defRPr/>
              </a:pPr>
              <a:r>
                <a:rPr lang="zh-CN" altLang="en-US" sz="3200" b="1" dirty="0">
                  <a:solidFill>
                    <a:schemeClr val="tx1"/>
                  </a:solidFill>
                  <a:latin typeface="黑体" panose="02010609060101010101" pitchFamily="49" charset="-122"/>
                  <a:ea typeface="黑体" panose="02010609060101010101" pitchFamily="49" charset="-122"/>
                  <a:cs typeface="+mn-ea"/>
                  <a:sym typeface="+mn-lt"/>
                </a:rPr>
                <a:t>近期诈骗案例及防范诈骗要点</a:t>
              </a:r>
            </a:p>
          </p:txBody>
        </p:sp>
        <p:sp>
          <p:nvSpPr>
            <p:cNvPr id="29" name="PA_MH_Number_1">
              <a:hlinkClick r:id="rId16" action="ppaction://hlinksldjump"/>
              <a:extLst>
                <a:ext uri="{FF2B5EF4-FFF2-40B4-BE49-F238E27FC236}">
                  <a16:creationId xmlns:a16="http://schemas.microsoft.com/office/drawing/2014/main" id="{C1AC8E7A-0F4C-4C4E-B210-3AD7ABF64EC7}"/>
                </a:ext>
              </a:extLst>
            </p:cNvPr>
            <p:cNvSpPr/>
            <p:nvPr>
              <p:custDataLst>
                <p:tags r:id="rId2"/>
              </p:custDataLst>
            </p:nvPr>
          </p:nvSpPr>
          <p:spPr>
            <a:xfrm>
              <a:off x="6891559" y="1387662"/>
              <a:ext cx="862748" cy="1132532"/>
            </a:xfrm>
            <a:custGeom>
              <a:avLst/>
              <a:gdLst>
                <a:gd name="connsiteX0" fmla="*/ 0 w 640080"/>
                <a:gd name="connsiteY0" fmla="*/ 0 h 662940"/>
                <a:gd name="connsiteX1" fmla="*/ 0 w 640080"/>
                <a:gd name="connsiteY1" fmla="*/ 502920 h 662940"/>
                <a:gd name="connsiteX2" fmla="*/ 640080 w 640080"/>
                <a:gd name="connsiteY2" fmla="*/ 662940 h 662940"/>
                <a:gd name="connsiteX3" fmla="*/ 640080 w 640080"/>
                <a:gd name="connsiteY3" fmla="*/ 160020 h 662940"/>
                <a:gd name="connsiteX4" fmla="*/ 0 w 640080"/>
                <a:gd name="connsiteY4" fmla="*/ 0 h 662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0080" h="662940">
                  <a:moveTo>
                    <a:pt x="0" y="0"/>
                  </a:moveTo>
                  <a:lnTo>
                    <a:pt x="0" y="502920"/>
                  </a:lnTo>
                  <a:lnTo>
                    <a:pt x="640080" y="662940"/>
                  </a:lnTo>
                  <a:lnTo>
                    <a:pt x="640080" y="160020"/>
                  </a:lnTo>
                  <a:lnTo>
                    <a:pt x="0" y="0"/>
                  </a:lnTo>
                  <a:close/>
                </a:path>
              </a:pathLst>
            </a:custGeom>
            <a:solidFill>
              <a:srgbClr val="006E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4000" b="1" dirty="0">
                  <a:solidFill>
                    <a:srgbClr val="FFFFFF"/>
                  </a:solidFill>
                  <a:latin typeface="黑体" panose="02010609060101010101" pitchFamily="49" charset="-122"/>
                  <a:ea typeface="黑体" panose="02010609060101010101" pitchFamily="49" charset="-122"/>
                  <a:cs typeface="+mn-ea"/>
                  <a:sym typeface="+mn-lt"/>
                </a:rPr>
                <a:t>2</a:t>
              </a:r>
              <a:endParaRPr lang="zh-CN" altLang="en-US" sz="4000" b="1" dirty="0">
                <a:solidFill>
                  <a:srgbClr val="FFFFFF"/>
                </a:solidFill>
                <a:latin typeface="黑体" panose="02010609060101010101" pitchFamily="49" charset="-122"/>
                <a:ea typeface="黑体" panose="02010609060101010101" pitchFamily="49"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out)">
                                      <p:cBhvr>
                                        <p:cTn id="7" dur="1250"/>
                                        <p:tgtEl>
                                          <p:spTgt spid="4"/>
                                        </p:tgtEl>
                                      </p:cBhvr>
                                    </p:animEffect>
                                  </p:childTnLst>
                                </p:cTn>
                              </p:par>
                            </p:childTnLst>
                          </p:cTn>
                        </p:par>
                        <p:par>
                          <p:cTn id="8" fill="hold">
                            <p:stCondLst>
                              <p:cond delay="1250"/>
                            </p:stCondLst>
                            <p:childTnLst>
                              <p:par>
                                <p:cTn id="9" presetID="1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p:tgtEl>
                                          <p:spTgt spid="5"/>
                                        </p:tgtEl>
                                        <p:attrNameLst>
                                          <p:attrName>ppt_x</p:attrName>
                                        </p:attrNameLst>
                                      </p:cBhvr>
                                      <p:tavLst>
                                        <p:tav tm="0">
                                          <p:val>
                                            <p:strVal val="#ppt_x-#ppt_w*1.125000"/>
                                          </p:val>
                                        </p:tav>
                                        <p:tav tm="100000">
                                          <p:val>
                                            <p:strVal val="#ppt_x"/>
                                          </p:val>
                                        </p:tav>
                                      </p:tavLst>
                                    </p:anim>
                                    <p:animEffect transition="in" filter="wipe(right)">
                                      <p:cBhvr>
                                        <p:cTn id="12" dur="1000"/>
                                        <p:tgtEl>
                                          <p:spTgt spid="5"/>
                                        </p:tgtEl>
                                      </p:cBhvr>
                                    </p:animEffect>
                                  </p:childTnLst>
                                </p:cTn>
                              </p:par>
                            </p:childTnLst>
                          </p:cTn>
                        </p:par>
                        <p:par>
                          <p:cTn id="13" fill="hold">
                            <p:stCondLst>
                              <p:cond delay="2250"/>
                            </p:stCondLst>
                            <p:childTnLst>
                              <p:par>
                                <p:cTn id="14" presetID="12" presetClass="entr" presetSubtype="8" fill="hold" nodeType="afterEffect">
                                  <p:stCondLst>
                                    <p:cond delay="25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p:tgtEl>
                                          <p:spTgt spid="24"/>
                                        </p:tgtEl>
                                        <p:attrNameLst>
                                          <p:attrName>ppt_x</p:attrName>
                                        </p:attrNameLst>
                                      </p:cBhvr>
                                      <p:tavLst>
                                        <p:tav tm="0">
                                          <p:val>
                                            <p:strVal val="#ppt_x-#ppt_w*1.125000"/>
                                          </p:val>
                                        </p:tav>
                                        <p:tav tm="100000">
                                          <p:val>
                                            <p:strVal val="#ppt_x"/>
                                          </p:val>
                                        </p:tav>
                                      </p:tavLst>
                                    </p:anim>
                                    <p:animEffect transition="in" filter="wipe(right)">
                                      <p:cBhvr>
                                        <p:cTn id="17" dur="1000"/>
                                        <p:tgtEl>
                                          <p:spTgt spid="24"/>
                                        </p:tgtEl>
                                      </p:cBhvr>
                                    </p:animEffect>
                                  </p:childTnLst>
                                </p:cTn>
                              </p:par>
                            </p:childTnLst>
                          </p:cTn>
                        </p:par>
                        <p:par>
                          <p:cTn id="18" fill="hold">
                            <p:stCondLst>
                              <p:cond delay="3500"/>
                            </p:stCondLst>
                            <p:childTnLst>
                              <p:par>
                                <p:cTn id="19" presetID="12" presetClass="entr" presetSubtype="8" fill="hold" nodeType="after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1000"/>
                                        <p:tgtEl>
                                          <p:spTgt spid="26"/>
                                        </p:tgtEl>
                                        <p:attrNameLst>
                                          <p:attrName>ppt_x</p:attrName>
                                        </p:attrNameLst>
                                      </p:cBhvr>
                                      <p:tavLst>
                                        <p:tav tm="0">
                                          <p:val>
                                            <p:strVal val="#ppt_x-#ppt_w*1.125000"/>
                                          </p:val>
                                        </p:tav>
                                        <p:tav tm="100000">
                                          <p:val>
                                            <p:strVal val="#ppt_x"/>
                                          </p:val>
                                        </p:tav>
                                      </p:tavLst>
                                    </p:anim>
                                    <p:animEffect transition="in" filter="wipe(right)">
                                      <p:cBhvr>
                                        <p:cTn id="22" dur="1000"/>
                                        <p:tgtEl>
                                          <p:spTgt spid="26"/>
                                        </p:tgtEl>
                                      </p:cBhvr>
                                    </p:animEffect>
                                  </p:childTnLst>
                                </p:cTn>
                              </p:par>
                            </p:childTnLst>
                          </p:cTn>
                        </p:par>
                        <p:par>
                          <p:cTn id="23" fill="hold">
                            <p:stCondLst>
                              <p:cond delay="4750"/>
                            </p:stCondLst>
                            <p:childTnLst>
                              <p:par>
                                <p:cTn id="24" presetID="12" presetClass="entr" presetSubtype="8" fill="hold" nodeType="afterEffect">
                                  <p:stCondLst>
                                    <p:cond delay="250"/>
                                  </p:stCondLst>
                                  <p:childTnLst>
                                    <p:set>
                                      <p:cBhvr>
                                        <p:cTn id="25" dur="1" fill="hold">
                                          <p:stCondLst>
                                            <p:cond delay="0"/>
                                          </p:stCondLst>
                                        </p:cTn>
                                        <p:tgtEl>
                                          <p:spTgt spid="32"/>
                                        </p:tgtEl>
                                        <p:attrNameLst>
                                          <p:attrName>style.visibility</p:attrName>
                                        </p:attrNameLst>
                                      </p:cBhvr>
                                      <p:to>
                                        <p:strVal val="visible"/>
                                      </p:to>
                                    </p:set>
                                    <p:anim calcmode="lin" valueType="num">
                                      <p:cBhvr additive="base">
                                        <p:cTn id="26" dur="1000"/>
                                        <p:tgtEl>
                                          <p:spTgt spid="32"/>
                                        </p:tgtEl>
                                        <p:attrNameLst>
                                          <p:attrName>ppt_x</p:attrName>
                                        </p:attrNameLst>
                                      </p:cBhvr>
                                      <p:tavLst>
                                        <p:tav tm="0">
                                          <p:val>
                                            <p:strVal val="#ppt_x-#ppt_w*1.125000"/>
                                          </p:val>
                                        </p:tav>
                                        <p:tav tm="100000">
                                          <p:val>
                                            <p:strVal val="#ppt_x"/>
                                          </p:val>
                                        </p:tav>
                                      </p:tavLst>
                                    </p:anim>
                                    <p:animEffect transition="in" filter="wipe(right)">
                                      <p:cBhvr>
                                        <p:cTn id="27" dur="1000"/>
                                        <p:tgtEl>
                                          <p:spTgt spid="32"/>
                                        </p:tgtEl>
                                      </p:cBhvr>
                                    </p:animEffect>
                                  </p:childTnLst>
                                </p:cTn>
                              </p:par>
                            </p:childTnLst>
                          </p:cTn>
                        </p:par>
                        <p:par>
                          <p:cTn id="28" fill="hold">
                            <p:stCondLst>
                              <p:cond delay="6000"/>
                            </p:stCondLst>
                            <p:childTnLst>
                              <p:par>
                                <p:cTn id="29" presetID="12" presetClass="entr" presetSubtype="8" fill="hold" nodeType="afterEffect">
                                  <p:stCondLst>
                                    <p:cond delay="25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1000"/>
                                        <p:tgtEl>
                                          <p:spTgt spid="35"/>
                                        </p:tgtEl>
                                        <p:attrNameLst>
                                          <p:attrName>ppt_x</p:attrName>
                                        </p:attrNameLst>
                                      </p:cBhvr>
                                      <p:tavLst>
                                        <p:tav tm="0">
                                          <p:val>
                                            <p:strVal val="#ppt_x-#ppt_w*1.125000"/>
                                          </p:val>
                                        </p:tav>
                                        <p:tav tm="100000">
                                          <p:val>
                                            <p:strVal val="#ppt_x"/>
                                          </p:val>
                                        </p:tav>
                                      </p:tavLst>
                                    </p:anim>
                                    <p:animEffect transition="in" filter="wipe(right)">
                                      <p:cBhvr>
                                        <p:cTn id="32"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2" name="文本框 11">
            <a:extLst>
              <a:ext uri="{FF2B5EF4-FFF2-40B4-BE49-F238E27FC236}">
                <a16:creationId xmlns:a16="http://schemas.microsoft.com/office/drawing/2014/main" id="{3561182A-D278-468E-B6F3-3E40AD1E1A6A}"/>
              </a:ext>
            </a:extLst>
          </p:cNvPr>
          <p:cNvSpPr txBox="1"/>
          <p:nvPr/>
        </p:nvSpPr>
        <p:spPr>
          <a:xfrm>
            <a:off x="819764" y="1898944"/>
            <a:ext cx="3408721"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rgbClr val="006EA0"/>
                </a:solidFill>
                <a:latin typeface="微软雅黑" panose="020B0503020204020204" pitchFamily="34" charset="-122"/>
                <a:ea typeface="微软雅黑" panose="020B0503020204020204" pitchFamily="34" charset="-122"/>
                <a:cs typeface="+mn-ea"/>
                <a:sym typeface="+mn-lt"/>
              </a:rPr>
              <a:t>PART 03</a:t>
            </a:r>
            <a:endParaRPr lang="zh-CN" altLang="en-US" sz="4800" b="1" dirty="0">
              <a:solidFill>
                <a:srgbClr val="006EA0"/>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1109593" y="2976910"/>
            <a:ext cx="7393375"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安装并注册“全民反诈”</a:t>
            </a:r>
            <a:r>
              <a:rPr lang="en-US" altLang="zh-CN" sz="4000" dirty="0">
                <a:solidFill>
                  <a:schemeClr val="tx2"/>
                </a:solidFill>
                <a:latin typeface="黑体" panose="02010609060101010101" pitchFamily="49" charset="-122"/>
                <a:ea typeface="黑体" panose="02010609060101010101" pitchFamily="49" charset="-122"/>
                <a:cs typeface="+mn-ea"/>
                <a:sym typeface="+mn-lt"/>
              </a:rPr>
              <a:t>APP</a:t>
            </a:r>
            <a:endParaRPr lang="zh-CN" altLang="en-US" sz="4000" dirty="0">
              <a:solidFill>
                <a:schemeClr val="tx2"/>
              </a:solidFill>
              <a:latin typeface="黑体" panose="02010609060101010101" pitchFamily="49" charset="-122"/>
              <a:ea typeface="黑体" panose="02010609060101010101" pitchFamily="49" charset="-122"/>
              <a:cs typeface="+mn-ea"/>
              <a:sym typeface="+mn-lt"/>
            </a:endParaRPr>
          </a:p>
        </p:txBody>
      </p:sp>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588764" y="1510001"/>
            <a:ext cx="0" cy="400303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14EF259-ADAD-4C69-97D3-C2B0AE08865E}"/>
              </a:ext>
            </a:extLst>
          </p:cNvPr>
          <p:cNvSpPr txBox="1"/>
          <p:nvPr/>
        </p:nvSpPr>
        <p:spPr>
          <a:xfrm>
            <a:off x="-46075" y="211786"/>
            <a:ext cx="9838988"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
        <p:nvSpPr>
          <p:cNvPr id="2" name="文本框 1">
            <a:extLst>
              <a:ext uri="{FF2B5EF4-FFF2-40B4-BE49-F238E27FC236}">
                <a16:creationId xmlns:a16="http://schemas.microsoft.com/office/drawing/2014/main" id="{16D65499-CED8-4DF6-A633-22CB1945C259}"/>
              </a:ext>
            </a:extLst>
          </p:cNvPr>
          <p:cNvSpPr txBox="1"/>
          <p:nvPr/>
        </p:nvSpPr>
        <p:spPr>
          <a:xfrm>
            <a:off x="1174354" y="3850591"/>
            <a:ext cx="3869586" cy="1417632"/>
          </a:xfrm>
          <a:prstGeom prst="rect">
            <a:avLst/>
          </a:prstGeom>
          <a:noFill/>
        </p:spPr>
        <p:txBody>
          <a:bodyPr wrap="square" rtlCol="0">
            <a:spAutoFit/>
          </a:bodyPr>
          <a:lstStyle/>
          <a:p>
            <a:pPr>
              <a:lnSpc>
                <a:spcPct val="150000"/>
              </a:lnSpc>
            </a:pPr>
            <a:r>
              <a:rPr lang="zh-CN" altLang="en-US" sz="2000" b="1" dirty="0">
                <a:latin typeface="黑体" panose="02010609060101010101" pitchFamily="49" charset="-122"/>
                <a:ea typeface="黑体" panose="02010609060101010101" pitchFamily="49" charset="-122"/>
              </a:rPr>
              <a:t>操作流程：</a:t>
            </a:r>
            <a:endParaRPr lang="en-US" altLang="zh-CN" sz="2000" b="1" dirty="0">
              <a:latin typeface="黑体" panose="02010609060101010101" pitchFamily="49" charset="-122"/>
              <a:ea typeface="黑体" panose="02010609060101010101" pitchFamily="49" charset="-122"/>
            </a:endParaRPr>
          </a:p>
          <a:p>
            <a:pPr>
              <a:lnSpc>
                <a:spcPct val="150000"/>
              </a:lnSpc>
            </a:pPr>
            <a:r>
              <a:rPr lang="zh-CN" altLang="en-US" sz="2000" b="1" dirty="0">
                <a:latin typeface="黑体" panose="02010609060101010101" pitchFamily="49" charset="-122"/>
                <a:ea typeface="黑体" panose="02010609060101010101" pitchFamily="49" charset="-122"/>
              </a:rPr>
              <a:t>打开手机应用市场</a:t>
            </a:r>
            <a:r>
              <a:rPr lang="en-US" altLang="zh-CN" sz="2000" b="1" dirty="0">
                <a:latin typeface="黑体" panose="02010609060101010101" pitchFamily="49" charset="-122"/>
                <a:ea typeface="黑体" panose="02010609060101010101" pitchFamily="49" charset="-122"/>
                <a:sym typeface="Wingdings" panose="05000000000000000000" pitchFamily="2" charset="2"/>
              </a:rPr>
              <a:t></a:t>
            </a:r>
            <a:r>
              <a:rPr lang="zh-CN" altLang="en-US" sz="2000" b="1" dirty="0">
                <a:latin typeface="黑体" panose="02010609060101010101" pitchFamily="49" charset="-122"/>
                <a:ea typeface="黑体" panose="02010609060101010101" pitchFamily="49" charset="-122"/>
              </a:rPr>
              <a:t>搜索“全民反诈”</a:t>
            </a:r>
            <a:r>
              <a:rPr lang="en-US" altLang="zh-CN" sz="2000" b="1" dirty="0">
                <a:latin typeface="黑体" panose="02010609060101010101" pitchFamily="49" charset="-122"/>
                <a:ea typeface="黑体" panose="02010609060101010101" pitchFamily="49" charset="-122"/>
                <a:sym typeface="Wingdings" panose="05000000000000000000" pitchFamily="2" charset="2"/>
              </a:rPr>
              <a:t></a:t>
            </a:r>
            <a:r>
              <a:rPr lang="zh-CN" altLang="en-US" sz="2000" b="1" dirty="0">
                <a:latin typeface="黑体" panose="02010609060101010101" pitchFamily="49" charset="-122"/>
                <a:ea typeface="黑体" panose="02010609060101010101" pitchFamily="49" charset="-122"/>
                <a:sym typeface="Wingdings" panose="05000000000000000000" pitchFamily="2" charset="2"/>
              </a:rPr>
              <a:t>安装</a:t>
            </a:r>
            <a:r>
              <a:rPr lang="en-US" altLang="zh-CN" sz="2000" b="1" dirty="0">
                <a:latin typeface="黑体" panose="02010609060101010101" pitchFamily="49" charset="-122"/>
                <a:ea typeface="黑体" panose="02010609060101010101" pitchFamily="49" charset="-122"/>
                <a:sym typeface="Wingdings" panose="05000000000000000000" pitchFamily="2" charset="2"/>
              </a:rPr>
              <a:t>APP</a:t>
            </a:r>
            <a:r>
              <a:rPr lang="zh-CN" altLang="en-US" sz="2000" b="1" dirty="0">
                <a:latin typeface="黑体" panose="02010609060101010101" pitchFamily="49" charset="-122"/>
                <a:ea typeface="黑体" panose="02010609060101010101" pitchFamily="49" charset="-122"/>
                <a:sym typeface="Wingdings" panose="05000000000000000000" pitchFamily="2" charset="2"/>
              </a:rPr>
              <a:t>注册用户</a:t>
            </a:r>
            <a:endParaRPr lang="en-US" altLang="zh-CN" sz="2000" b="1" dirty="0">
              <a:latin typeface="黑体" panose="02010609060101010101" pitchFamily="49" charset="-122"/>
              <a:ea typeface="黑体" panose="02010609060101010101" pitchFamily="49" charset="-122"/>
              <a:sym typeface="Wingdings" panose="05000000000000000000" pitchFamily="2" charset="2"/>
            </a:endParaRPr>
          </a:p>
        </p:txBody>
      </p:sp>
      <p:pic>
        <p:nvPicPr>
          <p:cNvPr id="4" name="图片 3">
            <a:extLst>
              <a:ext uri="{FF2B5EF4-FFF2-40B4-BE49-F238E27FC236}">
                <a16:creationId xmlns:a16="http://schemas.microsoft.com/office/drawing/2014/main" id="{F0E474AA-DC4B-4A41-9649-2DE7C0C97B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7543" y="4247286"/>
            <a:ext cx="3265780" cy="1116319"/>
          </a:xfrm>
          <a:prstGeom prst="rect">
            <a:avLst/>
          </a:prstGeom>
        </p:spPr>
      </p:pic>
    </p:spTree>
    <p:extLst>
      <p:ext uri="{BB962C8B-B14F-4D97-AF65-F5344CB8AC3E}">
        <p14:creationId xmlns:p14="http://schemas.microsoft.com/office/powerpoint/2010/main" val="105347518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1000"/>
                                        <p:tgtEl>
                                          <p:spTgt spid="13"/>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randombar(horizontal)">
                                      <p:cBhvr>
                                        <p:cTn id="15" dur="500"/>
                                        <p:tgtEl>
                                          <p:spTgt spid="2"/>
                                        </p:tgtEl>
                                      </p:cBhvr>
                                    </p:animEffect>
                                  </p:childTnLst>
                                </p:cTn>
                              </p:par>
                              <p:par>
                                <p:cTn id="16" presetID="14" presetClass="entr" presetSubtype="10" fill="hold"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2" name="文本框 11">
            <a:extLst>
              <a:ext uri="{FF2B5EF4-FFF2-40B4-BE49-F238E27FC236}">
                <a16:creationId xmlns:a16="http://schemas.microsoft.com/office/drawing/2014/main" id="{3561182A-D278-468E-B6F3-3E40AD1E1A6A}"/>
              </a:ext>
            </a:extLst>
          </p:cNvPr>
          <p:cNvSpPr txBox="1"/>
          <p:nvPr/>
        </p:nvSpPr>
        <p:spPr>
          <a:xfrm>
            <a:off x="819764" y="1898944"/>
            <a:ext cx="3408721"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rgbClr val="006EA0"/>
                </a:solidFill>
                <a:latin typeface="微软雅黑" panose="020B0503020204020204" pitchFamily="34" charset="-122"/>
                <a:ea typeface="微软雅黑" panose="020B0503020204020204" pitchFamily="34" charset="-122"/>
                <a:cs typeface="+mn-ea"/>
                <a:sym typeface="+mn-lt"/>
              </a:rPr>
              <a:t>PART 04</a:t>
            </a:r>
            <a:endParaRPr lang="zh-CN" altLang="en-US" sz="4800" b="1" dirty="0">
              <a:solidFill>
                <a:srgbClr val="006EA0"/>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1109593" y="2976910"/>
            <a:ext cx="7501746"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3600" dirty="0">
                <a:solidFill>
                  <a:schemeClr val="tx2"/>
                </a:solidFill>
                <a:latin typeface="黑体" panose="02010609060101010101" pitchFamily="49" charset="-122"/>
                <a:ea typeface="黑体" panose="02010609060101010101" pitchFamily="49" charset="-122"/>
                <a:cs typeface="+mn-ea"/>
                <a:sym typeface="+mn-lt"/>
              </a:rPr>
              <a:t>签署防范电信网络诈骗安全承诺书</a:t>
            </a:r>
          </a:p>
        </p:txBody>
      </p:sp>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588764" y="1510001"/>
            <a:ext cx="0" cy="4864166"/>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14EF259-ADAD-4C69-97D3-C2B0AE08865E}"/>
              </a:ext>
            </a:extLst>
          </p:cNvPr>
          <p:cNvSpPr txBox="1"/>
          <p:nvPr/>
        </p:nvSpPr>
        <p:spPr>
          <a:xfrm>
            <a:off x="-46075" y="211786"/>
            <a:ext cx="9838988"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
        <p:nvSpPr>
          <p:cNvPr id="3" name="文本框 2">
            <a:extLst>
              <a:ext uri="{FF2B5EF4-FFF2-40B4-BE49-F238E27FC236}">
                <a16:creationId xmlns:a16="http://schemas.microsoft.com/office/drawing/2014/main" id="{DAF90B44-7046-4902-9170-4E5E84CD53CE}"/>
              </a:ext>
            </a:extLst>
          </p:cNvPr>
          <p:cNvSpPr txBox="1"/>
          <p:nvPr/>
        </p:nvSpPr>
        <p:spPr>
          <a:xfrm>
            <a:off x="1109593" y="3870210"/>
            <a:ext cx="5347939" cy="2347759"/>
          </a:xfrm>
          <a:prstGeom prst="rect">
            <a:avLst/>
          </a:prstGeom>
          <a:noFill/>
        </p:spPr>
        <p:txBody>
          <a:bodyPr wrap="none" rtlCol="0">
            <a:spAutoFit/>
          </a:bodyPr>
          <a:lstStyle/>
          <a:p>
            <a:pPr>
              <a:lnSpc>
                <a:spcPts val="3000"/>
              </a:lnSpc>
            </a:pPr>
            <a:r>
              <a:rPr lang="zh-CN" altLang="en-US" sz="2000" b="1" dirty="0">
                <a:latin typeface="黑体" panose="02010609060101010101" pitchFamily="49" charset="-122"/>
                <a:ea typeface="黑体" panose="02010609060101010101" pitchFamily="49" charset="-122"/>
              </a:rPr>
              <a:t>承诺书内容：</a:t>
            </a:r>
            <a:endParaRPr lang="en-US" altLang="zh-CN" sz="2000" b="1" dirty="0">
              <a:latin typeface="黑体" panose="02010609060101010101" pitchFamily="49" charset="-122"/>
              <a:ea typeface="黑体" panose="02010609060101010101" pitchFamily="49" charset="-122"/>
            </a:endParaRPr>
          </a:p>
          <a:p>
            <a:pPr algn="just">
              <a:lnSpc>
                <a:spcPts val="3000"/>
              </a:lnSpc>
            </a:pPr>
            <a:r>
              <a:rPr lang="en-US" altLang="zh-CN" sz="2000" b="1" kern="100" dirty="0">
                <a:effectLst/>
                <a:latin typeface="黑体" panose="02010609060101010101" pitchFamily="49" charset="-122"/>
                <a:ea typeface="黑体" panose="02010609060101010101" pitchFamily="49" charset="-122"/>
                <a:cs typeface="Times New Roman" panose="02020603050405020304" pitchFamily="18" charset="0"/>
              </a:rPr>
              <a:t>1.</a:t>
            </a:r>
            <a:r>
              <a:rPr lang="zh-CN" altLang="zh-CN" sz="2000" b="1" kern="100" dirty="0">
                <a:effectLst/>
                <a:latin typeface="黑体" panose="02010609060101010101" pitchFamily="49" charset="-122"/>
                <a:ea typeface="黑体" panose="02010609060101010101" pitchFamily="49" charset="-122"/>
                <a:cs typeface="Times New Roman" panose="02020603050405020304" pitchFamily="18" charset="0"/>
              </a:rPr>
              <a:t>已观看防范电信网络诈骗教育视频；</a:t>
            </a:r>
            <a:endParaRPr lang="zh-CN" altLang="zh-CN" sz="2000" b="1" dirty="0">
              <a:effectLst/>
              <a:latin typeface="黑体" panose="02010609060101010101" pitchFamily="49" charset="-122"/>
              <a:ea typeface="黑体" panose="02010609060101010101" pitchFamily="49" charset="-122"/>
            </a:endParaRPr>
          </a:p>
          <a:p>
            <a:pPr algn="just">
              <a:lnSpc>
                <a:spcPts val="3000"/>
              </a:lnSpc>
            </a:pPr>
            <a:r>
              <a:rPr lang="en-US" altLang="zh-CN" sz="2000" b="1" kern="100" dirty="0">
                <a:effectLst/>
                <a:latin typeface="黑体" panose="02010609060101010101" pitchFamily="49" charset="-122"/>
                <a:ea typeface="黑体" panose="02010609060101010101" pitchFamily="49" charset="-122"/>
                <a:cs typeface="Times New Roman" panose="02020603050405020304" pitchFamily="18" charset="0"/>
              </a:rPr>
              <a:t>2.</a:t>
            </a:r>
            <a:r>
              <a:rPr lang="zh-CN" altLang="zh-CN" sz="2000" b="1" kern="100" dirty="0">
                <a:effectLst/>
                <a:latin typeface="黑体" panose="02010609060101010101" pitchFamily="49" charset="-122"/>
                <a:ea typeface="黑体" panose="02010609060101010101" pitchFamily="49" charset="-122"/>
                <a:cs typeface="Times New Roman" panose="02020603050405020304" pitchFamily="18" charset="0"/>
              </a:rPr>
              <a:t>已了解学校近期发生的电信网络诈骗案例；</a:t>
            </a:r>
            <a:endParaRPr lang="zh-CN" altLang="zh-CN" sz="2000" b="1" dirty="0">
              <a:effectLst/>
              <a:latin typeface="黑体" panose="02010609060101010101" pitchFamily="49" charset="-122"/>
              <a:ea typeface="黑体" panose="02010609060101010101" pitchFamily="49" charset="-122"/>
            </a:endParaRPr>
          </a:p>
          <a:p>
            <a:pPr algn="just">
              <a:lnSpc>
                <a:spcPts val="3000"/>
              </a:lnSpc>
            </a:pPr>
            <a:r>
              <a:rPr lang="en-US" altLang="zh-CN" sz="2000" b="1" kern="100" dirty="0">
                <a:effectLst/>
                <a:latin typeface="黑体" panose="02010609060101010101" pitchFamily="49" charset="-122"/>
                <a:ea typeface="黑体" panose="02010609060101010101" pitchFamily="49" charset="-122"/>
                <a:cs typeface="Times New Roman" panose="02020603050405020304" pitchFamily="18" charset="0"/>
              </a:rPr>
              <a:t>3.</a:t>
            </a:r>
            <a:r>
              <a:rPr lang="zh-CN" altLang="zh-CN" sz="2000" b="1" kern="100" dirty="0">
                <a:effectLst/>
                <a:latin typeface="黑体" panose="02010609060101010101" pitchFamily="49" charset="-122"/>
                <a:ea typeface="黑体" panose="02010609060101010101" pitchFamily="49" charset="-122"/>
                <a:cs typeface="Times New Roman" panose="02020603050405020304" pitchFamily="18" charset="0"/>
              </a:rPr>
              <a:t>已接受防范电信网络诈骗安全教育；</a:t>
            </a:r>
            <a:endParaRPr lang="zh-CN" altLang="zh-CN" sz="2000" b="1" dirty="0">
              <a:effectLst/>
              <a:latin typeface="黑体" panose="02010609060101010101" pitchFamily="49" charset="-122"/>
              <a:ea typeface="黑体" panose="02010609060101010101" pitchFamily="49" charset="-122"/>
            </a:endParaRPr>
          </a:p>
          <a:p>
            <a:pPr algn="just">
              <a:lnSpc>
                <a:spcPts val="3000"/>
              </a:lnSpc>
            </a:pPr>
            <a:r>
              <a:rPr lang="en-US" altLang="zh-CN" sz="2000" b="1" kern="100" dirty="0">
                <a:effectLst/>
                <a:latin typeface="黑体" panose="02010609060101010101" pitchFamily="49" charset="-122"/>
                <a:ea typeface="黑体" panose="02010609060101010101" pitchFamily="49" charset="-122"/>
                <a:cs typeface="Times New Roman" panose="02020603050405020304" pitchFamily="18" charset="0"/>
              </a:rPr>
              <a:t>4.</a:t>
            </a:r>
            <a:r>
              <a:rPr lang="zh-CN" altLang="zh-CN" sz="2000" b="1" kern="100" dirty="0">
                <a:effectLst/>
                <a:latin typeface="黑体" panose="02010609060101010101" pitchFamily="49" charset="-122"/>
                <a:ea typeface="黑体" panose="02010609060101010101" pitchFamily="49" charset="-122"/>
                <a:cs typeface="Times New Roman" panose="02020603050405020304" pitchFamily="18" charset="0"/>
              </a:rPr>
              <a:t>已掌握防范电信网络诈骗要点；</a:t>
            </a:r>
            <a:endParaRPr lang="zh-CN" altLang="zh-CN" sz="2000" b="1" dirty="0">
              <a:effectLst/>
              <a:latin typeface="黑体" panose="02010609060101010101" pitchFamily="49" charset="-122"/>
              <a:ea typeface="黑体" panose="02010609060101010101" pitchFamily="49" charset="-122"/>
            </a:endParaRPr>
          </a:p>
          <a:p>
            <a:pPr>
              <a:lnSpc>
                <a:spcPts val="3000"/>
              </a:lnSpc>
            </a:pPr>
            <a:r>
              <a:rPr lang="en-US" altLang="zh-CN" sz="2000" b="1" kern="100" dirty="0">
                <a:effectLst/>
                <a:latin typeface="黑体" panose="02010609060101010101" pitchFamily="49" charset="-122"/>
                <a:ea typeface="黑体" panose="02010609060101010101" pitchFamily="49" charset="-122"/>
                <a:cs typeface="Times New Roman" panose="02020603050405020304" pitchFamily="18" charset="0"/>
              </a:rPr>
              <a:t>5.</a:t>
            </a:r>
            <a:r>
              <a:rPr lang="zh-CN" altLang="zh-CN" sz="2000" b="1" kern="100" dirty="0">
                <a:effectLst/>
                <a:latin typeface="黑体" panose="02010609060101010101" pitchFamily="49" charset="-122"/>
                <a:ea typeface="黑体" panose="02010609060101010101" pitchFamily="49" charset="-122"/>
                <a:cs typeface="Times New Roman" panose="02020603050405020304" pitchFamily="18" charset="0"/>
              </a:rPr>
              <a:t>已安装“全民反诈”</a:t>
            </a:r>
            <a:r>
              <a:rPr lang="en-US" altLang="zh-CN" sz="2000" b="1" kern="100" dirty="0">
                <a:effectLst/>
                <a:latin typeface="黑体" panose="02010609060101010101" pitchFamily="49" charset="-122"/>
                <a:ea typeface="黑体" panose="02010609060101010101" pitchFamily="49" charset="-122"/>
                <a:cs typeface="Times New Roman" panose="02020603050405020304" pitchFamily="18" charset="0"/>
              </a:rPr>
              <a:t>APP</a:t>
            </a:r>
            <a:r>
              <a:rPr lang="zh-CN" altLang="zh-CN" sz="2000" b="1" kern="100" dirty="0">
                <a:effectLst/>
                <a:latin typeface="黑体" panose="02010609060101010101" pitchFamily="49" charset="-122"/>
                <a:ea typeface="黑体" panose="02010609060101010101" pitchFamily="49" charset="-122"/>
                <a:cs typeface="Times New Roman" panose="02020603050405020304" pitchFamily="18" charset="0"/>
              </a:rPr>
              <a:t>并完成注册。</a:t>
            </a:r>
            <a:endParaRPr lang="zh-CN" altLang="en-US" sz="2000" b="1"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31757107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1000"/>
                                        <p:tgtEl>
                                          <p:spTgt spid="13"/>
                                        </p:tgtEl>
                                      </p:cBhvr>
                                    </p:animEffect>
                                  </p:childTnLst>
                                </p:cTn>
                              </p:par>
                            </p:childTnLst>
                          </p:cTn>
                        </p:par>
                        <p:par>
                          <p:cTn id="12" fill="hold">
                            <p:stCondLst>
                              <p:cond delay="2000"/>
                            </p:stCondLst>
                            <p:childTnLst>
                              <p:par>
                                <p:cTn id="13" presetID="14"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2" name="文本框 11">
            <a:extLst>
              <a:ext uri="{FF2B5EF4-FFF2-40B4-BE49-F238E27FC236}">
                <a16:creationId xmlns:a16="http://schemas.microsoft.com/office/drawing/2014/main" id="{3561182A-D278-468E-B6F3-3E40AD1E1A6A}"/>
              </a:ext>
            </a:extLst>
          </p:cNvPr>
          <p:cNvSpPr txBox="1"/>
          <p:nvPr/>
        </p:nvSpPr>
        <p:spPr>
          <a:xfrm>
            <a:off x="810887" y="2413849"/>
            <a:ext cx="3408721"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rgbClr val="006EA0"/>
                </a:solidFill>
                <a:latin typeface="微软雅黑" panose="020B0503020204020204" pitchFamily="34" charset="-122"/>
                <a:ea typeface="微软雅黑" panose="020B0503020204020204" pitchFamily="34" charset="-122"/>
                <a:cs typeface="+mn-ea"/>
                <a:sym typeface="+mn-lt"/>
              </a:rPr>
              <a:t>PART 05</a:t>
            </a:r>
            <a:endParaRPr lang="zh-CN" altLang="en-US" sz="4800" b="1" dirty="0">
              <a:solidFill>
                <a:srgbClr val="006EA0"/>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1100715" y="3491815"/>
            <a:ext cx="9838987" cy="646331"/>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3600" dirty="0">
                <a:solidFill>
                  <a:schemeClr val="tx2"/>
                </a:solidFill>
                <a:latin typeface="黑体" panose="02010609060101010101" pitchFamily="49" charset="-122"/>
                <a:ea typeface="黑体" panose="02010609060101010101" pitchFamily="49" charset="-122"/>
                <a:cs typeface="+mn-ea"/>
                <a:sym typeface="+mn-lt"/>
              </a:rPr>
              <a:t>宣读</a:t>
            </a:r>
            <a:r>
              <a:rPr lang="en-US" altLang="zh-CN" sz="3600" dirty="0">
                <a:solidFill>
                  <a:schemeClr val="tx2"/>
                </a:solidFill>
                <a:latin typeface="黑体" panose="02010609060101010101" pitchFamily="49" charset="-122"/>
                <a:ea typeface="黑体" panose="02010609060101010101" pitchFamily="49" charset="-122"/>
                <a:cs typeface="+mn-ea"/>
                <a:sym typeface="+mn-lt"/>
              </a:rPr>
              <a:t>《</a:t>
            </a:r>
            <a:r>
              <a:rPr lang="zh-CN" altLang="en-US" sz="3600" dirty="0">
                <a:solidFill>
                  <a:schemeClr val="tx2"/>
                </a:solidFill>
                <a:latin typeface="黑体" panose="02010609060101010101" pitchFamily="49" charset="-122"/>
                <a:ea typeface="黑体" panose="02010609060101010101" pitchFamily="49" charset="-122"/>
                <a:cs typeface="+mn-ea"/>
                <a:sym typeface="+mn-lt"/>
              </a:rPr>
              <a:t>北京林业大学劳动节假期学生安全提示</a:t>
            </a:r>
            <a:r>
              <a:rPr lang="en-US" altLang="zh-CN" sz="3600" dirty="0">
                <a:solidFill>
                  <a:schemeClr val="tx2"/>
                </a:solidFill>
                <a:latin typeface="黑体" panose="02010609060101010101" pitchFamily="49" charset="-122"/>
                <a:ea typeface="黑体" panose="02010609060101010101" pitchFamily="49" charset="-122"/>
                <a:cs typeface="+mn-ea"/>
                <a:sym typeface="+mn-lt"/>
              </a:rPr>
              <a:t>》</a:t>
            </a:r>
            <a:endParaRPr lang="zh-CN" altLang="en-US" sz="3600" dirty="0">
              <a:solidFill>
                <a:schemeClr val="tx2"/>
              </a:solidFill>
              <a:latin typeface="黑体" panose="02010609060101010101" pitchFamily="49" charset="-122"/>
              <a:ea typeface="黑体" panose="02010609060101010101" pitchFamily="49" charset="-122"/>
              <a:cs typeface="+mn-ea"/>
              <a:sym typeface="+mn-lt"/>
            </a:endParaRPr>
          </a:p>
        </p:txBody>
      </p:sp>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579887" y="2024906"/>
            <a:ext cx="0" cy="2751326"/>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14EF259-ADAD-4C69-97D3-C2B0AE08865E}"/>
              </a:ext>
            </a:extLst>
          </p:cNvPr>
          <p:cNvSpPr txBox="1"/>
          <p:nvPr/>
        </p:nvSpPr>
        <p:spPr>
          <a:xfrm>
            <a:off x="-46075" y="211786"/>
            <a:ext cx="9838988"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319807654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防疫安全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北京林业大学劳动节假期学生安全提示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4" y="1587504"/>
            <a:ext cx="777370" cy="48475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281306" y="1620528"/>
            <a:ext cx="8141158" cy="4955203"/>
          </a:xfrm>
          <a:prstGeom prst="rect">
            <a:avLst/>
          </a:prstGeom>
          <a:noFill/>
        </p:spPr>
        <p:txBody>
          <a:bodyPr wrap="square" rtlCol="0">
            <a:spAutoFit/>
          </a:bodyPr>
          <a:lstStyle/>
          <a:p>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减少外出</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无十分必要，广大师生员工不要到中高风险地区，减少人员流动。避免到封闭、空气不流通的公众场合和人员过于集中的地方。</a:t>
            </a:r>
            <a:endParaRPr lang="zh-CN" altLang="en-US" sz="2000" kern="100" dirty="0">
              <a:latin typeface="黑体" panose="02010609060101010101" pitchFamily="49" charset="-122"/>
              <a:ea typeface="黑体" panose="02010609060101010101" pitchFamily="49" charset="-122"/>
              <a:cs typeface="Times New Roman" panose="02020603050405020304" pitchFamily="18" charset="0"/>
            </a:endParaRPr>
          </a:p>
          <a:p>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减少接触</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减少接触密集人群，避免与有感冒或类似流感症状的人密切接触；取消不必要的聚会。确需外出的，正确戴口罩，做好常态防护。</a:t>
            </a:r>
          </a:p>
          <a:p>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及时就诊</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疑似症状者及时到定点医院就诊，不要拖延，既是对自己负责，也是对他人负责。</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5" name="文本框 14">
            <a:extLst>
              <a:ext uri="{FF2B5EF4-FFF2-40B4-BE49-F238E27FC236}">
                <a16:creationId xmlns:a16="http://schemas.microsoft.com/office/drawing/2014/main" id="{425361F0-B46F-480D-828B-C9366FDEC344}"/>
              </a:ext>
            </a:extLst>
          </p:cNvPr>
          <p:cNvSpPr txBox="1"/>
          <p:nvPr/>
        </p:nvSpPr>
        <p:spPr>
          <a:xfrm>
            <a:off x="1236911" y="1528194"/>
            <a:ext cx="8141158" cy="5139869"/>
          </a:xfrm>
          <a:prstGeom prst="rect">
            <a:avLst/>
          </a:prstGeom>
          <a:noFill/>
        </p:spPr>
        <p:txBody>
          <a:bodyPr wrap="square" rtlCol="0">
            <a:spAutoFit/>
          </a:bodyPr>
          <a:lstStyle/>
          <a:p>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健康饮食</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食用肉和蛋类等动物性食品要彻底煮熟；避免在未加防护的情况下接触野生或养殖动物。不暴饮暴食，拒绝烟酒；多摄取水果蔬菜，多喝白开水，外出时保障有足够热水喝，少喝或不喝各类饮料，促进体内毒素的排出。</a:t>
            </a:r>
          </a:p>
          <a:p>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保持卫生</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做到勤洗手，特别在以下情况下洗手：外出回家；触摸口鼻眼等部位；饭前便后；接触动物、生食；抓取食物、水杯前等等。</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洗手时，用肥皂或含有酒精的洗手液，用流动清水仔细充分冲洗。</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厨房器具生熟分开，避免交叉感染。</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咳嗽和打喷嚏时，用纸巾遮住口鼻。</a:t>
            </a:r>
          </a:p>
        </p:txBody>
      </p:sp>
      <p:sp>
        <p:nvSpPr>
          <p:cNvPr id="18" name="文本框 17">
            <a:extLst>
              <a:ext uri="{FF2B5EF4-FFF2-40B4-BE49-F238E27FC236}">
                <a16:creationId xmlns:a16="http://schemas.microsoft.com/office/drawing/2014/main" id="{773726B7-F603-44DA-B29F-D50932666397}"/>
              </a:ext>
            </a:extLst>
          </p:cNvPr>
          <p:cNvSpPr txBox="1"/>
          <p:nvPr/>
        </p:nvSpPr>
        <p:spPr>
          <a:xfrm>
            <a:off x="1236911" y="1515498"/>
            <a:ext cx="8141158" cy="3170099"/>
          </a:xfrm>
          <a:prstGeom prst="rect">
            <a:avLst/>
          </a:prstGeom>
          <a:noFill/>
        </p:spPr>
        <p:txBody>
          <a:bodyPr wrap="square" rtlCol="0">
            <a:spAutoFit/>
          </a:bodyPr>
          <a:lstStyle/>
          <a:p>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清理居室</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通风是最好的消毒，注意开窗透气，保持居室新鲜空气对流。</a:t>
            </a:r>
          </a:p>
          <a:p>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对居室及用品做好即时清理，清洗，保持良好的卫生习惯。例如，饭后即时清洗餐具；垃圾即时清理；衣物及时洗涤等。</a:t>
            </a:r>
          </a:p>
          <a:p>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晾晒被褥，适时适当消毒。</a:t>
            </a:r>
          </a:p>
        </p:txBody>
      </p:sp>
    </p:spTree>
    <p:extLst>
      <p:ext uri="{BB962C8B-B14F-4D97-AF65-F5344CB8AC3E}">
        <p14:creationId xmlns:p14="http://schemas.microsoft.com/office/powerpoint/2010/main" val="161358404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up)">
                                      <p:cBhvr>
                                        <p:cTn id="26" dur="2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xit" presetSubtype="10" fill="hold" grpId="1" nodeType="clickEffect">
                                  <p:stCondLst>
                                    <p:cond delay="0"/>
                                  </p:stCondLst>
                                  <p:childTnLst>
                                    <p:animEffect transition="out" filter="randombar(horizontal)">
                                      <p:cBhvr>
                                        <p:cTn id="30" dur="500"/>
                                        <p:tgtEl>
                                          <p:spTgt spid="15"/>
                                        </p:tgtEl>
                                      </p:cBhvr>
                                    </p:animEffect>
                                    <p:set>
                                      <p:cBhvr>
                                        <p:cTn id="31" dur="1" fill="hold">
                                          <p:stCondLst>
                                            <p:cond delay="499"/>
                                          </p:stCondLst>
                                        </p:cTn>
                                        <p:tgtEl>
                                          <p:spTgt spid="15"/>
                                        </p:tgtEl>
                                        <p:attrNameLst>
                                          <p:attrName>style.visibility</p:attrName>
                                        </p:attrNameLst>
                                      </p:cBhvr>
                                      <p:to>
                                        <p:strVal val="hidden"/>
                                      </p:to>
                                    </p:se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up)">
                                      <p:cBhvr>
                                        <p:cTn id="3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6" grpId="1"/>
      <p:bldP spid="15" grpId="0"/>
      <p:bldP spid="15" grpId="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消防安全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北京林业大学劳动节假期学生安全提示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587504"/>
            <a:ext cx="793704" cy="51523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236911" y="1424025"/>
            <a:ext cx="8141158" cy="5816977"/>
          </a:xfrm>
          <a:prstGeom prst="rect">
            <a:avLst/>
          </a:prstGeom>
          <a:noFill/>
        </p:spPr>
        <p:txBody>
          <a:bodyPr wrap="square" rtlCol="0">
            <a:spAutoFit/>
          </a:bodyPr>
          <a:lstStyle/>
          <a:p>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在校学生</a:t>
            </a:r>
            <a:endParaRPr lang="en-US"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宿舍防火</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、切勿将电瓶带入宿舍充电。</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、不乱拉电线，不乱接电源。</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、不躺在床上吸烟，不乱扔烟头。</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、不焚烧杂物，不存放易燃易爆物品。</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、不使用违禁电器。</a:t>
            </a:r>
          </a:p>
          <a:p>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实验室防火</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、切勿将电瓶带入实验室充电。</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、不得超负荷用电，实验用电必须严格按照实验室安全用电规程。</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、实验室内存放的易燃易爆物品必须与火源、电源保持一定距离，不得随意堆放。</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、工作人员离开实验室，要及时关电断水。</a:t>
            </a:r>
          </a:p>
          <a:p>
            <a:endParaRPr lang="zh-CN" altLang="en-US" sz="28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8" name="文本框 17">
            <a:extLst>
              <a:ext uri="{FF2B5EF4-FFF2-40B4-BE49-F238E27FC236}">
                <a16:creationId xmlns:a16="http://schemas.microsoft.com/office/drawing/2014/main" id="{773726B7-F603-44DA-B29F-D50932666397}"/>
              </a:ext>
            </a:extLst>
          </p:cNvPr>
          <p:cNvSpPr txBox="1"/>
          <p:nvPr/>
        </p:nvSpPr>
        <p:spPr>
          <a:xfrm>
            <a:off x="1236911" y="1398508"/>
            <a:ext cx="8141158" cy="2431435"/>
          </a:xfrm>
          <a:prstGeom prst="rect">
            <a:avLst/>
          </a:prstGeom>
          <a:noFill/>
        </p:spPr>
        <p:txBody>
          <a:bodyPr wrap="square" rtlCol="0">
            <a:spAutoFit/>
          </a:bodyPr>
          <a:lstStyle/>
          <a:p>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离校学生</a:t>
            </a:r>
            <a:endParaRPr lang="en-US"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、检查家中电线、电器安全，不乱拉乱接电源线，</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不使用不合格电器产品。</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、留意公共场所安全出口位置。</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、出门断电关燃气。</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、不存放易燃易爆物品，不焚烧杂物。</a:t>
            </a:r>
          </a:p>
        </p:txBody>
      </p:sp>
    </p:spTree>
    <p:extLst>
      <p:ext uri="{BB962C8B-B14F-4D97-AF65-F5344CB8AC3E}">
        <p14:creationId xmlns:p14="http://schemas.microsoft.com/office/powerpoint/2010/main" val="1445326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1"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up)">
                                      <p:cBhvr>
                                        <p:cTn id="26"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P spid="6" grpId="1"/>
      <p:bldP spid="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交通安全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北京林业大学劳动节假期学生安全提示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587504"/>
            <a:ext cx="752809" cy="5152342"/>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215678" y="2274112"/>
            <a:ext cx="8141158" cy="3046988"/>
          </a:xfrm>
          <a:prstGeom prst="rect">
            <a:avLst/>
          </a:prstGeom>
          <a:noFill/>
        </p:spPr>
        <p:txBody>
          <a:bodyPr wrap="square" rtlCol="0">
            <a:spAutoFit/>
          </a:bodyPr>
          <a:lstStyle/>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、不乘坐非法经营、无牌无证、超员超速以及有其他违法行为的黑车！</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、乘车需系好安全带，坐公交请抓好把手，勿低头玩手机！不与司机攀谈说笑，司机切勿疲劳驾驶！</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、自觉遵守交通规范，文明礼让出行。</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、开车不喝酒，喝酒不开车！</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、驾驶车辆前，要对车辆全方面进行安全检查，确保车况良好。</a:t>
            </a:r>
          </a:p>
        </p:txBody>
      </p:sp>
    </p:spTree>
    <p:extLst>
      <p:ext uri="{BB962C8B-B14F-4D97-AF65-F5344CB8AC3E}">
        <p14:creationId xmlns:p14="http://schemas.microsoft.com/office/powerpoint/2010/main" val="17481054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财产安全</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6" y="118154"/>
            <a:ext cx="9745479" cy="906915"/>
          </a:xfrm>
          <a:prstGeom prst="rect">
            <a:avLst/>
          </a:prstGeom>
          <a:noFill/>
        </p:spPr>
        <p:txBody>
          <a:bodyPr wrap="square" rtlCol="0">
            <a:spAutoFit/>
          </a:bodyPr>
          <a:lstStyle/>
          <a:p>
            <a:pPr lvl="0" algn="ctr">
              <a:lnSpc>
                <a:spcPct val="150000"/>
              </a:lnSpc>
              <a:defRPr/>
            </a:pP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北京林业大学劳动节假期学生安全提示</a:t>
            </a:r>
            <a:r>
              <a:rPr lang="en-US" altLang="zh-CN"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115383" y="1348955"/>
            <a:ext cx="793704" cy="5390891"/>
            <a:chOff x="115384" y="1643990"/>
            <a:chExt cx="857451"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972835" y="1643990"/>
              <a:ext cx="0"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236911" y="1348955"/>
            <a:ext cx="8141158" cy="5878532"/>
          </a:xfrm>
          <a:prstGeom prst="rect">
            <a:avLst/>
          </a:prstGeom>
          <a:noFill/>
        </p:spPr>
        <p:txBody>
          <a:bodyPr wrap="square" rtlCol="0">
            <a:spAutoFit/>
          </a:bodyPr>
          <a:lstStyle/>
          <a:p>
            <a:r>
              <a:rPr lang="zh-CN" altLang="en-US"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宿舍防盗</a:t>
            </a:r>
            <a:endParaRPr lang="en-US" altLang="zh-CN" sz="32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、锁好门、关好窗；</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、不要留宿外来人员；</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、宿舍内不存放大量现金；</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、贵重物品不放在明处；</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5</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、妥善保管好门禁卡，如有丢失及时挂失。</a:t>
            </a:r>
          </a:p>
          <a:p>
            <a:r>
              <a:rPr lang="zh-CN" altLang="en-US" sz="28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校外防盗</a:t>
            </a:r>
            <a:endParaRPr lang="en-US" altLang="zh-CN" sz="28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1</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、乘坐公共交通时，多留意自身携带的物品，下车时及时查看；</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2</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、外出就餐时，将个人物品放在视线之内，如中途离开，请将个人物品交由工作人员或熟人妥善保管；</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3</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、避免携带大量现金，手机需拿在手上或挂在胸前，不要将手机放在外套的口袋内；</a:t>
            </a:r>
          </a:p>
          <a:p>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  4</a:t>
            </a:r>
            <a:r>
              <a:rPr lang="zh-CN" altLang="en-US" sz="2400" kern="100" dirty="0">
                <a:latin typeface="黑体" panose="02010609060101010101" pitchFamily="49" charset="-122"/>
                <a:ea typeface="黑体" panose="02010609060101010101" pitchFamily="49" charset="-122"/>
                <a:cs typeface="Times New Roman" panose="02020603050405020304" pitchFamily="18" charset="0"/>
              </a:rPr>
              <a:t>、非机动车选用保险锁，存放至指定停车区域。</a:t>
            </a:r>
          </a:p>
          <a:p>
            <a:endParaRPr lang="en-US" altLang="zh-CN" sz="2800" b="1"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28867942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7" name="文本框 16">
            <a:extLst>
              <a:ext uri="{FF2B5EF4-FFF2-40B4-BE49-F238E27FC236}">
                <a16:creationId xmlns:a16="http://schemas.microsoft.com/office/drawing/2014/main" id="{F14EF259-ADAD-4C69-97D3-C2B0AE08865E}"/>
              </a:ext>
            </a:extLst>
          </p:cNvPr>
          <p:cNvSpPr txBox="1"/>
          <p:nvPr/>
        </p:nvSpPr>
        <p:spPr>
          <a:xfrm>
            <a:off x="653805" y="394579"/>
            <a:ext cx="9483725" cy="1015663"/>
          </a:xfrm>
          <a:prstGeom prst="rect">
            <a:avLst/>
          </a:prstGeom>
          <a:noFill/>
        </p:spPr>
        <p:txBody>
          <a:bodyPr wrap="square" rtlCol="0">
            <a:spAutoFit/>
          </a:bodyPr>
          <a:lstStyle/>
          <a:p>
            <a:pPr lvl="0" algn="ctr">
              <a:lnSpc>
                <a:spcPct val="150000"/>
              </a:lnSpc>
              <a:defRPr/>
            </a:pPr>
            <a:r>
              <a:rPr lang="zh-CN" altLang="en-US"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出入校管理提醒：出校、出京需如实报备</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sp>
        <p:nvSpPr>
          <p:cNvPr id="3" name="矩形 2"/>
          <p:cNvSpPr/>
          <p:nvPr/>
        </p:nvSpPr>
        <p:spPr>
          <a:xfrm>
            <a:off x="653805" y="2146295"/>
            <a:ext cx="9809041" cy="2605842"/>
          </a:xfrm>
          <a:prstGeom prst="rect">
            <a:avLst/>
          </a:prstGeom>
        </p:spPr>
        <p:txBody>
          <a:bodyPr wrap="square">
            <a:spAutoFit/>
          </a:bodyPr>
          <a:lstStyle/>
          <a:p>
            <a:pPr marL="457200" indent="-457200">
              <a:lnSpc>
                <a:spcPts val="2800"/>
              </a:lnSpc>
              <a:spcAft>
                <a:spcPts val="0"/>
              </a:spcAft>
              <a:buFont typeface="Wingdings" panose="05000000000000000000" pitchFamily="2" charset="2"/>
              <a:buChar char="ü"/>
            </a:pPr>
            <a:r>
              <a:rPr lang="zh-CN" altLang="zh-CN" sz="2800" kern="100" dirty="0">
                <a:latin typeface="黑体" panose="02010609060101010101" pitchFamily="49" charset="-122"/>
                <a:ea typeface="黑体" panose="02010609060101010101" pitchFamily="49" charset="-122"/>
                <a:cs typeface="Times New Roman" panose="02020603050405020304" pitchFamily="18" charset="0"/>
              </a:rPr>
              <a:t>按疫情防控要求，假期期间出校、出京，务必在如实</a:t>
            </a:r>
            <a:r>
              <a:rPr lang="zh-CN" altLang="zh-CN" sz="28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在企业微信</a:t>
            </a:r>
            <a:r>
              <a:rPr lang="zh-CN" altLang="zh-CN" sz="2800"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和</a:t>
            </a:r>
            <a:r>
              <a:rPr lang="en-US" altLang="zh-CN" sz="28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《XX</a:t>
            </a:r>
            <a:r>
              <a:rPr lang="zh-CN" altLang="en-US" sz="28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班</a:t>
            </a:r>
            <a:r>
              <a:rPr lang="en-US" altLang="zh-CN" sz="28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8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假期离校去向表</a:t>
            </a:r>
            <a:r>
              <a:rPr lang="en-US" altLang="zh-CN" sz="28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dirty="0" smtClean="0">
                <a:latin typeface="黑体" panose="02010609060101010101" pitchFamily="49" charset="-122"/>
                <a:ea typeface="黑体" panose="02010609060101010101" pitchFamily="49" charset="-122"/>
                <a:cs typeface="Times New Roman" panose="02020603050405020304" pitchFamily="18" charset="0"/>
              </a:rPr>
              <a:t>中</a:t>
            </a:r>
            <a:r>
              <a:rPr lang="zh-CN" altLang="zh-CN" sz="2800" kern="100" dirty="0">
                <a:latin typeface="黑体" panose="02010609060101010101" pitchFamily="49" charset="-122"/>
                <a:ea typeface="黑体" panose="02010609060101010101" pitchFamily="49" charset="-122"/>
                <a:cs typeface="Times New Roman" panose="02020603050405020304" pitchFamily="18" charset="0"/>
              </a:rPr>
              <a:t>填报出校、返校申请</a:t>
            </a:r>
            <a:r>
              <a:rPr lang="zh-CN" altLang="zh-CN" sz="28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800" kern="100" dirty="0" smtClean="0">
              <a:latin typeface="黑体" panose="02010609060101010101" pitchFamily="49" charset="-122"/>
              <a:ea typeface="黑体" panose="02010609060101010101" pitchFamily="49" charset="-122"/>
              <a:cs typeface="Times New Roman" panose="02020603050405020304" pitchFamily="18" charset="0"/>
            </a:endParaRPr>
          </a:p>
          <a:p>
            <a:pPr>
              <a:lnSpc>
                <a:spcPts val="2800"/>
              </a:lnSpc>
              <a:spcAft>
                <a:spcPts val="0"/>
              </a:spcAft>
            </a:pPr>
            <a:endParaRPr lang="en-US" altLang="zh-CN" sz="2800" kern="100" dirty="0" smtClean="0">
              <a:latin typeface="黑体" panose="02010609060101010101" pitchFamily="49" charset="-122"/>
              <a:ea typeface="黑体" panose="02010609060101010101" pitchFamily="49" charset="-122"/>
              <a:cs typeface="Times New Roman" panose="02020603050405020304" pitchFamily="18" charset="0"/>
            </a:endParaRPr>
          </a:p>
          <a:p>
            <a:pPr marL="457200" indent="-457200">
              <a:lnSpc>
                <a:spcPts val="2800"/>
              </a:lnSpc>
              <a:spcAft>
                <a:spcPts val="0"/>
              </a:spcAft>
              <a:buFont typeface="Wingdings" panose="05000000000000000000" pitchFamily="2" charset="2"/>
              <a:buChar char="ü"/>
            </a:pPr>
            <a:r>
              <a:rPr lang="zh-CN" altLang="zh-CN" sz="2800" kern="100" dirty="0" smtClean="0">
                <a:latin typeface="黑体" panose="02010609060101010101" pitchFamily="49" charset="-122"/>
                <a:ea typeface="黑体" panose="02010609060101010101" pitchFamily="49" charset="-122"/>
                <a:cs typeface="Times New Roman" panose="02020603050405020304" pitchFamily="18" charset="0"/>
              </a:rPr>
              <a:t>如</a:t>
            </a:r>
            <a:r>
              <a:rPr lang="zh-CN" altLang="zh-CN" sz="28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不实报备，一经查实，严肃处理</a:t>
            </a:r>
            <a:r>
              <a:rPr lang="zh-CN" altLang="zh-CN" sz="28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800" kern="100" dirty="0" smtClean="0">
              <a:latin typeface="黑体" panose="02010609060101010101" pitchFamily="49" charset="-122"/>
              <a:ea typeface="黑体" panose="02010609060101010101" pitchFamily="49" charset="-122"/>
              <a:cs typeface="Times New Roman" panose="02020603050405020304" pitchFamily="18" charset="0"/>
            </a:endParaRPr>
          </a:p>
          <a:p>
            <a:pPr marL="457200" indent="-457200">
              <a:lnSpc>
                <a:spcPts val="2800"/>
              </a:lnSpc>
              <a:spcAft>
                <a:spcPts val="0"/>
              </a:spcAft>
              <a:buFont typeface="Wingdings" panose="05000000000000000000" pitchFamily="2" charset="2"/>
              <a:buChar char="ü"/>
            </a:pPr>
            <a:endParaRPr lang="en-US" altLang="zh-CN" sz="2800" kern="100" dirty="0">
              <a:latin typeface="黑体" panose="02010609060101010101" pitchFamily="49" charset="-122"/>
              <a:ea typeface="黑体" panose="02010609060101010101" pitchFamily="49" charset="-122"/>
              <a:cs typeface="Times New Roman" panose="02020603050405020304" pitchFamily="18" charset="0"/>
            </a:endParaRPr>
          </a:p>
          <a:p>
            <a:pPr marL="457200" indent="-457200">
              <a:lnSpc>
                <a:spcPts val="2800"/>
              </a:lnSpc>
              <a:spcAft>
                <a:spcPts val="0"/>
              </a:spcAft>
              <a:buFont typeface="Wingdings" panose="05000000000000000000" pitchFamily="2" charset="2"/>
              <a:buChar char="ü"/>
            </a:pPr>
            <a:r>
              <a:rPr lang="zh-CN" altLang="en-US" sz="2800" kern="100" dirty="0" smtClean="0">
                <a:latin typeface="黑体" panose="02010609060101010101" pitchFamily="49" charset="-122"/>
                <a:ea typeface="黑体" panose="02010609060101010101" pitchFamily="49" charset="-122"/>
                <a:cs typeface="Times New Roman" panose="02020603050405020304" pitchFamily="18" charset="0"/>
              </a:rPr>
              <a:t>本次</a:t>
            </a:r>
            <a:r>
              <a:rPr lang="zh-CN" altLang="en-US" sz="2800"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假期</a:t>
            </a:r>
            <a:r>
              <a:rPr lang="zh-CN" altLang="en-US" sz="2800" kern="100" dirty="0" smtClean="0">
                <a:latin typeface="黑体" panose="02010609060101010101" pitchFamily="49" charset="-122"/>
                <a:ea typeface="黑体" panose="02010609060101010101" pitchFamily="49" charset="-122"/>
                <a:cs typeface="Times New Roman" panose="02020603050405020304" pitchFamily="18" charset="0"/>
              </a:rPr>
              <a:t>出京暂不需要纸质请假单，如课程时间出京仍需纸质请假</a:t>
            </a:r>
            <a:endParaRPr lang="zh-CN" altLang="zh-CN" sz="28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3643937062"/>
      </p:ext>
    </p:extLst>
  </p:cSld>
  <p:clrMapOvr>
    <a:masterClrMapping/>
  </p:clrMapOvr>
  <p:transition spd="slow">
    <p:comb/>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
        <p:nvSpPr>
          <p:cNvPr id="11" name="文本框 10">
            <a:extLst>
              <a:ext uri="{FF2B5EF4-FFF2-40B4-BE49-F238E27FC236}">
                <a16:creationId xmlns:a16="http://schemas.microsoft.com/office/drawing/2014/main" id="{F14EF259-ADAD-4C69-97D3-C2B0AE08865E}"/>
              </a:ext>
            </a:extLst>
          </p:cNvPr>
          <p:cNvSpPr txBox="1"/>
          <p:nvPr/>
        </p:nvSpPr>
        <p:spPr>
          <a:xfrm>
            <a:off x="525276" y="429967"/>
            <a:ext cx="3592879" cy="1015663"/>
          </a:xfrm>
          <a:prstGeom prst="rect">
            <a:avLst/>
          </a:prstGeom>
          <a:noFill/>
        </p:spPr>
        <p:txBody>
          <a:bodyPr wrap="square" rtlCol="0">
            <a:spAutoFit/>
          </a:bodyPr>
          <a:lstStyle/>
          <a:p>
            <a:pPr lvl="0" algn="ctr">
              <a:lnSpc>
                <a:spcPct val="150000"/>
              </a:lnSpc>
              <a:defRPr/>
            </a:pPr>
            <a:r>
              <a:rPr lang="zh-CN" altLang="en-US"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疫情防控提醒</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sp>
        <p:nvSpPr>
          <p:cNvPr id="4" name="矩形 3"/>
          <p:cNvSpPr/>
          <p:nvPr/>
        </p:nvSpPr>
        <p:spPr>
          <a:xfrm>
            <a:off x="594946" y="1870834"/>
            <a:ext cx="6834554" cy="4324261"/>
          </a:xfrm>
          <a:prstGeom prst="rect">
            <a:avLst/>
          </a:prstGeom>
        </p:spPr>
        <p:txBody>
          <a:bodyPr wrap="square">
            <a:spAutoFit/>
          </a:bodyPr>
          <a:lstStyle/>
          <a:p>
            <a:pPr marL="342900" indent="-342900" algn="just">
              <a:lnSpc>
                <a:spcPts val="2200"/>
              </a:lnSpc>
              <a:spcAft>
                <a:spcPts val="0"/>
              </a:spcAft>
              <a:buFont typeface="Wingdings" panose="05000000000000000000" pitchFamily="2" charset="2"/>
              <a:buChar char="ü"/>
              <a:tabLst>
                <a:tab pos="190500" algn="l"/>
              </a:tabLst>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疫情防控常态化，请同学们时刻绷紧疫情防控之弦，非必要不离京，非必要不出校</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，外出</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时正确佩戴好口罩</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宿舍内部多通风，勤洗手。</a:t>
            </a: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如</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可能曾暴露于有风险区域，应立即上报并按规定进行核酸检测和隔离</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乘坐</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公共交通工具时要全程佩戴口罩，人员接触时尽量保持</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1</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米以上的社交</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距离</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在</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交通工具允许的情况下可携带免洗洗手液进行手部清洁，做好个人防护</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marL="342900" indent="-342900" algn="just">
              <a:lnSpc>
                <a:spcPts val="2200"/>
              </a:lnSpc>
              <a:spcAft>
                <a:spcPts val="0"/>
              </a:spcAft>
              <a:buFont typeface="Wingdings" panose="05000000000000000000" pitchFamily="2" charset="2"/>
              <a:buChar char="ü"/>
              <a:tabLst>
                <a:tab pos="190500" algn="l"/>
              </a:tabLst>
            </a:pP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如有特殊情况，及时上报辅导员</a:t>
            </a:r>
            <a:r>
              <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2000" kern="100" dirty="0">
              <a:latin typeface="黑体" panose="02010609060101010101" pitchFamily="49" charset="-122"/>
              <a:ea typeface="黑体" panose="02010609060101010101" pitchFamily="49" charset="-122"/>
              <a:cs typeface="Times New Roman" panose="02020603050405020304" pitchFamily="18" charset="0"/>
            </a:endParaRPr>
          </a:p>
        </p:txBody>
      </p:sp>
      <p:pic>
        <p:nvPicPr>
          <p:cNvPr id="1026" name="Picture 2" descr="https://gimg2.baidu.com/image_search/src=http%3A%2F%2F5b0988e595225.cdn.sohucs.com%2Fq_70%2Cc_zoom%2Cw_640%2Fimages%2F20200204%2Faab6b9727ac2478eb08b84d6e1d03eb1.jpeg&amp;refer=http%3A%2F%2F5b0988e595225.cdn.sohucs.com&amp;app=2002&amp;size=f9999,10000&amp;q=a80&amp;n=0&amp;g=0n&amp;fmt=jpeg?sec=1621993845&amp;t=dd454602495359ec42ace3e7fb91eae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3437" y="1939519"/>
            <a:ext cx="4378405" cy="4022661"/>
          </a:xfrm>
          <a:prstGeom prst="rect">
            <a:avLst/>
          </a:prstGeom>
          <a:noFill/>
          <a:extLst>
            <a:ext uri="{909E8E84-426E-40DD-AFC4-6F175D3DCCD1}">
              <a14:hiddenFill xmlns:a14="http://schemas.microsoft.com/office/drawing/2010/main">
                <a:solidFill>
                  <a:srgbClr val="FFFFFF"/>
                </a:solidFill>
              </a14:hiddenFill>
            </a:ext>
          </a:extLst>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Tree>
    <p:extLst>
      <p:ext uri="{BB962C8B-B14F-4D97-AF65-F5344CB8AC3E}">
        <p14:creationId xmlns:p14="http://schemas.microsoft.com/office/powerpoint/2010/main" val="3934652131"/>
      </p:ext>
    </p:extLst>
  </p:cSld>
  <p:clrMapOvr>
    <a:masterClrMapping/>
  </p:clrMapOvr>
  <p:transition spd="slow">
    <p:comb/>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
        <p:nvSpPr>
          <p:cNvPr id="11" name="文本框 10">
            <a:extLst>
              <a:ext uri="{FF2B5EF4-FFF2-40B4-BE49-F238E27FC236}">
                <a16:creationId xmlns:a16="http://schemas.microsoft.com/office/drawing/2014/main" id="{F14EF259-ADAD-4C69-97D3-C2B0AE08865E}"/>
              </a:ext>
            </a:extLst>
          </p:cNvPr>
          <p:cNvSpPr txBox="1"/>
          <p:nvPr/>
        </p:nvSpPr>
        <p:spPr>
          <a:xfrm>
            <a:off x="525276" y="429967"/>
            <a:ext cx="3592879" cy="1015663"/>
          </a:xfrm>
          <a:prstGeom prst="rect">
            <a:avLst/>
          </a:prstGeom>
          <a:noFill/>
        </p:spPr>
        <p:txBody>
          <a:bodyPr wrap="square" rtlCol="0">
            <a:spAutoFit/>
          </a:bodyPr>
          <a:lstStyle/>
          <a:p>
            <a:pPr lvl="0" algn="ctr">
              <a:lnSpc>
                <a:spcPct val="150000"/>
              </a:lnSpc>
              <a:defRPr/>
            </a:pPr>
            <a:r>
              <a:rPr lang="zh-CN" altLang="en-US"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疫情防控提醒</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pic>
        <p:nvPicPr>
          <p:cNvPr id="12" name="图片 11" descr="C:\Users\dell\AppData\Local\Temp\WeChat Files\464189720375260975.jp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8500" y="1709398"/>
            <a:ext cx="3119246" cy="4190239"/>
          </a:xfrm>
          <a:prstGeom prst="rect">
            <a:avLst/>
          </a:prstGeom>
          <a:noFill/>
          <a:ln>
            <a:noFill/>
          </a:ln>
        </p:spPr>
      </p:pic>
      <p:sp>
        <p:nvSpPr>
          <p:cNvPr id="2" name="矩形 1"/>
          <p:cNvSpPr/>
          <p:nvPr/>
        </p:nvSpPr>
        <p:spPr>
          <a:xfrm>
            <a:off x="4773071" y="1819910"/>
            <a:ext cx="6096000" cy="2867965"/>
          </a:xfrm>
          <a:prstGeom prst="rect">
            <a:avLst/>
          </a:prstGeom>
        </p:spPr>
        <p:txBody>
          <a:bodyPr>
            <a:spAutoFit/>
          </a:bodyPr>
          <a:lstStyle/>
          <a:p>
            <a:pPr algn="ctr">
              <a:lnSpc>
                <a:spcPct val="130000"/>
              </a:lnSpc>
              <a:spcBef>
                <a:spcPts val="1200"/>
              </a:spcBef>
              <a:spcAft>
                <a:spcPts val="300"/>
              </a:spcAft>
            </a:pPr>
            <a:r>
              <a:rPr lang="zh-CN" altLang="zh-CN" sz="2400" b="1" kern="1400" dirty="0">
                <a:latin typeface="Cambria" panose="02040503050406030204" pitchFamily="18" charset="0"/>
                <a:ea typeface="宋体" panose="02010600030101010101" pitchFamily="2" charset="-122"/>
                <a:cs typeface="Times New Roman" panose="02020603050405020304" pitchFamily="18" charset="0"/>
              </a:rPr>
              <a:t>学院路疫苗接种点</a:t>
            </a:r>
          </a:p>
          <a:p>
            <a:pPr indent="304800" algn="just">
              <a:lnSpc>
                <a:spcPts val="2200"/>
              </a:lnSpc>
              <a:spcAft>
                <a:spcPts val="0"/>
              </a:spcAft>
              <a:tabLst>
                <a:tab pos="190500" algn="l"/>
              </a:tabLst>
            </a:pPr>
            <a:r>
              <a:rPr lang="zh-CN" altLang="zh-CN" kern="100" dirty="0">
                <a:latin typeface="Calibri" panose="020F0502020204030204" pitchFamily="34" charset="0"/>
                <a:ea typeface="仿宋_GB2312" panose="02010609030101010101" pitchFamily="49" charset="-122"/>
                <a:cs typeface="Times New Roman" panose="02020603050405020304" pitchFamily="18" charset="0"/>
              </a:rPr>
              <a:t>海淀区志新村</a:t>
            </a:r>
            <a:r>
              <a:rPr lang="en-US" altLang="zh-CN" kern="100" dirty="0">
                <a:latin typeface="Calibri" panose="020F0502020204030204" pitchFamily="34" charset="0"/>
                <a:ea typeface="仿宋_GB2312" panose="02010609030101010101" pitchFamily="49" charset="-122"/>
                <a:cs typeface="Times New Roman" panose="02020603050405020304" pitchFamily="18" charset="0"/>
              </a:rPr>
              <a:t>24</a:t>
            </a:r>
            <a:r>
              <a:rPr lang="zh-CN" altLang="zh-CN" kern="100" dirty="0">
                <a:latin typeface="Calibri" panose="020F0502020204030204" pitchFamily="34" charset="0"/>
                <a:ea typeface="仿宋_GB2312" panose="02010609030101010101" pitchFamily="49" charset="-122"/>
                <a:cs typeface="Times New Roman" panose="02020603050405020304" pitchFamily="18" charset="0"/>
              </a:rPr>
              <a:t>号楼（北科大东门马路对面，学院路街道市民活动中心）接种点接种，具体见以下海报页。需要接种的学生请扫描二维码（社区选社区外其他人员，工作单位填北京林业大学（学生或者教工）），预约登记接种。携带本人身份证，第一针满</a:t>
            </a:r>
            <a:r>
              <a:rPr lang="en-US" altLang="zh-CN" kern="100" dirty="0">
                <a:latin typeface="Calibri" panose="020F0502020204030204" pitchFamily="34" charset="0"/>
                <a:ea typeface="仿宋_GB2312" panose="02010609030101010101" pitchFamily="49" charset="-122"/>
                <a:cs typeface="Times New Roman" panose="02020603050405020304" pitchFamily="18" charset="0"/>
              </a:rPr>
              <a:t>28</a:t>
            </a:r>
            <a:r>
              <a:rPr lang="zh-CN" altLang="zh-CN" kern="100" dirty="0">
                <a:latin typeface="Calibri" panose="020F0502020204030204" pitchFamily="34" charset="0"/>
                <a:ea typeface="仿宋_GB2312" panose="02010609030101010101" pitchFamily="49" charset="-122"/>
                <a:cs typeface="Times New Roman" panose="02020603050405020304" pitchFamily="18" charset="0"/>
              </a:rPr>
              <a:t>天后预约接种。</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304800" algn="just">
              <a:lnSpc>
                <a:spcPts val="2200"/>
              </a:lnSpc>
              <a:spcAft>
                <a:spcPts val="0"/>
              </a:spcAft>
              <a:tabLst>
                <a:tab pos="190500" algn="l"/>
              </a:tabLst>
            </a:pPr>
            <a:r>
              <a:rPr lang="zh-CN" altLang="zh-CN" kern="100" dirty="0">
                <a:latin typeface="Calibri" panose="020F0502020204030204" pitchFamily="34" charset="0"/>
                <a:ea typeface="仿宋_GB2312" panose="02010609030101010101" pitchFamily="49" charset="-122"/>
                <a:cs typeface="Times New Roman" panose="02020603050405020304" pitchFamily="18" charset="0"/>
              </a:rPr>
              <a:t>接种完成的同学，请如实填写下表【腾讯文档】信息学院学生新冠病毒疫苗接种信息统计表</a:t>
            </a:r>
            <a:r>
              <a:rPr lang="en-US" altLang="zh-CN" kern="100" dirty="0">
                <a:latin typeface="Calibri" panose="020F0502020204030204" pitchFamily="34" charset="0"/>
                <a:ea typeface="仿宋_GB2312" panose="02010609030101010101" pitchFamily="49" charset="-122"/>
                <a:cs typeface="Times New Roman" panose="02020603050405020304" pitchFamily="18" charset="0"/>
              </a:rPr>
              <a:t>-4.14</a:t>
            </a:r>
            <a:endParaRPr lang="zh-CN" altLang="zh-CN" sz="1400" kern="100" dirty="0">
              <a:latin typeface="Calibri" panose="020F0502020204030204" pitchFamily="34" charset="0"/>
              <a:ea typeface="宋体" panose="02010600030101010101" pitchFamily="2" charset="-122"/>
              <a:cs typeface="Times New Roman" panose="02020603050405020304" pitchFamily="18" charset="0"/>
            </a:endParaRPr>
          </a:p>
          <a:p>
            <a:pPr indent="266700" algn="just">
              <a:lnSpc>
                <a:spcPts val="2200"/>
              </a:lnSpc>
              <a:spcAft>
                <a:spcPts val="0"/>
              </a:spcAft>
              <a:tabLst>
                <a:tab pos="190500" algn="l"/>
              </a:tabLst>
            </a:pPr>
            <a:r>
              <a:rPr lang="en-US" altLang="zh-CN" u="sng" kern="100" dirty="0">
                <a:solidFill>
                  <a:srgbClr val="0000FF"/>
                </a:solidFill>
                <a:latin typeface="仿宋_GB2312" panose="02010609030101010101" pitchFamily="49" charset="-122"/>
                <a:ea typeface="宋体" panose="02010600030101010101" pitchFamily="2" charset="-122"/>
                <a:cs typeface="Times New Roman" panose="02020603050405020304" pitchFamily="18" charset="0"/>
                <a:hlinkClick r:id="rId5"/>
              </a:rPr>
              <a:t>https://docs.qq.com/sheet/DTEZ4QlFFYWx0aFBO</a:t>
            </a:r>
            <a:endParaRPr lang="zh-CN" altLang="zh-CN" sz="14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35046784"/>
      </p:ext>
    </p:extLst>
  </p:cSld>
  <p:clrMapOvr>
    <a:masterClrMapping/>
  </p:clrMapOvr>
  <p:transition spd="slow">
    <p:comb/>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2" name="文本框 11">
            <a:extLst>
              <a:ext uri="{FF2B5EF4-FFF2-40B4-BE49-F238E27FC236}">
                <a16:creationId xmlns:a16="http://schemas.microsoft.com/office/drawing/2014/main" id="{3561182A-D278-468E-B6F3-3E40AD1E1A6A}"/>
              </a:ext>
            </a:extLst>
          </p:cNvPr>
          <p:cNvSpPr txBox="1"/>
          <p:nvPr/>
        </p:nvSpPr>
        <p:spPr>
          <a:xfrm>
            <a:off x="899663" y="2346960"/>
            <a:ext cx="3408721"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rgbClr val="006EA0"/>
                </a:solidFill>
                <a:latin typeface="微软雅黑" panose="020B0503020204020204" pitchFamily="34" charset="-122"/>
                <a:ea typeface="微软雅黑" panose="020B0503020204020204" pitchFamily="34" charset="-122"/>
                <a:cs typeface="+mn-ea"/>
                <a:sym typeface="+mn-lt"/>
              </a:rPr>
              <a:t>PART 01</a:t>
            </a:r>
            <a:endParaRPr lang="zh-CN" altLang="en-US" sz="4800" b="1" dirty="0">
              <a:solidFill>
                <a:srgbClr val="006EA0"/>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1189492" y="3326101"/>
            <a:ext cx="7393375"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观看防范电信网络诈骗教育视频</a:t>
            </a:r>
          </a:p>
        </p:txBody>
      </p:sp>
      <p:sp>
        <p:nvSpPr>
          <p:cNvPr id="15" name="文本框 14">
            <a:hlinkClick r:id="rId4"/>
            <a:extLst>
              <a:ext uri="{FF2B5EF4-FFF2-40B4-BE49-F238E27FC236}">
                <a16:creationId xmlns:a16="http://schemas.microsoft.com/office/drawing/2014/main" id="{025538CA-C404-42E2-8651-7C205A2D63F3}"/>
              </a:ext>
            </a:extLst>
          </p:cNvPr>
          <p:cNvSpPr txBox="1"/>
          <p:nvPr/>
        </p:nvSpPr>
        <p:spPr>
          <a:xfrm>
            <a:off x="1189492" y="4379781"/>
            <a:ext cx="8786251" cy="461665"/>
          </a:xfrm>
          <a:prstGeom prst="rect">
            <a:avLst/>
          </a:prstGeom>
          <a:noFill/>
        </p:spPr>
        <p:txBody>
          <a:bodyPr wrap="square" rtlCol="0">
            <a:spAutoFit/>
            <a:scene3d>
              <a:camera prst="orthographicFront"/>
              <a:lightRig rig="threePt" dir="t"/>
            </a:scene3d>
            <a:sp3d contourW="12700"/>
          </a:bodyPr>
          <a:lstStyle>
            <a:defPPr>
              <a:defRPr lang="en-US"/>
            </a:defPPr>
            <a:lvl1pPr algn="ctr">
              <a:lnSpc>
                <a:spcPct val="120000"/>
              </a:lnSpc>
              <a:defRPr sz="1100">
                <a:solidFill>
                  <a:schemeClr val="bg1">
                    <a:lumMod val="65000"/>
                  </a:schemeClr>
                </a:solidFill>
                <a:latin typeface="Century Gothic" panose="020B0502020202020204" pitchFamily="34" charset="0"/>
              </a:defRPr>
            </a:lvl1pPr>
          </a:lstStyle>
          <a:p>
            <a:pPr algn="l"/>
            <a:r>
              <a:rPr lang="zh-CN" altLang="en-US" sz="2000" b="1" u="sng" dirty="0">
                <a:solidFill>
                  <a:srgbClr val="0099FF"/>
                </a:solidFill>
                <a:latin typeface="黑体" panose="02010609060101010101" pitchFamily="49" charset="-122"/>
                <a:ea typeface="黑体" panose="02010609060101010101" pitchFamily="49" charset="-122"/>
                <a:cs typeface="+mn-ea"/>
                <a:sym typeface="+mn-lt"/>
              </a:rPr>
              <a:t>视频</a:t>
            </a:r>
            <a:r>
              <a:rPr lang="zh-CN" altLang="en-US" sz="2000" b="1" u="sng" dirty="0" smtClean="0">
                <a:solidFill>
                  <a:srgbClr val="0099FF"/>
                </a:solidFill>
                <a:latin typeface="黑体" panose="02010609060101010101" pitchFamily="49" charset="-122"/>
                <a:ea typeface="黑体" panose="02010609060101010101" pitchFamily="49" charset="-122"/>
                <a:cs typeface="+mn-ea"/>
                <a:sym typeface="+mn-lt"/>
              </a:rPr>
              <a:t>链接：</a:t>
            </a:r>
            <a:r>
              <a:rPr lang="en-US" altLang="zh-CN" sz="2000" b="1" u="sng" dirty="0">
                <a:solidFill>
                  <a:srgbClr val="0099FF"/>
                </a:solidFill>
                <a:latin typeface="黑体" panose="02010609060101010101" pitchFamily="49" charset="-122"/>
                <a:ea typeface="黑体" panose="02010609060101010101" pitchFamily="49" charset="-122"/>
                <a:cs typeface="+mn-ea"/>
                <a:sym typeface="+mn-lt"/>
              </a:rPr>
              <a:t>https://v.qq.com/x/page/c323623xc2p.html?start=61</a:t>
            </a:r>
          </a:p>
        </p:txBody>
      </p:sp>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668663" y="1958018"/>
            <a:ext cx="0" cy="329281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14EF259-ADAD-4C69-97D3-C2B0AE08865E}"/>
              </a:ext>
            </a:extLst>
          </p:cNvPr>
          <p:cNvSpPr txBox="1"/>
          <p:nvPr/>
        </p:nvSpPr>
        <p:spPr>
          <a:xfrm>
            <a:off x="-46075" y="211786"/>
            <a:ext cx="9838988"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229814250"/>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1000"/>
                                        <p:tgtEl>
                                          <p:spTgt spid="13"/>
                                        </p:tgtEl>
                                      </p:cBhvr>
                                    </p:animEffect>
                                  </p:childTnLst>
                                </p:cTn>
                              </p:par>
                            </p:childTnLst>
                          </p:cTn>
                        </p:par>
                        <p:par>
                          <p:cTn id="14" fill="hold">
                            <p:stCondLst>
                              <p:cond delay="2000"/>
                            </p:stCondLst>
                            <p:childTnLst>
                              <p:par>
                                <p:cTn id="15" presetID="14" presetClass="entr" presetSubtype="1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randombar(horizontal)">
                                      <p:cBhvr>
                                        <p:cTn id="1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
        <p:nvSpPr>
          <p:cNvPr id="2" name="矩形 1"/>
          <p:cNvSpPr/>
          <p:nvPr/>
        </p:nvSpPr>
        <p:spPr>
          <a:xfrm>
            <a:off x="730466" y="1282899"/>
            <a:ext cx="9855476" cy="461665"/>
          </a:xfrm>
          <a:prstGeom prst="rect">
            <a:avLst/>
          </a:prstGeom>
        </p:spPr>
        <p:txBody>
          <a:bodyPr wrap="square">
            <a:spAutoFit/>
          </a:bodyPr>
          <a:lstStyle/>
          <a:p>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请各班级负责人、宿舍长在</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29</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日前，组织学生以宿舍为单位集中</a:t>
            </a:r>
            <a:r>
              <a:rPr lang="zh-CN" altLang="zh-CN" sz="2400" kern="100" dirty="0" smtClean="0">
                <a:latin typeface="黑体" panose="02010609060101010101" pitchFamily="49" charset="-122"/>
                <a:ea typeface="黑体" panose="02010609060101010101" pitchFamily="49" charset="-122"/>
                <a:cs typeface="Times New Roman" panose="02020603050405020304" pitchFamily="18" charset="0"/>
              </a:rPr>
              <a:t>开展</a:t>
            </a:r>
            <a:r>
              <a:rPr lang="zh-CN" altLang="en-US" sz="24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2400" kern="100" dirty="0">
              <a:latin typeface="黑体" panose="02010609060101010101" pitchFamily="49" charset="-122"/>
              <a:ea typeface="黑体" panose="02010609060101010101" pitchFamily="49" charset="-122"/>
              <a:cs typeface="Times New Roman" panose="02020603050405020304" pitchFamily="18" charset="0"/>
            </a:endParaRPr>
          </a:p>
        </p:txBody>
      </p:sp>
      <p:sp>
        <p:nvSpPr>
          <p:cNvPr id="11" name="文本框 10">
            <a:extLst>
              <a:ext uri="{FF2B5EF4-FFF2-40B4-BE49-F238E27FC236}">
                <a16:creationId xmlns:a16="http://schemas.microsoft.com/office/drawing/2014/main" id="{F14EF259-ADAD-4C69-97D3-C2B0AE08865E}"/>
              </a:ext>
            </a:extLst>
          </p:cNvPr>
          <p:cNvSpPr txBox="1"/>
          <p:nvPr/>
        </p:nvSpPr>
        <p:spPr>
          <a:xfrm>
            <a:off x="476604" y="191890"/>
            <a:ext cx="5181600" cy="1015663"/>
          </a:xfrm>
          <a:prstGeom prst="rect">
            <a:avLst/>
          </a:prstGeom>
          <a:noFill/>
        </p:spPr>
        <p:txBody>
          <a:bodyPr wrap="square" rtlCol="0">
            <a:spAutoFit/>
          </a:bodyPr>
          <a:lstStyle/>
          <a:p>
            <a:pPr lvl="0" algn="ctr">
              <a:lnSpc>
                <a:spcPct val="150000"/>
              </a:lnSpc>
              <a:defRPr/>
            </a:pPr>
            <a:r>
              <a:rPr lang="zh-CN" altLang="en-US"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宿舍卫生大扫除提醒</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graphicFrame>
        <p:nvGraphicFramePr>
          <p:cNvPr id="13" name="图示 12"/>
          <p:cNvGraphicFramePr/>
          <p:nvPr>
            <p:extLst>
              <p:ext uri="{D42A27DB-BD31-4B8C-83A1-F6EECF244321}">
                <p14:modId xmlns:p14="http://schemas.microsoft.com/office/powerpoint/2010/main" val="1042918212"/>
              </p:ext>
            </p:extLst>
          </p:nvPr>
        </p:nvGraphicFramePr>
        <p:xfrm>
          <a:off x="847236" y="1848652"/>
          <a:ext cx="8395677" cy="431842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6" name="矩形 15"/>
          <p:cNvSpPr/>
          <p:nvPr/>
        </p:nvSpPr>
        <p:spPr>
          <a:xfrm>
            <a:off x="9765322" y="2735500"/>
            <a:ext cx="2306516" cy="1887696"/>
          </a:xfrm>
          <a:prstGeom prst="rect">
            <a:avLst/>
          </a:prstGeom>
        </p:spPr>
        <p:txBody>
          <a:bodyPr wrap="square">
            <a:spAutoFit/>
          </a:bodyPr>
          <a:lstStyle/>
          <a:p>
            <a:pPr algn="just">
              <a:lnSpc>
                <a:spcPts val="2800"/>
              </a:lnSpc>
              <a:spcAft>
                <a:spcPts val="0"/>
              </a:spcAft>
            </a:pPr>
            <a:r>
              <a:rPr lang="zh-CN" altLang="en-US" dirty="0" smtClean="0">
                <a:solidFill>
                  <a:srgbClr val="FFC000"/>
                </a:solidFill>
                <a:latin typeface="Times New Roman" panose="02020603050405020304" pitchFamily="18" charset="0"/>
                <a:ea typeface="仿宋_GB2312" panose="02010609030101010101" pitchFamily="49" charset="-122"/>
              </a:rPr>
              <a:t>温馨提示：</a:t>
            </a:r>
            <a:r>
              <a:rPr lang="zh-CN" altLang="zh-CN" dirty="0" smtClean="0">
                <a:solidFill>
                  <a:srgbClr val="FFC000"/>
                </a:solidFill>
                <a:latin typeface="Times New Roman" panose="02020603050405020304" pitchFamily="18" charset="0"/>
                <a:ea typeface="仿宋_GB2312" panose="02010609030101010101" pitchFamily="49" charset="-122"/>
              </a:rPr>
              <a:t>学院</a:t>
            </a:r>
            <a:r>
              <a:rPr lang="zh-CN" altLang="zh-CN" dirty="0">
                <a:solidFill>
                  <a:srgbClr val="FFC000"/>
                </a:solidFill>
                <a:latin typeface="Times New Roman" panose="02020603050405020304" pitchFamily="18" charset="0"/>
                <a:ea typeface="仿宋_GB2312" panose="02010609030101010101" pitchFamily="49" charset="-122"/>
              </a:rPr>
              <a:t>辅导员、宿舍网格员将在近日走访宿舍，并对宿舍卫生情况、安全情况集中检查。</a:t>
            </a:r>
            <a:endParaRPr lang="zh-CN" altLang="zh-CN" sz="1100" dirty="0">
              <a:solidFill>
                <a:srgbClr val="FFC000"/>
              </a:solidFill>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251463484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0"/>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7" name="文本框 16">
            <a:extLst>
              <a:ext uri="{FF2B5EF4-FFF2-40B4-BE49-F238E27FC236}">
                <a16:creationId xmlns:a16="http://schemas.microsoft.com/office/drawing/2014/main" id="{F14EF259-ADAD-4C69-97D3-C2B0AE08865E}"/>
              </a:ext>
            </a:extLst>
          </p:cNvPr>
          <p:cNvSpPr txBox="1"/>
          <p:nvPr/>
        </p:nvSpPr>
        <p:spPr>
          <a:xfrm>
            <a:off x="372452" y="69869"/>
            <a:ext cx="4085248" cy="1015663"/>
          </a:xfrm>
          <a:prstGeom prst="rect">
            <a:avLst/>
          </a:prstGeom>
          <a:noFill/>
        </p:spPr>
        <p:txBody>
          <a:bodyPr wrap="square" rtlCol="0">
            <a:spAutoFit/>
          </a:bodyPr>
          <a:lstStyle/>
          <a:p>
            <a:pPr lvl="0" algn="ctr">
              <a:lnSpc>
                <a:spcPct val="150000"/>
              </a:lnSpc>
              <a:defRPr/>
            </a:pPr>
            <a:r>
              <a:rPr lang="zh-CN" altLang="en-US"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时间节点提醒</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
        <p:nvSpPr>
          <p:cNvPr id="2" name="矩形 1"/>
          <p:cNvSpPr/>
          <p:nvPr/>
        </p:nvSpPr>
        <p:spPr>
          <a:xfrm>
            <a:off x="696943" y="1966997"/>
            <a:ext cx="10626891" cy="1528624"/>
          </a:xfrm>
          <a:prstGeom prst="rect">
            <a:avLst/>
          </a:prstGeom>
        </p:spPr>
        <p:txBody>
          <a:bodyPr wrap="square">
            <a:spAutoFit/>
          </a:bodyPr>
          <a:lstStyle/>
          <a:p>
            <a:pPr marL="342900" indent="-342900" algn="just">
              <a:lnSpc>
                <a:spcPts val="2800"/>
              </a:lnSpc>
              <a:spcAft>
                <a:spcPts val="0"/>
              </a:spcAft>
              <a:buFont typeface="Wingdings" panose="05000000000000000000" pitchFamily="2" charset="2"/>
              <a:buChar char="Ø"/>
            </a:pP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29</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日（周四）</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12:00</a:t>
            </a:r>
            <a:r>
              <a:rPr lang="zh-CN" altLang="zh-CN" sz="2400" kern="100" dirty="0" smtClean="0">
                <a:latin typeface="黑体" panose="02010609060101010101" pitchFamily="49" charset="-122"/>
                <a:ea typeface="黑体" panose="02010609060101010101" pitchFamily="49" charset="-122"/>
                <a:cs typeface="Times New Roman" panose="02020603050405020304" pitchFamily="18" charset="0"/>
              </a:rPr>
              <a:t>前</a:t>
            </a:r>
            <a:endParaRPr lang="en-US" altLang="zh-CN" sz="2400" kern="100" dirty="0" smtClean="0">
              <a:latin typeface="黑体" panose="02010609060101010101" pitchFamily="49" charset="-122"/>
              <a:ea typeface="黑体" panose="02010609060101010101" pitchFamily="49" charset="-122"/>
              <a:cs typeface="Times New Roman" panose="02020603050405020304" pitchFamily="18" charset="0"/>
            </a:endParaRPr>
          </a:p>
          <a:p>
            <a:pPr indent="406400" algn="just">
              <a:lnSpc>
                <a:spcPts val="2800"/>
              </a:lnSpc>
              <a:spcAft>
                <a:spcPts val="0"/>
              </a:spcAft>
            </a:pPr>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pPr indent="406400" algn="just">
              <a:lnSpc>
                <a:spcPts val="2800"/>
              </a:lnSpc>
              <a:spcAft>
                <a:spcPts val="0"/>
              </a:spcAft>
            </a:pP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XX</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班</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假期离校去向表》（附件</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6</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统计结果电子版发送至李欣泽老师邮箱</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215452508@qq.com</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a:t>
            </a:r>
          </a:p>
        </p:txBody>
      </p:sp>
      <p:sp>
        <p:nvSpPr>
          <p:cNvPr id="3" name="矩形 2"/>
          <p:cNvSpPr/>
          <p:nvPr/>
        </p:nvSpPr>
        <p:spPr>
          <a:xfrm>
            <a:off x="696944" y="4256564"/>
            <a:ext cx="10178483" cy="2246769"/>
          </a:xfrm>
          <a:prstGeom prst="rect">
            <a:avLst/>
          </a:prstGeom>
        </p:spPr>
        <p:txBody>
          <a:bodyPr wrap="square">
            <a:spAutoFit/>
          </a:bodyPr>
          <a:lstStyle/>
          <a:p>
            <a:pPr marL="342900" indent="-342900" algn="just">
              <a:lnSpc>
                <a:spcPts val="2800"/>
              </a:lnSpc>
              <a:buFont typeface="Wingdings" panose="05000000000000000000" pitchFamily="2" charset="2"/>
              <a:buChar char="Ø"/>
            </a:pP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5</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6</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日上午</a:t>
            </a:r>
            <a:r>
              <a:rPr lang="en-US" altLang="zh-CN" sz="2400" kern="100" dirty="0" smtClean="0">
                <a:latin typeface="黑体" panose="02010609060101010101" pitchFamily="49" charset="-122"/>
                <a:ea typeface="黑体" panose="02010609060101010101" pitchFamily="49" charset="-122"/>
                <a:cs typeface="Times New Roman" panose="02020603050405020304" pitchFamily="18" charset="0"/>
              </a:rPr>
              <a:t>11:00</a:t>
            </a:r>
            <a:r>
              <a:rPr lang="zh-CN" altLang="zh-CN" sz="2400" kern="100" dirty="0" smtClean="0">
                <a:latin typeface="黑体" panose="02010609060101010101" pitchFamily="49" charset="-122"/>
                <a:ea typeface="黑体" panose="02010609060101010101" pitchFamily="49" charset="-122"/>
                <a:cs typeface="Times New Roman" panose="02020603050405020304" pitchFamily="18" charset="0"/>
              </a:rPr>
              <a:t>前</a:t>
            </a:r>
            <a:endParaRPr lang="en-US" altLang="zh-CN" sz="2400" kern="100" dirty="0" smtClean="0">
              <a:latin typeface="黑体" panose="02010609060101010101" pitchFamily="49" charset="-122"/>
              <a:ea typeface="黑体" panose="02010609060101010101" pitchFamily="49" charset="-122"/>
              <a:cs typeface="Times New Roman" panose="02020603050405020304" pitchFamily="18" charset="0"/>
            </a:endParaRPr>
          </a:p>
          <a:p>
            <a:pPr indent="406400" algn="just">
              <a:lnSpc>
                <a:spcPts val="2800"/>
              </a:lnSpc>
            </a:pPr>
            <a:endParaRPr lang="en-US" altLang="zh-CN" sz="2400" kern="100" dirty="0">
              <a:latin typeface="黑体" panose="02010609060101010101" pitchFamily="49" charset="-122"/>
              <a:ea typeface="黑体" panose="02010609060101010101" pitchFamily="49" charset="-122"/>
              <a:cs typeface="Times New Roman" panose="02020603050405020304" pitchFamily="18" charset="0"/>
            </a:endParaRPr>
          </a:p>
          <a:p>
            <a:pPr indent="406400" algn="just">
              <a:lnSpc>
                <a:spcPts val="2800"/>
              </a:lnSpc>
            </a:pP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《信息学院</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XX</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班安全主题教育班会开展情况</a:t>
            </a:r>
            <a:r>
              <a:rPr lang="zh-CN" altLang="en-US" sz="2000" kern="100" dirty="0">
                <a:latin typeface="黑体" panose="02010609060101010101" pitchFamily="49" charset="-122"/>
                <a:ea typeface="黑体" panose="02010609060101010101" pitchFamily="49" charset="-122"/>
                <a:cs typeface="Times New Roman" panose="02020603050405020304" pitchFamily="18" charset="0"/>
              </a:rPr>
              <a:t>总结</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》（附件</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5</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hlinkClick r:id="rId4"/>
              </a:rPr>
              <a:t>发送到王霄萌老师邮箱</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hlinkClick r:id="rId4"/>
              </a:rPr>
              <a:t>wangxm@bjfu.edu.cn</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a:latin typeface="黑体" panose="02010609060101010101" pitchFamily="49" charset="-122"/>
              <a:ea typeface="黑体" panose="02010609060101010101" pitchFamily="49" charset="-122"/>
              <a:cs typeface="Times New Roman" panose="02020603050405020304" pitchFamily="18" charset="0"/>
            </a:endParaRPr>
          </a:p>
          <a:p>
            <a:pPr indent="406400" algn="just">
              <a:lnSpc>
                <a:spcPts val="2800"/>
              </a:lnSpc>
            </a:pP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各班收齐各班签订的《防范电信网络诈骗安全承诺书》（附件</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2</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）后交至西配楼</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117</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王霄萌老师处。</a:t>
            </a:r>
          </a:p>
        </p:txBody>
      </p:sp>
      <p:sp>
        <p:nvSpPr>
          <p:cNvPr id="11" name="矩形 10"/>
          <p:cNvSpPr/>
          <p:nvPr/>
        </p:nvSpPr>
        <p:spPr>
          <a:xfrm>
            <a:off x="696944" y="1262554"/>
            <a:ext cx="10626891" cy="451406"/>
          </a:xfrm>
          <a:prstGeom prst="rect">
            <a:avLst/>
          </a:prstGeom>
        </p:spPr>
        <p:txBody>
          <a:bodyPr wrap="square">
            <a:spAutoFit/>
          </a:bodyPr>
          <a:lstStyle/>
          <a:p>
            <a:pPr marL="342900" indent="-342900" algn="just">
              <a:lnSpc>
                <a:spcPts val="2800"/>
              </a:lnSpc>
              <a:spcAft>
                <a:spcPts val="0"/>
              </a:spcAft>
              <a:buFont typeface="Wingdings" panose="05000000000000000000" pitchFamily="2" charset="2"/>
              <a:buChar char="Ø"/>
            </a:pP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4</a:t>
            </a:r>
            <a:r>
              <a:rPr lang="zh-CN" altLang="zh-CN" sz="24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29</a:t>
            </a:r>
            <a:r>
              <a:rPr lang="zh-CN" altLang="zh-CN" sz="2400" kern="100" dirty="0" smtClean="0">
                <a:latin typeface="黑体" panose="02010609060101010101" pitchFamily="49" charset="-122"/>
                <a:ea typeface="黑体" panose="02010609060101010101" pitchFamily="49" charset="-122"/>
                <a:cs typeface="Times New Roman" panose="02020603050405020304" pitchFamily="18" charset="0"/>
              </a:rPr>
              <a:t>日前</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a:t>
            </a:r>
            <a:r>
              <a:rPr lang="zh-CN" altLang="en-US" sz="24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宿舍</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卫生</a:t>
            </a:r>
            <a:r>
              <a:rPr lang="zh-CN" altLang="en-US" sz="24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大扫除</a:t>
            </a:r>
            <a:endParaRPr lang="en-US" altLang="zh-CN" sz="2400" kern="100" dirty="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2" name="矩形 11"/>
          <p:cNvSpPr/>
          <p:nvPr/>
        </p:nvSpPr>
        <p:spPr>
          <a:xfrm>
            <a:off x="696943" y="3549978"/>
            <a:ext cx="10626891" cy="451406"/>
          </a:xfrm>
          <a:prstGeom prst="rect">
            <a:avLst/>
          </a:prstGeom>
        </p:spPr>
        <p:txBody>
          <a:bodyPr wrap="square">
            <a:spAutoFit/>
          </a:bodyPr>
          <a:lstStyle/>
          <a:p>
            <a:pPr marL="342900" indent="-342900" algn="just">
              <a:lnSpc>
                <a:spcPts val="2800"/>
              </a:lnSpc>
              <a:spcAft>
                <a:spcPts val="0"/>
              </a:spcAft>
              <a:buFont typeface="Wingdings" panose="05000000000000000000" pitchFamily="2" charset="2"/>
              <a:buChar char="Ø"/>
            </a:pPr>
            <a:r>
              <a:rPr lang="en-US" altLang="zh-CN" sz="2400" kern="100" dirty="0" smtClean="0">
                <a:latin typeface="黑体" panose="02010609060101010101" pitchFamily="49" charset="-122"/>
                <a:ea typeface="黑体" panose="02010609060101010101" pitchFamily="49" charset="-122"/>
                <a:cs typeface="Times New Roman" panose="02020603050405020304" pitchFamily="18" charset="0"/>
              </a:rPr>
              <a:t>5</a:t>
            </a:r>
            <a:r>
              <a:rPr lang="zh-CN" altLang="zh-CN" sz="2400" kern="100" dirty="0" smtClean="0">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latin typeface="黑体" panose="02010609060101010101" pitchFamily="49" charset="-122"/>
                <a:ea typeface="黑体" panose="02010609060101010101" pitchFamily="49" charset="-122"/>
                <a:cs typeface="Times New Roman" panose="02020603050405020304" pitchFamily="18" charset="0"/>
              </a:rPr>
              <a:t>1</a:t>
            </a:r>
            <a:r>
              <a:rPr lang="zh-CN" altLang="zh-CN" sz="2400" kern="100" dirty="0" smtClean="0">
                <a:latin typeface="黑体" panose="02010609060101010101" pitchFamily="49" charset="-122"/>
                <a:ea typeface="黑体" panose="02010609060101010101" pitchFamily="49" charset="-122"/>
                <a:cs typeface="Times New Roman" panose="02020603050405020304" pitchFamily="18" charset="0"/>
              </a:rPr>
              <a:t>日前</a:t>
            </a:r>
            <a:r>
              <a:rPr lang="en-US" altLang="zh-CN" sz="2400" kern="100" dirty="0" smtClean="0">
                <a:latin typeface="黑体" panose="02010609060101010101" pitchFamily="49" charset="-122"/>
                <a:ea typeface="黑体" panose="02010609060101010101" pitchFamily="49" charset="-122"/>
                <a:cs typeface="Times New Roman" panose="02020603050405020304" pitchFamily="18" charset="0"/>
              </a:rPr>
              <a:t>——</a:t>
            </a: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安全教育主题班会</a:t>
            </a:r>
            <a:endParaRPr lang="en-US" altLang="zh-CN" sz="2400" kern="100" dirty="0" smtClean="0">
              <a:latin typeface="黑体" panose="02010609060101010101" pitchFamily="49" charset="-122"/>
              <a:ea typeface="黑体" panose="02010609060101010101" pitchFamily="49" charset="-122"/>
              <a:cs typeface="Times New Roman" panose="02020603050405020304" pitchFamily="18" charset="0"/>
            </a:endParaRPr>
          </a:p>
        </p:txBody>
      </p:sp>
    </p:spTree>
    <p:extLst>
      <p:ext uri="{BB962C8B-B14F-4D97-AF65-F5344CB8AC3E}">
        <p14:creationId xmlns:p14="http://schemas.microsoft.com/office/powerpoint/2010/main" val="50631495"/>
      </p:ext>
    </p:extLst>
  </p:cSld>
  <p:clrMapOvr>
    <a:masterClrMapping/>
  </p:clrMapOvr>
  <p:transition spd="slow">
    <p:comb/>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0"/>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7" name="文本框 16">
            <a:extLst>
              <a:ext uri="{FF2B5EF4-FFF2-40B4-BE49-F238E27FC236}">
                <a16:creationId xmlns:a16="http://schemas.microsoft.com/office/drawing/2014/main" id="{F14EF259-ADAD-4C69-97D3-C2B0AE08865E}"/>
              </a:ext>
            </a:extLst>
          </p:cNvPr>
          <p:cNvSpPr txBox="1"/>
          <p:nvPr/>
        </p:nvSpPr>
        <p:spPr>
          <a:xfrm>
            <a:off x="8724" y="234632"/>
            <a:ext cx="6731733" cy="906915"/>
          </a:xfrm>
          <a:prstGeom prst="rect">
            <a:avLst/>
          </a:prstGeom>
          <a:noFill/>
        </p:spPr>
        <p:txBody>
          <a:bodyPr wrap="square" rtlCol="0">
            <a:spAutoFit/>
          </a:bodyPr>
          <a:lstStyle/>
          <a:p>
            <a:pPr lvl="0" algn="ctr">
              <a:lnSpc>
                <a:spcPct val="150000"/>
              </a:lnSpc>
              <a:defRPr/>
            </a:pPr>
            <a:r>
              <a:rPr lang="zh-CN" altLang="en-US"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军训提醒</a:t>
            </a:r>
            <a:r>
              <a:rPr lang="en-US" altLang="zh-CN"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——2020</a:t>
            </a:r>
            <a:r>
              <a:rPr lang="zh-CN" altLang="en-US"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级</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sp>
        <p:nvSpPr>
          <p:cNvPr id="4" name="矩形 3"/>
          <p:cNvSpPr/>
          <p:nvPr/>
        </p:nvSpPr>
        <p:spPr>
          <a:xfrm>
            <a:off x="713403" y="1838394"/>
            <a:ext cx="6737841" cy="3170099"/>
          </a:xfrm>
          <a:prstGeom prst="rect">
            <a:avLst/>
          </a:prstGeom>
        </p:spPr>
        <p:txBody>
          <a:bodyPr wrap="square">
            <a:spAutoFit/>
          </a:bodyPr>
          <a:lstStyle/>
          <a:p>
            <a:pPr marL="457200" indent="-457200">
              <a:buFont typeface="Wingdings" panose="05000000000000000000" pitchFamily="2" charset="2"/>
              <a:buChar char="Ø"/>
            </a:pP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学校拟定于</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5</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8</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号</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-20</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号在怀柔开展</a:t>
            </a:r>
            <a:r>
              <a:rPr lang="en-US" altLang="zh-CN" sz="20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级军事技能课（军训）</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457200" indent="-457200">
              <a:buFont typeface="Wingdings" panose="05000000000000000000" pitchFamily="2" charset="2"/>
              <a:buChar char="Ø"/>
            </a:pP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457200" indent="-457200">
              <a:buFont typeface="Wingdings" panose="05000000000000000000" pitchFamily="2" charset="2"/>
              <a:buChar char="Ø"/>
            </a:pP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上</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学期和这学期转专业同学都需参加，提前做好军训准备</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457200" indent="-457200">
              <a:buFont typeface="Wingdings" panose="05000000000000000000" pitchFamily="2" charset="2"/>
              <a:buChar char="Ø"/>
            </a:pP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457200" indent="-457200">
              <a:buFont typeface="Wingdings" panose="05000000000000000000" pitchFamily="2" charset="2"/>
              <a:buChar char="Ø"/>
            </a:pP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本</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次学院军训指导员为王霄萌老师和蒙秀扬老师</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457200" indent="-457200">
              <a:buFont typeface="Wingdings" panose="05000000000000000000" pitchFamily="2" charset="2"/>
              <a:buChar char="Ø"/>
            </a:pPr>
            <a:endPar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endParaRPr>
          </a:p>
          <a:p>
            <a:pPr marL="457200" indent="-457200">
              <a:buFont typeface="Wingdings" panose="05000000000000000000" pitchFamily="2" charset="2"/>
              <a:buChar char="Ø"/>
            </a:pPr>
            <a:r>
              <a:rPr lang="zh-CN" altLang="zh-CN" sz="2000" kern="100"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军训</a:t>
            </a:r>
            <a:r>
              <a:rPr lang="zh-CN" altLang="zh-CN" sz="2000" kern="100" dirty="0">
                <a:solidFill>
                  <a:srgbClr val="FF0000"/>
                </a:solidFill>
                <a:latin typeface="黑体" panose="02010609060101010101" pitchFamily="49" charset="-122"/>
                <a:ea typeface="黑体" panose="02010609060101010101" pitchFamily="49" charset="-122"/>
                <a:cs typeface="Times New Roman" panose="02020603050405020304" pitchFamily="18" charset="0"/>
              </a:rPr>
              <a:t>动员大会</a:t>
            </a:r>
            <a:r>
              <a:rPr lang="zh-CN" altLang="zh-CN" sz="2000" kern="100" dirty="0">
                <a:latin typeface="黑体" panose="02010609060101010101" pitchFamily="49" charset="-122"/>
                <a:ea typeface="黑体" panose="02010609060101010101" pitchFamily="49" charset="-122"/>
                <a:cs typeface="Times New Roman" panose="02020603050405020304" pitchFamily="18" charset="0"/>
              </a:rPr>
              <a:t>将</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于</a:t>
            </a:r>
            <a:r>
              <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rPr>
              <a:t>4</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月</a:t>
            </a:r>
            <a:r>
              <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rPr>
              <a:t>29</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日下午</a:t>
            </a:r>
            <a:r>
              <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rPr>
              <a:t>5</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a:t>
            </a:r>
            <a:r>
              <a:rPr lang="en-US" altLang="zh-CN" sz="2000" kern="100" dirty="0" smtClean="0">
                <a:latin typeface="黑体" panose="02010609060101010101" pitchFamily="49" charset="-122"/>
                <a:ea typeface="黑体" panose="02010609060101010101" pitchFamily="49" charset="-122"/>
                <a:cs typeface="Times New Roman" panose="02020603050405020304" pitchFamily="18" charset="0"/>
              </a:rPr>
              <a:t>10-6:10</a:t>
            </a:r>
            <a:r>
              <a:rPr lang="zh-CN" altLang="en-US" sz="2000" kern="100" dirty="0" smtClean="0">
                <a:latin typeface="黑体" panose="02010609060101010101" pitchFamily="49" charset="-122"/>
                <a:ea typeface="黑体" panose="02010609060101010101" pitchFamily="49" charset="-122"/>
                <a:cs typeface="Times New Roman" panose="02020603050405020304" pitchFamily="18" charset="0"/>
              </a:rPr>
              <a:t>，请同学们提前安排好参会时间</a:t>
            </a:r>
            <a:r>
              <a:rPr lang="zh-CN" altLang="zh-CN" sz="2000" kern="100" dirty="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2000" kern="100" dirty="0">
              <a:latin typeface="黑体" panose="02010609060101010101" pitchFamily="49" charset="-122"/>
              <a:ea typeface="黑体" panose="02010609060101010101" pitchFamily="49" charset="-122"/>
              <a:cs typeface="Times New Roman" panose="02020603050405020304" pitchFamily="18" charset="0"/>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9840" y="1951682"/>
            <a:ext cx="4046006" cy="2697338"/>
          </a:xfrm>
          <a:prstGeom prst="rect">
            <a:avLst/>
          </a:prstGeom>
        </p:spPr>
      </p:pic>
    </p:spTree>
    <p:extLst>
      <p:ext uri="{BB962C8B-B14F-4D97-AF65-F5344CB8AC3E}">
        <p14:creationId xmlns:p14="http://schemas.microsoft.com/office/powerpoint/2010/main" val="2228147921"/>
      </p:ext>
    </p:extLst>
  </p:cSld>
  <p:clrMapOvr>
    <a:masterClrMapping/>
  </p:clrMapOvr>
  <p:transition spd="slow">
    <p:comb/>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0"/>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7" name="文本框 16">
            <a:extLst>
              <a:ext uri="{FF2B5EF4-FFF2-40B4-BE49-F238E27FC236}">
                <a16:creationId xmlns:a16="http://schemas.microsoft.com/office/drawing/2014/main" id="{F14EF259-ADAD-4C69-97D3-C2B0AE08865E}"/>
              </a:ext>
            </a:extLst>
          </p:cNvPr>
          <p:cNvSpPr txBox="1"/>
          <p:nvPr/>
        </p:nvSpPr>
        <p:spPr>
          <a:xfrm>
            <a:off x="8724" y="234632"/>
            <a:ext cx="6731733" cy="1015663"/>
          </a:xfrm>
          <a:prstGeom prst="rect">
            <a:avLst/>
          </a:prstGeom>
          <a:noFill/>
        </p:spPr>
        <p:txBody>
          <a:bodyPr wrap="square" rtlCol="0">
            <a:spAutoFit/>
          </a:bodyPr>
          <a:lstStyle/>
          <a:p>
            <a:pPr lvl="0" algn="ctr">
              <a:lnSpc>
                <a:spcPct val="150000"/>
              </a:lnSpc>
              <a:defRPr/>
            </a:pPr>
            <a:r>
              <a:rPr lang="zh-CN" altLang="en-US"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就业提醒</a:t>
            </a:r>
            <a:r>
              <a:rPr lang="en-US" altLang="zh-CN"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——2017</a:t>
            </a:r>
            <a:r>
              <a:rPr lang="zh-CN" altLang="en-US" sz="40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级</a:t>
            </a:r>
            <a:endPar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sp>
        <p:nvSpPr>
          <p:cNvPr id="11" name="矩形 10">
            <a:extLst>
              <a:ext uri="{FF2B5EF4-FFF2-40B4-BE49-F238E27FC236}">
                <a16:creationId xmlns:a16="http://schemas.microsoft.com/office/drawing/2014/main" id="{87F88EED-3D69-4D16-AED4-BE032DDC987B}"/>
              </a:ext>
            </a:extLst>
          </p:cNvPr>
          <p:cNvSpPr/>
          <p:nvPr/>
        </p:nvSpPr>
        <p:spPr>
          <a:xfrm>
            <a:off x="438292" y="1360304"/>
            <a:ext cx="10574513" cy="4662815"/>
          </a:xfrm>
          <a:prstGeom prst="rect">
            <a:avLst/>
          </a:prstGeom>
        </p:spPr>
        <p:txBody>
          <a:bodyPr wrap="square">
            <a:spAutoFit/>
          </a:bodyPr>
          <a:lstStyle/>
          <a:p>
            <a:pPr indent="408305" algn="just">
              <a:lnSpc>
                <a:spcPct val="150000"/>
              </a:lnSpc>
              <a:spcAft>
                <a:spcPts val="0"/>
              </a:spcAft>
            </a:pPr>
            <a:r>
              <a:rPr lang="zh-CN" altLang="en-US" b="1" dirty="0" smtClean="0">
                <a:solidFill>
                  <a:srgbClr val="FF0000"/>
                </a:solidFill>
                <a:latin typeface="微软雅黑" panose="020B0503020204020204" pitchFamily="34" charset="-122"/>
                <a:ea typeface="微软雅黑" panose="020B0503020204020204" pitchFamily="34" charset="-122"/>
              </a:rPr>
              <a:t>对 </a:t>
            </a:r>
            <a:r>
              <a:rPr lang="zh-CN" altLang="en-US" b="1" dirty="0" smtClean="0">
                <a:solidFill>
                  <a:srgbClr val="FF0000"/>
                </a:solidFill>
                <a:latin typeface="微软雅黑" panose="020B0503020204020204" pitchFamily="34" charset="-122"/>
                <a:ea typeface="微软雅黑" panose="020B0503020204020204" pitchFamily="34" charset="-122"/>
              </a:rPr>
              <a:t>拟考研的</a:t>
            </a:r>
            <a:r>
              <a:rPr lang="zh-CN" altLang="en-US" b="1" dirty="0" smtClean="0">
                <a:solidFill>
                  <a:srgbClr val="FF0000"/>
                </a:solidFill>
                <a:latin typeface="微软雅黑" panose="020B0503020204020204" pitchFamily="34" charset="-122"/>
                <a:ea typeface="微软雅黑" panose="020B0503020204020204" pitchFamily="34" charset="-122"/>
              </a:rPr>
              <a:t>学生：</a:t>
            </a:r>
            <a:endParaRPr lang="en-US" altLang="zh-CN" b="1" dirty="0">
              <a:solidFill>
                <a:srgbClr val="FF0000"/>
              </a:solidFill>
              <a:latin typeface="微软雅黑" panose="020B0503020204020204" pitchFamily="34" charset="-122"/>
              <a:ea typeface="微软雅黑" panose="020B0503020204020204" pitchFamily="34" charset="-122"/>
            </a:endParaRPr>
          </a:p>
          <a:p>
            <a:pPr indent="408305" algn="just">
              <a:lnSpc>
                <a:spcPct val="150000"/>
              </a:lnSpc>
              <a:spcAft>
                <a:spcPts val="0"/>
              </a:spcAft>
            </a:pPr>
            <a:r>
              <a:rPr lang="zh-CN" altLang="en-US" b="1" dirty="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）理性对待考</a:t>
            </a:r>
            <a:r>
              <a:rPr lang="zh-CN" altLang="en-US" b="1" dirty="0" smtClean="0">
                <a:latin typeface="微软雅黑" panose="020B0503020204020204" pitchFamily="34" charset="-122"/>
                <a:ea typeface="微软雅黑" panose="020B0503020204020204" pitchFamily="34" charset="-122"/>
              </a:rPr>
              <a:t>研动机，对于个人规划不清晰的同学</a:t>
            </a:r>
            <a:r>
              <a:rPr lang="zh-CN" altLang="en-US" b="1" dirty="0" smtClean="0">
                <a:latin typeface="微软雅黑" panose="020B0503020204020204" pitchFamily="34" charset="-122"/>
                <a:ea typeface="微软雅黑" panose="020B0503020204020204" pitchFamily="34" charset="-122"/>
              </a:rPr>
              <a:t>，建议先行求职</a:t>
            </a:r>
            <a:r>
              <a:rPr lang="zh-CN" altLang="en-US" b="1" dirty="0" smtClean="0">
                <a:latin typeface="微软雅黑" panose="020B0503020204020204" pitchFamily="34" charset="-122"/>
                <a:ea typeface="微软雅黑" panose="020B0503020204020204" pitchFamily="34" charset="-122"/>
              </a:rPr>
              <a:t>就业；</a:t>
            </a:r>
            <a:endParaRPr lang="en-US" altLang="zh-CN" b="1" dirty="0" smtClean="0">
              <a:latin typeface="微软雅黑" panose="020B0503020204020204" pitchFamily="34" charset="-122"/>
              <a:ea typeface="微软雅黑" panose="020B0503020204020204" pitchFamily="34" charset="-122"/>
            </a:endParaRPr>
          </a:p>
          <a:p>
            <a:pPr indent="408305" algn="just">
              <a:lnSpc>
                <a:spcPct val="150000"/>
              </a:lnSpc>
              <a:spcAft>
                <a:spcPts val="0"/>
              </a:spcAft>
            </a:pPr>
            <a:r>
              <a:rPr lang="zh-CN" altLang="en-US" b="1" dirty="0" smtClean="0">
                <a:latin typeface="微软雅黑" panose="020B0503020204020204" pitchFamily="34" charset="-122"/>
                <a:ea typeface="微软雅黑" panose="020B0503020204020204" pitchFamily="34" charset="-122"/>
              </a:rPr>
              <a:t>（</a:t>
            </a:r>
            <a:r>
              <a:rPr lang="en-US" altLang="zh-CN" b="1" dirty="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）认清</a:t>
            </a:r>
            <a:r>
              <a:rPr lang="zh-CN" altLang="en-US" b="1" dirty="0" smtClean="0">
                <a:latin typeface="微软雅黑" panose="020B0503020204020204" pitchFamily="34" charset="-122"/>
                <a:ea typeface="微软雅黑" panose="020B0503020204020204" pitchFamily="34" charset="-122"/>
              </a:rPr>
              <a:t>就业形势，抓住宝贵就业时机</a:t>
            </a:r>
            <a:r>
              <a:rPr lang="zh-CN" altLang="en-US" b="1" dirty="0" smtClean="0">
                <a:latin typeface="微软雅黑" panose="020B0503020204020204" pitchFamily="34" charset="-122"/>
                <a:ea typeface="微软雅黑" panose="020B0503020204020204" pitchFamily="34" charset="-122"/>
              </a:rPr>
              <a:t>，先</a:t>
            </a:r>
            <a:r>
              <a:rPr lang="zh-CN" altLang="en-US" b="1" dirty="0" smtClean="0">
                <a:latin typeface="微软雅黑" panose="020B0503020204020204" pitchFamily="34" charset="-122"/>
                <a:ea typeface="微软雅黑" panose="020B0503020204020204" pitchFamily="34" charset="-122"/>
              </a:rPr>
              <a:t>就业再择业。</a:t>
            </a:r>
            <a:endParaRPr lang="en-US" altLang="zh-CN" b="1" dirty="0" smtClean="0">
              <a:latin typeface="微软雅黑" panose="020B0503020204020204" pitchFamily="34" charset="-122"/>
              <a:ea typeface="微软雅黑" panose="020B0503020204020204" pitchFamily="34" charset="-122"/>
            </a:endParaRPr>
          </a:p>
          <a:p>
            <a:pPr indent="408305" algn="just">
              <a:lnSpc>
                <a:spcPct val="150000"/>
              </a:lnSpc>
              <a:spcAft>
                <a:spcPts val="0"/>
              </a:spcAft>
            </a:pPr>
            <a:endParaRPr lang="zh-CN" altLang="en-US" b="1" dirty="0">
              <a:solidFill>
                <a:srgbClr val="FF0000"/>
              </a:solidFill>
              <a:latin typeface="微软雅黑" panose="020B0503020204020204" pitchFamily="34" charset="-122"/>
              <a:ea typeface="微软雅黑" panose="020B0503020204020204" pitchFamily="34" charset="-122"/>
            </a:endParaRPr>
          </a:p>
          <a:p>
            <a:pPr indent="408305" algn="just">
              <a:lnSpc>
                <a:spcPct val="150000"/>
              </a:lnSpc>
              <a:spcAft>
                <a:spcPts val="0"/>
              </a:spcAft>
            </a:pPr>
            <a:r>
              <a:rPr lang="zh-CN" altLang="en-US" b="1" dirty="0" smtClean="0">
                <a:solidFill>
                  <a:srgbClr val="FF0000"/>
                </a:solidFill>
                <a:latin typeface="微软雅黑" panose="020B0503020204020204" pitchFamily="34" charset="-122"/>
                <a:ea typeface="微软雅黑" panose="020B0503020204020204" pitchFamily="34" charset="-122"/>
              </a:rPr>
              <a:t>对 拟考公务员的</a:t>
            </a:r>
            <a:r>
              <a:rPr lang="zh-CN" altLang="en-US" b="1" dirty="0" smtClean="0">
                <a:solidFill>
                  <a:srgbClr val="FF0000"/>
                </a:solidFill>
                <a:latin typeface="微软雅黑" panose="020B0503020204020204" pitchFamily="34" charset="-122"/>
                <a:ea typeface="微软雅黑" panose="020B0503020204020204" pitchFamily="34" charset="-122"/>
              </a:rPr>
              <a:t>学生：</a:t>
            </a:r>
            <a:endParaRPr lang="en-US" altLang="zh-CN" b="1" dirty="0">
              <a:solidFill>
                <a:srgbClr val="FF0000"/>
              </a:solidFill>
              <a:latin typeface="微软雅黑" panose="020B0503020204020204" pitchFamily="34" charset="-122"/>
              <a:ea typeface="微软雅黑" panose="020B0503020204020204" pitchFamily="34" charset="-122"/>
            </a:endParaRPr>
          </a:p>
          <a:p>
            <a:pPr indent="408305" algn="just">
              <a:lnSpc>
                <a:spcPct val="150000"/>
              </a:lnSpc>
              <a:spcAft>
                <a:spcPts val="0"/>
              </a:spcAft>
            </a:pPr>
            <a:r>
              <a:rPr lang="zh-CN" altLang="en-US" b="1" dirty="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）认清</a:t>
            </a:r>
            <a:r>
              <a:rPr lang="zh-CN" altLang="en-US" b="1" dirty="0">
                <a:latin typeface="微软雅黑" panose="020B0503020204020204" pitchFamily="34" charset="-122"/>
                <a:ea typeface="微软雅黑" panose="020B0503020204020204" pitchFamily="34" charset="-122"/>
              </a:rPr>
              <a:t>就业形势</a:t>
            </a:r>
            <a:r>
              <a:rPr lang="zh-CN" altLang="en-US" b="1" dirty="0" smtClean="0">
                <a:latin typeface="微软雅黑" panose="020B0503020204020204" pitchFamily="34" charset="-122"/>
                <a:ea typeface="微软雅黑" panose="020B0503020204020204" pitchFamily="34" charset="-122"/>
              </a:rPr>
              <a:t>，</a:t>
            </a:r>
            <a:r>
              <a:rPr lang="zh-CN" altLang="en-US" b="1" dirty="0">
                <a:latin typeface="微软雅黑" panose="020B0503020204020204" pitchFamily="34" charset="-122"/>
                <a:ea typeface="微软雅黑" panose="020B0503020204020204" pitchFamily="34" charset="-122"/>
              </a:rPr>
              <a:t>抓住宝贵就业时机</a:t>
            </a:r>
            <a:r>
              <a:rPr lang="zh-CN" altLang="en-US" b="1" dirty="0" smtClean="0">
                <a:latin typeface="微软雅黑" panose="020B0503020204020204" pitchFamily="34" charset="-122"/>
                <a:ea typeface="微软雅黑" panose="020B0503020204020204" pitchFamily="34" charset="-122"/>
              </a:rPr>
              <a:t>，先</a:t>
            </a:r>
            <a:r>
              <a:rPr lang="zh-CN" altLang="en-US" b="1" dirty="0">
                <a:latin typeface="微软雅黑" panose="020B0503020204020204" pitchFamily="34" charset="-122"/>
                <a:ea typeface="微软雅黑" panose="020B0503020204020204" pitchFamily="34" charset="-122"/>
              </a:rPr>
              <a:t>就业再</a:t>
            </a:r>
            <a:r>
              <a:rPr lang="zh-CN" altLang="en-US" b="1" dirty="0" smtClean="0">
                <a:latin typeface="微软雅黑" panose="020B0503020204020204" pitchFamily="34" charset="-122"/>
                <a:ea typeface="微软雅黑" panose="020B0503020204020204" pitchFamily="34" charset="-122"/>
              </a:rPr>
              <a:t>择业；</a:t>
            </a:r>
            <a:endParaRPr lang="en-US" altLang="zh-CN" b="1" dirty="0">
              <a:latin typeface="微软雅黑" panose="020B0503020204020204" pitchFamily="34" charset="-122"/>
              <a:ea typeface="微软雅黑" panose="020B0503020204020204" pitchFamily="34" charset="-122"/>
            </a:endParaRPr>
          </a:p>
          <a:p>
            <a:pPr indent="408305" algn="just">
              <a:lnSpc>
                <a:spcPct val="150000"/>
              </a:lnSpc>
              <a:spcAft>
                <a:spcPts val="0"/>
              </a:spcAft>
            </a:pPr>
            <a:r>
              <a:rPr lang="zh-CN" altLang="en-US" b="1" dirty="0" smtClean="0">
                <a:latin typeface="微软雅黑" panose="020B0503020204020204" pitchFamily="34" charset="-122"/>
                <a:ea typeface="微软雅黑" panose="020B0503020204020204" pitchFamily="34" charset="-122"/>
              </a:rPr>
              <a:t>  （</a:t>
            </a:r>
            <a:r>
              <a:rPr lang="en-US" altLang="zh-CN" b="1" dirty="0" smtClean="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）合理</a:t>
            </a:r>
            <a:r>
              <a:rPr lang="zh-CN" altLang="en-US" b="1" dirty="0">
                <a:latin typeface="微软雅黑" panose="020B0503020204020204" pitchFamily="34" charset="-122"/>
                <a:ea typeface="微软雅黑" panose="020B0503020204020204" pitchFamily="34" charset="-122"/>
              </a:rPr>
              <a:t>备考，同时</a:t>
            </a:r>
            <a:r>
              <a:rPr lang="zh-CN" altLang="en-US" b="1" dirty="0" smtClean="0">
                <a:latin typeface="微软雅黑" panose="020B0503020204020204" pitchFamily="34" charset="-122"/>
                <a:ea typeface="微软雅黑" panose="020B0503020204020204" pitchFamily="34" charset="-122"/>
              </a:rPr>
              <a:t>关注参与央企国企、事业单位招聘。</a:t>
            </a:r>
            <a:endParaRPr lang="en-US" altLang="zh-CN" b="1" dirty="0" smtClean="0">
              <a:latin typeface="微软雅黑" panose="020B0503020204020204" pitchFamily="34" charset="-122"/>
              <a:ea typeface="微软雅黑" panose="020B0503020204020204" pitchFamily="34" charset="-122"/>
            </a:endParaRPr>
          </a:p>
          <a:p>
            <a:pPr indent="408305" algn="just">
              <a:lnSpc>
                <a:spcPct val="150000"/>
              </a:lnSpc>
              <a:spcAft>
                <a:spcPts val="0"/>
              </a:spcAft>
            </a:pPr>
            <a:endParaRPr lang="en-US" altLang="zh-CN" b="1" dirty="0" smtClean="0">
              <a:latin typeface="微软雅黑" panose="020B0503020204020204" pitchFamily="34" charset="-122"/>
              <a:ea typeface="微软雅黑" panose="020B0503020204020204" pitchFamily="34" charset="-122"/>
            </a:endParaRPr>
          </a:p>
          <a:p>
            <a:pPr indent="408305" algn="just">
              <a:lnSpc>
                <a:spcPct val="150000"/>
              </a:lnSpc>
              <a:spcAft>
                <a:spcPts val="0"/>
              </a:spcAft>
            </a:pPr>
            <a:r>
              <a:rPr lang="zh-CN" altLang="en-US" b="1" dirty="0" smtClean="0">
                <a:solidFill>
                  <a:srgbClr val="FF0000"/>
                </a:solidFill>
                <a:latin typeface="微软雅黑" panose="020B0503020204020204" pitchFamily="34" charset="-122"/>
                <a:ea typeface="微软雅黑" panose="020B0503020204020204" pitchFamily="34" charset="-122"/>
              </a:rPr>
              <a:t>对 待就业</a:t>
            </a:r>
            <a:r>
              <a:rPr lang="zh-CN" altLang="en-US" b="1" dirty="0" smtClean="0">
                <a:solidFill>
                  <a:srgbClr val="FF0000"/>
                </a:solidFill>
                <a:latin typeface="微软雅黑" panose="020B0503020204020204" pitchFamily="34" charset="-122"/>
                <a:ea typeface="微软雅黑" panose="020B0503020204020204" pitchFamily="34" charset="-122"/>
              </a:rPr>
              <a:t>学生：</a:t>
            </a:r>
            <a:endParaRPr lang="en-US" altLang="zh-CN" b="1" dirty="0">
              <a:solidFill>
                <a:srgbClr val="FF0000"/>
              </a:solidFill>
              <a:latin typeface="微软雅黑" panose="020B0503020204020204" pitchFamily="34" charset="-122"/>
              <a:ea typeface="微软雅黑" panose="020B0503020204020204" pitchFamily="34" charset="-122"/>
            </a:endParaRPr>
          </a:p>
          <a:p>
            <a:pPr indent="408305" algn="just">
              <a:lnSpc>
                <a:spcPct val="150000"/>
              </a:lnSpc>
              <a:spcAft>
                <a:spcPts val="0"/>
              </a:spcAft>
            </a:pPr>
            <a:r>
              <a:rPr lang="zh-CN" altLang="en-US" b="1" dirty="0" smtClean="0">
                <a:latin typeface="微软雅黑" panose="020B0503020204020204" pitchFamily="34" charset="-122"/>
                <a:ea typeface="微软雅黑" panose="020B0503020204020204" pitchFamily="34" charset="-122"/>
              </a:rPr>
              <a:t> （</a:t>
            </a:r>
            <a:r>
              <a:rPr lang="en-US" altLang="zh-CN" b="1" dirty="0" smtClean="0">
                <a:latin typeface="微软雅黑" panose="020B0503020204020204" pitchFamily="34" charset="-122"/>
                <a:ea typeface="微软雅黑" panose="020B0503020204020204" pitchFamily="34" charset="-122"/>
              </a:rPr>
              <a:t>1</a:t>
            </a:r>
            <a:r>
              <a:rPr lang="zh-CN" altLang="en-US" b="1" dirty="0" smtClean="0">
                <a:latin typeface="微软雅黑" panose="020B0503020204020204" pitchFamily="34" charset="-122"/>
                <a:ea typeface="微软雅黑" panose="020B0503020204020204" pitchFamily="34" charset="-122"/>
              </a:rPr>
              <a:t>）多寻求简历</a:t>
            </a:r>
            <a:r>
              <a:rPr lang="zh-CN" altLang="en-US" b="1" dirty="0" smtClean="0">
                <a:latin typeface="微软雅黑" panose="020B0503020204020204" pitchFamily="34" charset="-122"/>
                <a:ea typeface="微软雅黑" panose="020B0503020204020204" pitchFamily="34" charset="-122"/>
              </a:rPr>
              <a:t>指导和笔面试就业技巧指导，调整不合理求职意向；</a:t>
            </a:r>
            <a:endParaRPr lang="en-US" altLang="zh-CN" b="1" dirty="0" smtClean="0">
              <a:latin typeface="微软雅黑" panose="020B0503020204020204" pitchFamily="34" charset="-122"/>
              <a:ea typeface="微软雅黑" panose="020B0503020204020204" pitchFamily="34" charset="-122"/>
            </a:endParaRPr>
          </a:p>
          <a:p>
            <a:pPr indent="408305" algn="just">
              <a:lnSpc>
                <a:spcPct val="150000"/>
              </a:lnSpc>
              <a:spcAft>
                <a:spcPts val="0"/>
              </a:spcAft>
            </a:pPr>
            <a:r>
              <a:rPr lang="zh-CN" altLang="en-US" b="1" dirty="0" smtClean="0">
                <a:latin typeface="微软雅黑" panose="020B0503020204020204" pitchFamily="34" charset="-122"/>
                <a:ea typeface="微软雅黑" panose="020B0503020204020204" pitchFamily="34" charset="-122"/>
              </a:rPr>
              <a:t> （</a:t>
            </a:r>
            <a:r>
              <a:rPr lang="en-US" altLang="zh-CN" b="1" dirty="0" smtClean="0">
                <a:latin typeface="微软雅黑" panose="020B0503020204020204" pitchFamily="34" charset="-122"/>
                <a:ea typeface="微软雅黑" panose="020B0503020204020204" pitchFamily="34" charset="-122"/>
              </a:rPr>
              <a:t>2</a:t>
            </a:r>
            <a:r>
              <a:rPr lang="zh-CN" altLang="en-US" b="1" dirty="0" smtClean="0">
                <a:latin typeface="微软雅黑" panose="020B0503020204020204" pitchFamily="34" charset="-122"/>
                <a:ea typeface="微软雅黑" panose="020B0503020204020204" pitchFamily="34" charset="-122"/>
              </a:rPr>
              <a:t>）及时与辅导员赵丹老师沟通就业</a:t>
            </a:r>
            <a:r>
              <a:rPr lang="zh-CN" altLang="en-US" b="1" dirty="0" smtClean="0">
                <a:latin typeface="微软雅黑" panose="020B0503020204020204" pitchFamily="34" charset="-122"/>
                <a:ea typeface="微软雅黑" panose="020B0503020204020204" pitchFamily="34" charset="-122"/>
              </a:rPr>
              <a:t>动态</a:t>
            </a:r>
            <a:r>
              <a:rPr lang="zh-CN" altLang="en-US" b="1" dirty="0" smtClean="0">
                <a:latin typeface="微软雅黑" panose="020B0503020204020204" pitchFamily="34" charset="-122"/>
                <a:ea typeface="微软雅黑" panose="020B0503020204020204" pitchFamily="34" charset="-122"/>
              </a:rPr>
              <a:t>，把握</a:t>
            </a:r>
            <a:r>
              <a:rPr lang="zh-CN" altLang="en-US" b="1" dirty="0" smtClean="0">
                <a:latin typeface="微软雅黑" panose="020B0503020204020204" pitchFamily="34" charset="-122"/>
                <a:ea typeface="微软雅黑" panose="020B0503020204020204" pitchFamily="34" charset="-122"/>
              </a:rPr>
              <a:t>春招黄金期，兼顾好毕设和求职。</a:t>
            </a:r>
            <a:endParaRPr lang="en-US" altLang="zh-CN" b="1" dirty="0" smtClean="0">
              <a:latin typeface="微软雅黑" panose="020B0503020204020204" pitchFamily="34" charset="-122"/>
              <a:ea typeface="微软雅黑" panose="020B0503020204020204" pitchFamily="34" charset="-122"/>
            </a:endParaRPr>
          </a:p>
        </p:txBody>
      </p:sp>
      <p:sp>
        <p:nvSpPr>
          <p:cNvPr id="12" name="矩形 11"/>
          <p:cNvSpPr/>
          <p:nvPr/>
        </p:nvSpPr>
        <p:spPr>
          <a:xfrm>
            <a:off x="8780965" y="1933772"/>
            <a:ext cx="2600458" cy="3000821"/>
          </a:xfrm>
          <a:prstGeom prst="rect">
            <a:avLst/>
          </a:prstGeom>
          <a:ln>
            <a:solidFill>
              <a:srgbClr val="FF0000"/>
            </a:solidFill>
          </a:ln>
        </p:spPr>
        <p:txBody>
          <a:bodyPr wrap="square">
            <a:spAutoFit/>
          </a:bodyPr>
          <a:lstStyle/>
          <a:p>
            <a:pPr indent="408305" algn="just">
              <a:lnSpc>
                <a:spcPct val="150000"/>
              </a:lnSpc>
            </a:pPr>
            <a:r>
              <a:rPr lang="zh-CN" altLang="en-US" sz="1400" b="1" dirty="0">
                <a:solidFill>
                  <a:srgbClr val="FF0000"/>
                </a:solidFill>
                <a:latin typeface="微软雅黑" panose="020B0503020204020204" pitchFamily="34" charset="-122"/>
                <a:ea typeface="微软雅黑" panose="020B0503020204020204" pitchFamily="34" charset="-122"/>
              </a:rPr>
              <a:t>拟考研：    </a:t>
            </a:r>
            <a:r>
              <a:rPr lang="zh-CN" altLang="en-US" sz="1400" b="1" dirty="0">
                <a:latin typeface="微软雅黑" panose="020B0503020204020204" pitchFamily="34" charset="-122"/>
                <a:ea typeface="微软雅黑" panose="020B0503020204020204" pitchFamily="34" charset="-122"/>
              </a:rPr>
              <a:t>“多想一想”</a:t>
            </a:r>
            <a:endParaRPr lang="en-US" altLang="zh-CN" sz="1400" b="1" dirty="0">
              <a:latin typeface="微软雅黑" panose="020B0503020204020204" pitchFamily="34" charset="-122"/>
              <a:ea typeface="微软雅黑" panose="020B0503020204020204" pitchFamily="34" charset="-122"/>
            </a:endParaRPr>
          </a:p>
          <a:p>
            <a:pPr indent="408305" algn="just">
              <a:lnSpc>
                <a:spcPct val="150000"/>
              </a:lnSpc>
              <a:spcAft>
                <a:spcPts val="0"/>
              </a:spcAft>
            </a:pPr>
            <a:endParaRPr lang="en-US" altLang="zh-CN" sz="1400" b="1" dirty="0" smtClean="0">
              <a:solidFill>
                <a:srgbClr val="FF0000"/>
              </a:solidFill>
              <a:latin typeface="微软雅黑" panose="020B0503020204020204" pitchFamily="34" charset="-122"/>
              <a:ea typeface="微软雅黑" panose="020B0503020204020204" pitchFamily="34" charset="-122"/>
            </a:endParaRPr>
          </a:p>
          <a:p>
            <a:pPr indent="408305" algn="just">
              <a:lnSpc>
                <a:spcPct val="150000"/>
              </a:lnSpc>
              <a:spcAft>
                <a:spcPts val="0"/>
              </a:spcAft>
            </a:pPr>
            <a:endParaRPr lang="en-US" altLang="zh-CN" sz="1400" b="1" dirty="0" smtClean="0">
              <a:solidFill>
                <a:srgbClr val="FF0000"/>
              </a:solidFill>
              <a:latin typeface="微软雅黑" panose="020B0503020204020204" pitchFamily="34" charset="-122"/>
              <a:ea typeface="微软雅黑" panose="020B0503020204020204" pitchFamily="34" charset="-122"/>
            </a:endParaRPr>
          </a:p>
          <a:p>
            <a:pPr indent="408305" algn="just">
              <a:lnSpc>
                <a:spcPct val="150000"/>
              </a:lnSpc>
              <a:spcAft>
                <a:spcPts val="0"/>
              </a:spcAft>
            </a:pPr>
            <a:endParaRPr lang="en-US" altLang="zh-CN" sz="1400" b="1" dirty="0" smtClean="0">
              <a:solidFill>
                <a:srgbClr val="FF0000"/>
              </a:solidFill>
              <a:latin typeface="微软雅黑" panose="020B0503020204020204" pitchFamily="34" charset="-122"/>
              <a:ea typeface="微软雅黑" panose="020B0503020204020204" pitchFamily="34" charset="-122"/>
            </a:endParaRPr>
          </a:p>
          <a:p>
            <a:pPr indent="408305" algn="just">
              <a:lnSpc>
                <a:spcPct val="150000"/>
              </a:lnSpc>
            </a:pPr>
            <a:r>
              <a:rPr lang="zh-CN" altLang="en-US" sz="1400" b="1" dirty="0">
                <a:solidFill>
                  <a:srgbClr val="FF0000"/>
                </a:solidFill>
                <a:latin typeface="微软雅黑" panose="020B0503020204020204" pitchFamily="34" charset="-122"/>
                <a:ea typeface="微软雅黑" panose="020B0503020204020204" pitchFamily="34" charset="-122"/>
              </a:rPr>
              <a:t>考公务员： </a:t>
            </a:r>
            <a:r>
              <a:rPr lang="zh-CN" altLang="en-US" sz="1400" b="1" dirty="0">
                <a:latin typeface="微软雅黑" panose="020B0503020204020204" pitchFamily="34" charset="-122"/>
                <a:ea typeface="微软雅黑" panose="020B0503020204020204" pitchFamily="34" charset="-122"/>
              </a:rPr>
              <a:t>“多考一考”</a:t>
            </a:r>
            <a:endParaRPr lang="en-US" altLang="zh-CN" sz="1400" b="1" dirty="0">
              <a:latin typeface="微软雅黑" panose="020B0503020204020204" pitchFamily="34" charset="-122"/>
              <a:ea typeface="微软雅黑" panose="020B0503020204020204" pitchFamily="34" charset="-122"/>
            </a:endParaRPr>
          </a:p>
          <a:p>
            <a:pPr indent="408305" algn="just">
              <a:lnSpc>
                <a:spcPct val="150000"/>
              </a:lnSpc>
              <a:spcAft>
                <a:spcPts val="0"/>
              </a:spcAft>
            </a:pPr>
            <a:endParaRPr lang="en-US" altLang="zh-CN" sz="1400" b="1" dirty="0" smtClean="0">
              <a:solidFill>
                <a:srgbClr val="FF0000"/>
              </a:solidFill>
              <a:latin typeface="微软雅黑" panose="020B0503020204020204" pitchFamily="34" charset="-122"/>
              <a:ea typeface="微软雅黑" panose="020B0503020204020204" pitchFamily="34" charset="-122"/>
            </a:endParaRPr>
          </a:p>
          <a:p>
            <a:pPr indent="408305" algn="just">
              <a:lnSpc>
                <a:spcPct val="150000"/>
              </a:lnSpc>
              <a:spcAft>
                <a:spcPts val="0"/>
              </a:spcAft>
            </a:pPr>
            <a:endParaRPr lang="en-US" altLang="zh-CN" sz="1400" b="1" dirty="0" smtClean="0">
              <a:latin typeface="微软雅黑" panose="020B0503020204020204" pitchFamily="34" charset="-122"/>
              <a:ea typeface="微软雅黑" panose="020B0503020204020204" pitchFamily="34" charset="-122"/>
            </a:endParaRPr>
          </a:p>
          <a:p>
            <a:pPr indent="408305" algn="just">
              <a:lnSpc>
                <a:spcPct val="150000"/>
              </a:lnSpc>
              <a:spcAft>
                <a:spcPts val="0"/>
              </a:spcAft>
            </a:pPr>
            <a:endParaRPr lang="en-US" altLang="zh-CN" sz="1400" b="1" dirty="0" smtClean="0">
              <a:latin typeface="微软雅黑" panose="020B0503020204020204" pitchFamily="34" charset="-122"/>
              <a:ea typeface="微软雅黑" panose="020B0503020204020204" pitchFamily="34" charset="-122"/>
            </a:endParaRPr>
          </a:p>
          <a:p>
            <a:pPr indent="408305" algn="just">
              <a:lnSpc>
                <a:spcPct val="150000"/>
              </a:lnSpc>
            </a:pPr>
            <a:r>
              <a:rPr lang="zh-CN" altLang="en-US" sz="1400" b="1" dirty="0">
                <a:solidFill>
                  <a:srgbClr val="FF0000"/>
                </a:solidFill>
                <a:latin typeface="微软雅黑" panose="020B0503020204020204" pitchFamily="34" charset="-122"/>
                <a:ea typeface="微软雅黑" panose="020B0503020204020204" pitchFamily="34" charset="-122"/>
              </a:rPr>
              <a:t>待就业</a:t>
            </a:r>
            <a:r>
              <a:rPr lang="zh-CN" altLang="en-US" sz="1400" b="1" dirty="0" smtClean="0">
                <a:solidFill>
                  <a:srgbClr val="FF0000"/>
                </a:solidFill>
                <a:latin typeface="微软雅黑" panose="020B0503020204020204" pitchFamily="34" charset="-122"/>
                <a:ea typeface="微软雅黑" panose="020B0503020204020204" pitchFamily="34" charset="-122"/>
              </a:rPr>
              <a:t>：     </a:t>
            </a:r>
            <a:r>
              <a:rPr lang="zh-CN" altLang="en-US" sz="1400" b="1" dirty="0" smtClean="0">
                <a:latin typeface="微软雅黑" panose="020B0503020204020204" pitchFamily="34" charset="-122"/>
                <a:ea typeface="微软雅黑" panose="020B0503020204020204" pitchFamily="34" charset="-122"/>
              </a:rPr>
              <a:t>多“投一投”</a:t>
            </a:r>
            <a:endParaRPr lang="en-US" altLang="zh-CN" sz="14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43529362"/>
      </p:ext>
    </p:extLst>
  </p:cSld>
  <p:clrMapOvr>
    <a:masterClrMapping/>
  </p:clrMapOvr>
  <p:transition spd="slow">
    <p:comb/>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9968375" y="389592"/>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 name="文本框 1"/>
          <p:cNvSpPr txBox="1"/>
          <p:nvPr/>
        </p:nvSpPr>
        <p:spPr>
          <a:xfrm>
            <a:off x="2392075" y="2243176"/>
            <a:ext cx="7931279" cy="2123658"/>
          </a:xfrm>
          <a:prstGeom prst="rect">
            <a:avLst/>
          </a:prstGeom>
          <a:noFill/>
        </p:spPr>
        <p:txBody>
          <a:bodyPr wrap="square" rtlCol="0">
            <a:spAutoFit/>
          </a:bodyPr>
          <a:lstStyle/>
          <a:p>
            <a:pPr algn="ctr"/>
            <a:r>
              <a:rPr lang="zh-CN" altLang="en-US" sz="6600" dirty="0">
                <a:latin typeface="微软雅黑" panose="020B0503020204020204" pitchFamily="34" charset="-122"/>
                <a:ea typeface="微软雅黑" panose="020B0503020204020204" pitchFamily="34" charset="-122"/>
              </a:rPr>
              <a:t>祝愿同学们</a:t>
            </a:r>
            <a:endParaRPr lang="en-US" altLang="zh-CN" sz="6600" dirty="0">
              <a:latin typeface="微软雅黑" panose="020B0503020204020204" pitchFamily="34" charset="-122"/>
              <a:ea typeface="微软雅黑" panose="020B0503020204020204" pitchFamily="34" charset="-122"/>
            </a:endParaRPr>
          </a:p>
          <a:p>
            <a:pPr algn="ctr"/>
            <a:r>
              <a:rPr lang="zh-CN" altLang="en-US" sz="6600" dirty="0">
                <a:latin typeface="微软雅黑" panose="020B0503020204020204" pitchFamily="34" charset="-122"/>
                <a:ea typeface="微软雅黑" panose="020B0503020204020204" pitchFamily="34" charset="-122"/>
              </a:rPr>
              <a:t>假期快乐，学业有成！</a:t>
            </a:r>
          </a:p>
        </p:txBody>
      </p:sp>
      <p:sp>
        <p:nvSpPr>
          <p:cNvPr id="7" name="文本框 6"/>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999439590"/>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2" name="文本框 11">
            <a:extLst>
              <a:ext uri="{FF2B5EF4-FFF2-40B4-BE49-F238E27FC236}">
                <a16:creationId xmlns:a16="http://schemas.microsoft.com/office/drawing/2014/main" id="{3561182A-D278-468E-B6F3-3E40AD1E1A6A}"/>
              </a:ext>
            </a:extLst>
          </p:cNvPr>
          <p:cNvSpPr txBox="1"/>
          <p:nvPr/>
        </p:nvSpPr>
        <p:spPr>
          <a:xfrm>
            <a:off x="899663" y="2346960"/>
            <a:ext cx="3408721" cy="830997"/>
          </a:xfrm>
          <a:prstGeom prst="rect">
            <a:avLst/>
          </a:prstGeom>
          <a:noFill/>
        </p:spPr>
        <p:txBody>
          <a:bodyPr wrap="square" rtlCol="0">
            <a:spAutoFit/>
            <a:scene3d>
              <a:camera prst="orthographicFront"/>
              <a:lightRig rig="threePt" dir="t"/>
            </a:scene3d>
            <a:sp3d contourW="12700"/>
          </a:bodyPr>
          <a:lstStyle/>
          <a:p>
            <a:pPr algn="ctr"/>
            <a:r>
              <a:rPr lang="en-US" altLang="zh-CN" sz="4800" b="1" dirty="0">
                <a:solidFill>
                  <a:srgbClr val="006EA0"/>
                </a:solidFill>
                <a:latin typeface="微软雅黑" panose="020B0503020204020204" pitchFamily="34" charset="-122"/>
                <a:ea typeface="微软雅黑" panose="020B0503020204020204" pitchFamily="34" charset="-122"/>
                <a:cs typeface="+mn-ea"/>
                <a:sym typeface="+mn-lt"/>
              </a:rPr>
              <a:t>PART 02</a:t>
            </a:r>
            <a:endParaRPr lang="zh-CN" altLang="en-US" sz="4800" b="1" dirty="0">
              <a:solidFill>
                <a:srgbClr val="006EA0"/>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1189492" y="3424926"/>
            <a:ext cx="7393375"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zh-CN" altLang="en-US" sz="4000" dirty="0">
                <a:solidFill>
                  <a:schemeClr val="tx2"/>
                </a:solidFill>
                <a:latin typeface="黑体" panose="02010609060101010101" pitchFamily="49" charset="-122"/>
                <a:ea typeface="黑体" panose="02010609060101010101" pitchFamily="49" charset="-122"/>
                <a:cs typeface="+mn-ea"/>
                <a:sym typeface="+mn-lt"/>
              </a:rPr>
              <a:t>近期诈骗案例及防范诈骗要点</a:t>
            </a:r>
          </a:p>
        </p:txBody>
      </p:sp>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V="1">
            <a:off x="668663" y="1958019"/>
            <a:ext cx="0" cy="2738268"/>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F14EF259-ADAD-4C69-97D3-C2B0AE08865E}"/>
              </a:ext>
            </a:extLst>
          </p:cNvPr>
          <p:cNvSpPr txBox="1"/>
          <p:nvPr/>
        </p:nvSpPr>
        <p:spPr>
          <a:xfrm>
            <a:off x="-46075" y="211786"/>
            <a:ext cx="9838988"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194102732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up)">
                                      <p:cBhvr>
                                        <p:cTn id="1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14024" y="118154"/>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冒充客服类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78342" y="1892305"/>
            <a:ext cx="918368" cy="3949202"/>
            <a:chOff x="78342" y="1892305"/>
            <a:chExt cx="91836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78342" y="272135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90148" y="2444200"/>
            <a:ext cx="8141158" cy="2677656"/>
          </a:xfrm>
          <a:prstGeom prst="rect">
            <a:avLst/>
          </a:prstGeom>
          <a:noFill/>
        </p:spPr>
        <p:txBody>
          <a:bodyPr wrap="square" rtlCol="0">
            <a:spAutoFit/>
          </a:bodyPr>
          <a:lstStyle/>
          <a:p>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2020</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年</a:t>
            </a:r>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12</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月</a:t>
            </a:r>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7</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日，我校某同学接到一个自称天猫客服人员的电话，称其在淘宝购买了一件产品因后台操作失误信息填写错误，并将电话转到自称工商银行客服人员电话，要求其下载京东金融办理退款。该同学按照要求转账</a:t>
            </a:r>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3600</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元后，又被要求继续转账</a:t>
            </a:r>
            <a:r>
              <a:rPr lang="en-US" altLang="zh-CN" sz="2800" kern="100" dirty="0">
                <a:effectLst/>
                <a:latin typeface="黑体" panose="02010609060101010101" pitchFamily="49" charset="-122"/>
                <a:ea typeface="黑体" panose="02010609060101010101" pitchFamily="49" charset="-122"/>
                <a:cs typeface="Times New Roman" panose="02020603050405020304" pitchFamily="18" charset="0"/>
              </a:rPr>
              <a:t>7000</a:t>
            </a:r>
            <a:r>
              <a:rPr lang="zh-CN" altLang="zh-CN" sz="2800" kern="100" dirty="0">
                <a:effectLst/>
                <a:latin typeface="黑体" panose="02010609060101010101" pitchFamily="49" charset="-122"/>
                <a:ea typeface="黑体" panose="02010609060101010101" pitchFamily="49" charset="-122"/>
                <a:cs typeface="Times New Roman" panose="02020603050405020304" pitchFamily="18" charset="0"/>
              </a:rPr>
              <a:t>元，此时，该同学发觉被骗，遂报警。</a:t>
            </a:r>
            <a:endParaRPr lang="zh-CN" altLang="en-US" sz="2800" dirty="0">
              <a:latin typeface="黑体" panose="02010609060101010101" pitchFamily="49" charset="-122"/>
              <a:ea typeface="黑体" panose="02010609060101010101" pitchFamily="49" charset="-122"/>
            </a:endParaRPr>
          </a:p>
        </p:txBody>
      </p:sp>
      <p:sp>
        <p:nvSpPr>
          <p:cNvPr id="18" name="文本框 17"/>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89230640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冒充客服类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398F252F-6D01-41F6-925F-8D46135B797C}"/>
              </a:ext>
            </a:extLst>
          </p:cNvPr>
          <p:cNvGrpSpPr/>
          <p:nvPr/>
        </p:nvGrpSpPr>
        <p:grpSpPr>
          <a:xfrm>
            <a:off x="84895" y="2093271"/>
            <a:ext cx="917022" cy="3949202"/>
            <a:chOff x="84895" y="2093271"/>
            <a:chExt cx="917022"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4" y="2093271"/>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5" y="2903312"/>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二</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90148" y="1887489"/>
            <a:ext cx="8141158" cy="4154984"/>
          </a:xfrm>
          <a:prstGeom prst="rect">
            <a:avLst/>
          </a:prstGeom>
          <a:noFill/>
        </p:spPr>
        <p:txBody>
          <a:bodyPr wrap="square" rtlCol="0">
            <a:spAutoFit/>
          </a:bodyPr>
          <a:lstStyle/>
          <a:p>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日，我校某同学接到一个自称天猫超市的电话，称由于员工操作失误，给其办理了一个业务，需要其亲自去银行取消业务，随后对方给转接了一个自称中国银行的电话。该同学向对方反映了自己的情况，对方称可以帮助办理。对方让其查看自己的资产，并称其给自己转一笔钱，后台就可以看到其信息。之后对方提供了一个卡号和姓名，说是虚拟卡号，可以把资产转移到那里，查完账号再退回来。该同学按要求转入了自己的全部资产，然后，对方又要求该同学将微信里的钱提现到银行卡并转到对方卡里，之后，对方又让该同学借</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14000</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元给他转过去，此时，该同学意识到情况不对，随后拨打电话询问家人，之后报警，共被骗</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50000</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元。</a:t>
            </a:r>
            <a:endParaRPr lang="zh-CN" altLang="en-US"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84378530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冒充客服类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5FB9AD5F-84D3-48BA-B421-487F5D652C62}"/>
              </a:ext>
            </a:extLst>
          </p:cNvPr>
          <p:cNvGrpSpPr/>
          <p:nvPr/>
        </p:nvGrpSpPr>
        <p:grpSpPr>
          <a:xfrm>
            <a:off x="84896" y="2093271"/>
            <a:ext cx="913204" cy="3295475"/>
            <a:chOff x="84896" y="2093271"/>
            <a:chExt cx="913204" cy="3295475"/>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5" y="2093271"/>
              <a:ext cx="31265" cy="32954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6" y="267933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三</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90148" y="2402180"/>
            <a:ext cx="8141158" cy="2677656"/>
          </a:xfrm>
          <a:prstGeom prst="rect">
            <a:avLst/>
          </a:prstGeom>
          <a:noFill/>
        </p:spPr>
        <p:txBody>
          <a:bodyPr wrap="square" rtlCol="0">
            <a:spAutoFit/>
          </a:bodyPr>
          <a:lstStyle/>
          <a:p>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2020</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12</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30</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日，我校某同学接到自称淘宝客服的电话，称其购买有问题需要退款，对方发送过来一个链接，让其登录链接进行操作。该同学按提示操作后提示操作超时银行卡被冻结，对方让其登录网页银行并激活网页银行账户，登录后该同学发现账户内有一笔钱，对方称激活后就可以将钱转入自己银行卡，但激活后该同学并未收到退款，便又按对方要求向对方转账，后发现被骗，于是报警，共计损失</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6984.7</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元。</a:t>
            </a:r>
            <a:endParaRPr lang="zh-CN" altLang="en-US" sz="24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129724136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冒充客服类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19676A1C-1348-4AFB-8525-705470F789B7}"/>
              </a:ext>
            </a:extLst>
          </p:cNvPr>
          <p:cNvGrpSpPr/>
          <p:nvPr/>
        </p:nvGrpSpPr>
        <p:grpSpPr>
          <a:xfrm>
            <a:off x="84896" y="2093271"/>
            <a:ext cx="913204" cy="3295475"/>
            <a:chOff x="84896" y="2093271"/>
            <a:chExt cx="913204" cy="3295475"/>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6835" y="2093271"/>
              <a:ext cx="31265" cy="329547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84896" y="267933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四</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90148" y="2402180"/>
            <a:ext cx="8141158" cy="2677656"/>
          </a:xfrm>
          <a:prstGeom prst="rect">
            <a:avLst/>
          </a:prstGeom>
          <a:noFill/>
        </p:spPr>
        <p:txBody>
          <a:bodyPr wrap="square" rtlCol="0">
            <a:spAutoFit/>
          </a:bodyPr>
          <a:lstStyle/>
          <a:p>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2021</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年</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2</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月</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1</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日，我校某同学接到一个自称天猫商家的电话。对方称该同学购买的产品有质量问题，要给他赔付，但先期需汇款以关闭赔付通道，于是该同学给对方转账</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200</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元。随后对方让该同学下载小额花钱</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app</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，借款</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32000</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元，并汇到某银行卡账号。而后对方又让其在京东金条借款</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8000</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元，并再次转到对方银行账户，最后仍没有赔付成功。后发现被骗，于是报警，共计损失</a:t>
            </a:r>
            <a:r>
              <a:rPr lang="en-US" altLang="zh-CN" sz="2400" kern="100" dirty="0">
                <a:effectLst/>
                <a:latin typeface="黑体" panose="02010609060101010101" pitchFamily="49" charset="-122"/>
                <a:ea typeface="黑体" panose="02010609060101010101" pitchFamily="49" charset="-122"/>
                <a:cs typeface="Times New Roman" panose="02020603050405020304" pitchFamily="18" charset="0"/>
              </a:rPr>
              <a:t>40201</a:t>
            </a:r>
            <a:r>
              <a:rPr lang="zh-CN" altLang="en-US" sz="2400" kern="100" dirty="0">
                <a:effectLst/>
                <a:latin typeface="黑体" panose="02010609060101010101" pitchFamily="49" charset="-122"/>
                <a:ea typeface="黑体" panose="02010609060101010101" pitchFamily="49" charset="-122"/>
                <a:cs typeface="Times New Roman" panose="02020603050405020304" pitchFamily="18" charset="0"/>
              </a:rPr>
              <a:t>元。</a:t>
            </a:r>
            <a:endParaRPr lang="zh-CN" altLang="en-US" sz="24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399490282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21"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solidFill>
            <a:schemeClr val="tx2">
              <a:lumMod val="20000"/>
              <a:lumOff val="80000"/>
            </a:schemeClr>
          </a:solidFill>
          <a:ln>
            <a:noFill/>
          </a:ln>
        </p:spPr>
        <p:txBody>
          <a:bodyPr vert="horz" wrap="square" lIns="91440" tIns="45720" rIns="91440" bIns="45720" numCol="1" anchor="t" anchorCtr="0" compatLnSpc="1"/>
          <a:lstStyle/>
          <a:p>
            <a:endParaRPr lang="zh-CN" altLang="en-US" dirty="0">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pic>
        <p:nvPicPr>
          <p:cNvPr id="14" name="图片 13" descr="信息学院院徽修改"/>
          <p:cNvPicPr>
            <a:picLocks noChangeAspect="1"/>
          </p:cNvPicPr>
          <p:nvPr/>
        </p:nvPicPr>
        <p:blipFill>
          <a:blip r:embed="rId3"/>
          <a:stretch>
            <a:fillRect/>
          </a:stretch>
        </p:blipFill>
        <p:spPr>
          <a:xfrm>
            <a:off x="10275570" y="351155"/>
            <a:ext cx="1474470" cy="1468755"/>
          </a:xfrm>
          <a:prstGeom prst="rect">
            <a:avLst/>
          </a:prstGeom>
        </p:spPr>
      </p:pic>
      <p:sp>
        <p:nvSpPr>
          <p:cNvPr id="10" name="Freeform 56"/>
          <p:cNvSpPr/>
          <p:nvPr/>
        </p:nvSpPr>
        <p:spPr bwMode="auto">
          <a:xfrm rot="5400000">
            <a:off x="9962198" y="462248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13" name="文本框 12">
            <a:extLst>
              <a:ext uri="{FF2B5EF4-FFF2-40B4-BE49-F238E27FC236}">
                <a16:creationId xmlns:a16="http://schemas.microsoft.com/office/drawing/2014/main" id="{D1097CA1-6EFA-4D35-9D13-539F8A8F92DB}"/>
              </a:ext>
            </a:extLst>
          </p:cNvPr>
          <p:cNvSpPr txBox="1"/>
          <p:nvPr/>
        </p:nvSpPr>
        <p:spPr>
          <a:xfrm>
            <a:off x="4943657" y="995012"/>
            <a:ext cx="4038774" cy="707886"/>
          </a:xfrm>
          <a:prstGeom prst="rect">
            <a:avLst/>
          </a:prstGeom>
          <a:noFill/>
        </p:spPr>
        <p:txBody>
          <a:bodyPr wrap="square" rtlCol="0">
            <a:spAutoFit/>
            <a:scene3d>
              <a:camera prst="orthographicFront"/>
              <a:lightRig rig="threePt" dir="t"/>
            </a:scene3d>
            <a:sp3d contourW="12700"/>
          </a:bodyPr>
          <a:lstStyle>
            <a:defPPr>
              <a:defRPr lang="en-US"/>
            </a:defPPr>
            <a:lvl1pPr algn="ctr">
              <a:defRPr sz="2800" b="1">
                <a:solidFill>
                  <a:schemeClr val="tx1">
                    <a:lumMod val="75000"/>
                    <a:lumOff val="25000"/>
                  </a:schemeClr>
                </a:solidFill>
                <a:latin typeface="Century Gothic" panose="020B0502020202020204" pitchFamily="34" charset="0"/>
              </a:defRPr>
            </a:lvl1pPr>
          </a:lstStyle>
          <a:p>
            <a:pPr algn="l"/>
            <a:r>
              <a:rPr lang="en-US" altLang="zh-CN" sz="4000" dirty="0">
                <a:solidFill>
                  <a:schemeClr val="tx2"/>
                </a:solidFill>
                <a:latin typeface="黑体" panose="02010609060101010101" pitchFamily="49" charset="-122"/>
                <a:ea typeface="黑体" panose="02010609060101010101" pitchFamily="49" charset="-122"/>
                <a:cs typeface="+mn-ea"/>
                <a:sym typeface="+mn-lt"/>
              </a:rPr>
              <a:t>——</a:t>
            </a:r>
            <a:r>
              <a:rPr lang="zh-CN" altLang="en-US" sz="4000" dirty="0">
                <a:solidFill>
                  <a:schemeClr val="tx2"/>
                </a:solidFill>
                <a:latin typeface="黑体" panose="02010609060101010101" pitchFamily="49" charset="-122"/>
                <a:ea typeface="黑体" panose="02010609060101010101" pitchFamily="49" charset="-122"/>
                <a:cs typeface="+mn-ea"/>
                <a:sym typeface="+mn-lt"/>
              </a:rPr>
              <a:t>虚假购物类</a:t>
            </a:r>
          </a:p>
        </p:txBody>
      </p:sp>
      <p:sp>
        <p:nvSpPr>
          <p:cNvPr id="17" name="文本框 16">
            <a:extLst>
              <a:ext uri="{FF2B5EF4-FFF2-40B4-BE49-F238E27FC236}">
                <a16:creationId xmlns:a16="http://schemas.microsoft.com/office/drawing/2014/main" id="{F14EF259-ADAD-4C69-97D3-C2B0AE08865E}"/>
              </a:ext>
            </a:extLst>
          </p:cNvPr>
          <p:cNvSpPr txBox="1"/>
          <p:nvPr/>
        </p:nvSpPr>
        <p:spPr>
          <a:xfrm>
            <a:off x="267677" y="118154"/>
            <a:ext cx="7325762" cy="906915"/>
          </a:xfrm>
          <a:prstGeom prst="rect">
            <a:avLst/>
          </a:prstGeom>
          <a:noFill/>
        </p:spPr>
        <p:txBody>
          <a:bodyPr wrap="square" rtlCol="0">
            <a:spAutoFit/>
          </a:bodyPr>
          <a:lstStyle/>
          <a:p>
            <a:pPr lvl="0" algn="ctr">
              <a:lnSpc>
                <a:spcPct val="150000"/>
              </a:lnSpc>
              <a:defRPr/>
            </a:pPr>
            <a:r>
              <a:rPr lang="zh-CN" altLang="en-US" sz="40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近期诈骗案例及防范诈骗要点</a:t>
            </a:r>
          </a:p>
        </p:txBody>
      </p:sp>
      <p:grpSp>
        <p:nvGrpSpPr>
          <p:cNvPr id="2" name="组合 1">
            <a:extLst>
              <a:ext uri="{FF2B5EF4-FFF2-40B4-BE49-F238E27FC236}">
                <a16:creationId xmlns:a16="http://schemas.microsoft.com/office/drawing/2014/main" id="{2CDBCE77-952E-49F9-8E40-D2E24EC64B67}"/>
              </a:ext>
            </a:extLst>
          </p:cNvPr>
          <p:cNvGrpSpPr/>
          <p:nvPr/>
        </p:nvGrpSpPr>
        <p:grpSpPr>
          <a:xfrm>
            <a:off x="78342" y="1892305"/>
            <a:ext cx="918368" cy="3949202"/>
            <a:chOff x="78342" y="1892305"/>
            <a:chExt cx="918368" cy="3949202"/>
          </a:xfrm>
        </p:grpSpPr>
        <p:cxnSp>
          <p:nvCxnSpPr>
            <p:cNvPr id="16" name="直接连接符 15">
              <a:extLst>
                <a:ext uri="{FF2B5EF4-FFF2-40B4-BE49-F238E27FC236}">
                  <a16:creationId xmlns:a16="http://schemas.microsoft.com/office/drawing/2014/main" id="{7DD465B7-B167-4A32-BF62-9311D4C546C3}"/>
                </a:ext>
              </a:extLst>
            </p:cNvPr>
            <p:cNvCxnSpPr>
              <a:cxnSpLocks/>
            </p:cNvCxnSpPr>
            <p:nvPr/>
          </p:nvCxnSpPr>
          <p:spPr>
            <a:xfrm flipH="1" flipV="1">
              <a:off x="961627" y="1892305"/>
              <a:ext cx="35083" cy="394920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文本框 3">
              <a:extLst>
                <a:ext uri="{FF2B5EF4-FFF2-40B4-BE49-F238E27FC236}">
                  <a16:creationId xmlns:a16="http://schemas.microsoft.com/office/drawing/2014/main" id="{50C15199-84CA-4EB9-A89A-3724B68F971E}"/>
                </a:ext>
              </a:extLst>
            </p:cNvPr>
            <p:cNvSpPr txBox="1"/>
            <p:nvPr/>
          </p:nvSpPr>
          <p:spPr>
            <a:xfrm>
              <a:off x="78342" y="2721359"/>
              <a:ext cx="800219" cy="2123338"/>
            </a:xfrm>
            <a:prstGeom prst="rect">
              <a:avLst/>
            </a:prstGeom>
            <a:noFill/>
          </p:spPr>
          <p:txBody>
            <a:bodyPr vert="eaVert" wrap="none" rtlCol="0">
              <a:spAutoFit/>
            </a:bodyPr>
            <a:lstStyle/>
            <a:p>
              <a:r>
                <a:rPr lang="zh-CN" altLang="en-US" sz="4000" b="1" dirty="0">
                  <a:solidFill>
                    <a:schemeClr val="tx2"/>
                  </a:solidFill>
                  <a:latin typeface="黑体" panose="02010609060101010101" pitchFamily="49" charset="-122"/>
                  <a:ea typeface="黑体" panose="02010609060101010101" pitchFamily="49" charset="-122"/>
                  <a:cs typeface="+mn-ea"/>
                </a:rPr>
                <a:t>案 例 一</a:t>
              </a:r>
            </a:p>
          </p:txBody>
        </p:sp>
        <p:sp>
          <p:nvSpPr>
            <p:cNvPr id="5" name="文本框 4">
              <a:extLst>
                <a:ext uri="{FF2B5EF4-FFF2-40B4-BE49-F238E27FC236}">
                  <a16:creationId xmlns:a16="http://schemas.microsoft.com/office/drawing/2014/main" id="{601DC36F-A81F-4DA5-94D3-ED7C4E542E93}"/>
                </a:ext>
              </a:extLst>
            </p:cNvPr>
            <p:cNvSpPr txBox="1"/>
            <p:nvPr/>
          </p:nvSpPr>
          <p:spPr>
            <a:xfrm>
              <a:off x="115384" y="3338004"/>
              <a:ext cx="461665" cy="92398"/>
            </a:xfrm>
            <a:prstGeom prst="rect">
              <a:avLst/>
            </a:prstGeom>
            <a:noFill/>
          </p:spPr>
          <p:txBody>
            <a:bodyPr vert="eaVert" wrap="none" rtlCol="0">
              <a:spAutoFit/>
            </a:bodyPr>
            <a:lstStyle/>
            <a:p>
              <a:endParaRPr lang="zh-CN" altLang="en-US" dirty="0"/>
            </a:p>
          </p:txBody>
        </p:sp>
      </p:grpSp>
      <p:sp>
        <p:nvSpPr>
          <p:cNvPr id="6" name="文本框 5">
            <a:extLst>
              <a:ext uri="{FF2B5EF4-FFF2-40B4-BE49-F238E27FC236}">
                <a16:creationId xmlns:a16="http://schemas.microsoft.com/office/drawing/2014/main" id="{CAB05BE2-F242-491C-865F-04E496327A86}"/>
              </a:ext>
            </a:extLst>
          </p:cNvPr>
          <p:cNvSpPr txBox="1"/>
          <p:nvPr/>
        </p:nvSpPr>
        <p:spPr>
          <a:xfrm>
            <a:off x="1590148" y="2444200"/>
            <a:ext cx="8141158" cy="2677656"/>
          </a:xfrm>
          <a:prstGeom prst="rect">
            <a:avLst/>
          </a:prstGeom>
          <a:noFill/>
        </p:spPr>
        <p:txBody>
          <a:bodyPr wrap="square" rtlCol="0">
            <a:spAutoFit/>
          </a:bodyPr>
          <a:lstStyle/>
          <a:p>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2020</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年</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月</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14</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日，我校某同学接到一个电话称在微信沃尔玛小程序购买沃尔玛购物卡可以返利，该同学去微信沃尔玛小程序购买了</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12</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张面值</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1000</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元的购物卡，并将购物卡转给了对方，但没有收到返还的钱，对方也联系不上了，于是报警，共计损失</a:t>
            </a:r>
            <a:r>
              <a:rPr lang="en-US" altLang="zh-CN" sz="2800" kern="100" dirty="0">
                <a:latin typeface="黑体" panose="02010609060101010101" pitchFamily="49" charset="-122"/>
                <a:ea typeface="黑体" panose="02010609060101010101" pitchFamily="49" charset="-122"/>
                <a:cs typeface="Times New Roman" panose="02020603050405020304" pitchFamily="18" charset="0"/>
              </a:rPr>
              <a:t>11945</a:t>
            </a:r>
            <a:r>
              <a:rPr lang="zh-CN" altLang="en-US" sz="2800" kern="100" dirty="0">
                <a:latin typeface="黑体" panose="02010609060101010101" pitchFamily="49" charset="-122"/>
                <a:ea typeface="黑体" panose="02010609060101010101" pitchFamily="49" charset="-122"/>
                <a:cs typeface="Times New Roman" panose="02020603050405020304" pitchFamily="18" charset="0"/>
              </a:rPr>
              <a:t>元。</a:t>
            </a:r>
            <a:endParaRPr lang="zh-CN" altLang="en-US" sz="2800" dirty="0">
              <a:latin typeface="黑体" panose="02010609060101010101" pitchFamily="49" charset="-122"/>
              <a:ea typeface="黑体" panose="02010609060101010101" pitchFamily="49" charset="-122"/>
            </a:endParaRPr>
          </a:p>
        </p:txBody>
      </p:sp>
      <p:sp>
        <p:nvSpPr>
          <p:cNvPr id="15" name="文本框 14"/>
          <p:cNvSpPr txBox="1"/>
          <p:nvPr/>
        </p:nvSpPr>
        <p:spPr>
          <a:xfrm>
            <a:off x="3065272" y="6120765"/>
            <a:ext cx="9261543" cy="581057"/>
          </a:xfrm>
          <a:prstGeom prst="rect">
            <a:avLst/>
          </a:prstGeom>
          <a:noFill/>
        </p:spPr>
        <p:txBody>
          <a:bodyPr wrap="square" rtlCol="0">
            <a:spAutoFit/>
          </a:bodyPr>
          <a:lstStyle/>
          <a:p>
            <a:pPr lvl="0" algn="ctr">
              <a:lnSpc>
                <a:spcPct val="150000"/>
              </a:lnSpc>
              <a:defRPr/>
            </a:pPr>
            <a:r>
              <a:rPr lang="zh-CN" altLang="en-US" sz="24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北京林业大学信息学院安全教育主题班会</a:t>
            </a:r>
          </a:p>
        </p:txBody>
      </p:sp>
    </p:spTree>
    <p:extLst>
      <p:ext uri="{BB962C8B-B14F-4D97-AF65-F5344CB8AC3E}">
        <p14:creationId xmlns:p14="http://schemas.microsoft.com/office/powerpoint/2010/main" val="4232793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childTnLst>
                          </p:cTn>
                        </p:par>
                        <p:par>
                          <p:cTn id="14" fill="hold">
                            <p:stCondLst>
                              <p:cond delay="2000"/>
                            </p:stCondLst>
                            <p:childTnLst>
                              <p:par>
                                <p:cTn id="15" presetID="22" presetClass="entr" presetSubtype="1"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0"/>
  <p:tag name="ISPRING_SCORM_RATE_QUIZZES" val="0"/>
  <p:tag name="ISPRING_SCORM_PASSING_SCORE" val="0.000000"/>
  <p:tag name="ISPRING_ULTRA_SCORM_COURSE_ID" val="1AD5829F-624B-424F-98B4-462A3D34A56A"/>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Repository"/>
  <p:tag name="ISPRING_OUTPUT_FOLDER" val="C:\Users\codi\Desktop\20190508千库\2"/>
  <p:tag name="ISPRING_PRESENTATION_TITLE" val="蓝色简约风论文汇报毕业答辩PPT模板"/>
  <p:tag name="ISPRING_FIRST_PUBLISH" val="1"/>
</p:tagLst>
</file>

<file path=ppt/tags/tag10.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ags/tag11.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OTHERS"/>
  <p:tag name="ID" val="547146"/>
  <p:tag name="PA" val="v3.2.0"/>
</p:tagLst>
</file>

<file path=ppt/tags/tag12.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13.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2.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3.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4.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ENTRY"/>
  <p:tag name="ID" val="547146"/>
  <p:tag name="MH_ORDER" val="1"/>
  <p:tag name="PA" val="v3.2.0"/>
</p:tagLst>
</file>

<file path=ppt/tags/tag9.xml><?xml version="1.0" encoding="utf-8"?>
<p:tagLst xmlns:a="http://schemas.openxmlformats.org/drawingml/2006/main" xmlns:r="http://schemas.openxmlformats.org/officeDocument/2006/relationships" xmlns:p="http://schemas.openxmlformats.org/presentationml/2006/main">
  <p:tag name="MH" val="20171015152015"/>
  <p:tag name="MH_LIBRARY" val="CONTENTS"/>
  <p:tag name="MH_TYPE" val="NUMBER"/>
  <p:tag name="ID" val="547146"/>
  <p:tag name="MH_ORDER" val="1"/>
  <p:tag name="PA" val="v3.2.0"/>
</p:tagLst>
</file>

<file path=ppt/theme/theme1.xml><?xml version="1.0" encoding="utf-8"?>
<a:theme xmlns:a="http://schemas.openxmlformats.org/drawingml/2006/main" name="Office 主题​​">
  <a:themeElements>
    <a:clrScheme name="自定义 1">
      <a:dk1>
        <a:srgbClr val="000000"/>
      </a:dk1>
      <a:lt1>
        <a:srgbClr val="FFFFFF"/>
      </a:lt1>
      <a:dk2>
        <a:srgbClr val="44546A"/>
      </a:dk2>
      <a:lt2>
        <a:srgbClr val="E7E6E6"/>
      </a:lt2>
      <a:accent1>
        <a:srgbClr val="001F5F"/>
      </a:accent1>
      <a:accent2>
        <a:srgbClr val="415787"/>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734</TotalTime>
  <Words>3503</Words>
  <Application>Microsoft Office PowerPoint</Application>
  <PresentationFormat>宽屏</PresentationFormat>
  <Paragraphs>284</Paragraphs>
  <Slides>34</Slides>
  <Notes>34</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34</vt:i4>
      </vt:variant>
    </vt:vector>
  </HeadingPairs>
  <TitlesOfParts>
    <vt:vector size="47" baseType="lpstr">
      <vt:lpstr>Source Han Sans SC</vt:lpstr>
      <vt:lpstr>等线 Light</vt:lpstr>
      <vt:lpstr>仿宋_GB2312</vt:lpstr>
      <vt:lpstr>黑体</vt:lpstr>
      <vt:lpstr>宋体</vt:lpstr>
      <vt:lpstr>Arial</vt:lpstr>
      <vt:lpstr>Calibri</vt:lpstr>
      <vt:lpstr>Cambria</vt:lpstr>
      <vt:lpstr>Times New Roman</vt:lpstr>
      <vt:lpstr>Wingdings</vt:lpstr>
      <vt:lpstr>等线</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蓝色简约风论文汇报毕业答辩PPT模板</dc:title>
  <dc:creator>Administrater</dc:creator>
  <cp:lastModifiedBy>dell</cp:lastModifiedBy>
  <cp:revision>87</cp:revision>
  <dcterms:created xsi:type="dcterms:W3CDTF">2019-05-09T10:19:00Z</dcterms:created>
  <dcterms:modified xsi:type="dcterms:W3CDTF">2021-04-26T02:12:57Z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