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3.xml" ContentType="application/vnd.openxmlformats-officedocument.presentationml.notesSlide+xml"/>
  <Override PartName="/ppt/tags/tag3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1312" r:id="rId2"/>
    <p:sldId id="1313" r:id="rId3"/>
    <p:sldId id="1314" r:id="rId4"/>
    <p:sldId id="1346" r:id="rId5"/>
    <p:sldId id="1361" r:id="rId6"/>
    <p:sldId id="1424" r:id="rId7"/>
    <p:sldId id="1427" r:id="rId8"/>
    <p:sldId id="1342" r:id="rId9"/>
    <p:sldId id="1362" r:id="rId10"/>
    <p:sldId id="1352" r:id="rId11"/>
    <p:sldId id="1353" r:id="rId12"/>
    <p:sldId id="1354" r:id="rId13"/>
    <p:sldId id="1357" r:id="rId14"/>
    <p:sldId id="1360" r:id="rId15"/>
    <p:sldId id="1412" r:id="rId16"/>
    <p:sldId id="1413" r:id="rId17"/>
    <p:sldId id="1414" r:id="rId18"/>
    <p:sldId id="1366" r:id="rId19"/>
    <p:sldId id="1367" r:id="rId20"/>
    <p:sldId id="1368" r:id="rId21"/>
    <p:sldId id="1369" r:id="rId22"/>
    <p:sldId id="1370" r:id="rId23"/>
    <p:sldId id="1371" r:id="rId24"/>
    <p:sldId id="1372" r:id="rId25"/>
    <p:sldId id="1415" r:id="rId26"/>
    <p:sldId id="1422" r:id="rId27"/>
    <p:sldId id="1376" r:id="rId28"/>
    <p:sldId id="1377" r:id="rId29"/>
    <p:sldId id="1378" r:id="rId30"/>
    <p:sldId id="1379" r:id="rId31"/>
    <p:sldId id="1380" r:id="rId32"/>
    <p:sldId id="1381" r:id="rId33"/>
    <p:sldId id="1382" r:id="rId34"/>
    <p:sldId id="1383" r:id="rId35"/>
    <p:sldId id="1384" r:id="rId36"/>
    <p:sldId id="1385" r:id="rId37"/>
    <p:sldId id="1386" r:id="rId38"/>
    <p:sldId id="1387" r:id="rId39"/>
    <p:sldId id="1388" r:id="rId40"/>
    <p:sldId id="1389" r:id="rId41"/>
    <p:sldId id="1390" r:id="rId42"/>
    <p:sldId id="1391" r:id="rId43"/>
    <p:sldId id="1392" r:id="rId44"/>
    <p:sldId id="1425" r:id="rId45"/>
    <p:sldId id="1426" r:id="rId46"/>
    <p:sldId id="1430" r:id="rId47"/>
    <p:sldId id="1416" r:id="rId48"/>
    <p:sldId id="1428" r:id="rId49"/>
    <p:sldId id="1319" r:id="rId50"/>
  </p:sldIdLst>
  <p:sldSz cx="12192000" cy="6858000"/>
  <p:notesSz cx="6797675" cy="9926638"/>
  <p:embeddedFontLst>
    <p:embeddedFont>
      <p:font typeface="仿宋" panose="02010609060101010101" pitchFamily="49" charset="-122"/>
      <p:regular r:id="rId52"/>
    </p:embeddedFont>
    <p:embeddedFont>
      <p:font typeface="微软雅黑" panose="020B0503020204020204" pitchFamily="34" charset="-122"/>
      <p:regular r:id="rId53"/>
      <p:bold r:id="rId54"/>
    </p:embeddedFont>
    <p:embeddedFont>
      <p:font typeface="微软雅黑" panose="020B0503020204020204" pitchFamily="34" charset="-122"/>
      <p:regular r:id="rId53"/>
      <p:bold r:id="rId54"/>
    </p:embeddedFont>
    <p:embeddedFont>
      <p:font typeface="楷体" panose="02010609060101010101" pitchFamily="49" charset="-122"/>
      <p:regular r:id="rId55"/>
    </p:embeddedFont>
  </p:embeddedFont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34">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hf" initials="w" lastIdx="1" clrIdx="0"/>
  <p:cmAuthor id="2" name="李 涛" initials="李"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56A359"/>
    <a:srgbClr val="339933"/>
    <a:srgbClr val="609E8B"/>
    <a:srgbClr val="86B6A7"/>
    <a:srgbClr val="047E32"/>
    <a:srgbClr val="008257"/>
    <a:srgbClr val="33CC33"/>
    <a:srgbClr val="00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21" autoAdjust="0"/>
    <p:restoredTop sz="87339" autoAdjust="0"/>
  </p:normalViewPr>
  <p:slideViewPr>
    <p:cSldViewPr snapToGrid="0" showGuides="1">
      <p:cViewPr varScale="1">
        <p:scale>
          <a:sx n="116" d="100"/>
          <a:sy n="116" d="100"/>
        </p:scale>
        <p:origin x="612" y="96"/>
      </p:cViewPr>
      <p:guideLst>
        <p:guide orient="horz" pos="2034"/>
        <p:guide pos="3840"/>
      </p:guideLst>
    </p:cSldViewPr>
  </p:slideViewPr>
  <p:notesTextViewPr>
    <p:cViewPr>
      <p:scale>
        <a:sx n="3" d="2"/>
        <a:sy n="3" d="2"/>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Header Placeholder 1"/>
          <p:cNvSpPr>
            <a:spLocks noGrp="1" noChangeArrowheads="1"/>
          </p:cNvSpPr>
          <p:nvPr>
            <p:ph type="hdr" sz="quarter" idx="4294967295"/>
          </p:nvPr>
        </p:nvSpPr>
        <p:spPr bwMode="auto">
          <a:xfrm>
            <a:off x="1" y="0"/>
            <a:ext cx="2945659" cy="498055"/>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5" name="Date Placeholder 2"/>
          <p:cNvSpPr>
            <a:spLocks noGrp="1" noChangeArrowheads="1"/>
          </p:cNvSpPr>
          <p:nvPr>
            <p:ph type="dt" idx="1"/>
          </p:nvPr>
        </p:nvSpPr>
        <p:spPr bwMode="auto">
          <a:xfrm>
            <a:off x="3850444" y="0"/>
            <a:ext cx="2945659" cy="498055"/>
          </a:xfrm>
          <a:prstGeom prst="rect">
            <a:avLst/>
          </a:prstGeom>
          <a:noFill/>
          <a:ln>
            <a:noFill/>
          </a:ln>
        </p:spPr>
        <p:txBody>
          <a:bodyPr vert="horz" wrap="square" lIns="91440" tIns="45720" rIns="91440" bIns="45720" numCol="1" anchor="t" anchorCtr="0" compatLnSpc="1"/>
          <a:lstStyle>
            <a:lvl1pPr algn="r" eaLnBrk="1" hangingPunct="1">
              <a:buFont typeface="Arial" panose="020B0604020202020204" pitchFamily="34" charset="0"/>
              <a:buNone/>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54CBB8B-2AF9-4167-BF1E-37F03BB11B60}"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2020\10\17 Saturday</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40" name="Slide Image Placeholder 3"/>
          <p:cNvSpPr>
            <a:spLocks noGrp="1" noRot="1" noChangeAspect="1"/>
          </p:cNvSpPr>
          <p:nvPr>
            <p:ph type="sldImg"/>
          </p:nvPr>
        </p:nvSpPr>
        <p:spPr>
          <a:xfrm>
            <a:off x="425450" y="1243013"/>
            <a:ext cx="5946775" cy="3346450"/>
          </a:xfrm>
          <a:prstGeom prst="rect">
            <a:avLst/>
          </a:prstGeom>
          <a:noFill/>
          <a:ln w="12700">
            <a:noFill/>
          </a:ln>
        </p:spPr>
      </p:sp>
      <p:sp>
        <p:nvSpPr>
          <p:cNvPr id="3077" name="Notes Placeholder 4"/>
          <p:cNvSpPr>
            <a:spLocks noGrp="1" noRot="1" noChangeAspect="1" noChangeArrowheads="1"/>
          </p:cNvSpPr>
          <p:nvPr/>
        </p:nvSpPr>
        <p:spPr bwMode="auto">
          <a:xfrm>
            <a:off x="679768" y="4777195"/>
            <a:ext cx="5438140" cy="3908614"/>
          </a:xfrm>
          <a:prstGeom prst="rect">
            <a:avLst/>
          </a:prstGeom>
          <a:noFill/>
          <a:ln>
            <a:noFill/>
          </a:ln>
        </p:spPr>
        <p:txBody>
          <a:bodyPr anchor="ctr"/>
          <a:lstStyle>
            <a:lvl1pPr defTabSz="0" eaLnBrk="0" hangingPunct="0">
              <a:spcBef>
                <a:spcPct val="30000"/>
              </a:spcBef>
              <a:defRPr sz="1200">
                <a:solidFill>
                  <a:schemeClr val="tx1"/>
                </a:solidFill>
                <a:latin typeface="Arial" panose="020B0604020202020204" pitchFamily="34" charset="0"/>
              </a:defRPr>
            </a:lvl1pPr>
            <a:lvl2pPr defTabSz="0" eaLnBrk="0" hangingPunct="0">
              <a:spcBef>
                <a:spcPct val="30000"/>
              </a:spcBef>
              <a:defRPr sz="1200">
                <a:solidFill>
                  <a:schemeClr val="tx1"/>
                </a:solidFill>
                <a:latin typeface="Arial" panose="020B0604020202020204" pitchFamily="34" charset="0"/>
              </a:defRPr>
            </a:lvl2pPr>
            <a:lvl3pPr defTabSz="0" eaLnBrk="0" hangingPunct="0">
              <a:spcBef>
                <a:spcPct val="30000"/>
              </a:spcBef>
              <a:defRPr sz="1200">
                <a:solidFill>
                  <a:schemeClr val="tx1"/>
                </a:solidFill>
                <a:latin typeface="Arial" panose="020B0604020202020204" pitchFamily="34" charset="0"/>
              </a:defRPr>
            </a:lvl3pPr>
            <a:lvl4pPr defTabSz="0" eaLnBrk="0" hangingPunct="0">
              <a:spcBef>
                <a:spcPct val="30000"/>
              </a:spcBef>
              <a:defRPr sz="1200">
                <a:solidFill>
                  <a:schemeClr val="tx1"/>
                </a:solidFill>
                <a:latin typeface="Arial" panose="020B0604020202020204" pitchFamily="34" charset="0"/>
              </a:defRPr>
            </a:lvl4pPr>
            <a:lvl5pPr defTabSz="0" eaLnBrk="0" hangingPunct="0">
              <a:spcBef>
                <a:spcPct val="30000"/>
              </a:spcBef>
              <a:defRPr sz="1200">
                <a:solidFill>
                  <a:schemeClr val="tx1"/>
                </a:solidFill>
                <a:latin typeface="Arial" panose="020B0604020202020204" pitchFamily="34" charset="0"/>
              </a:defRPr>
            </a:lvl5pPr>
            <a:lvl6pPr marL="457200" defTabSz="0" eaLnBrk="0" fontAlgn="base" hangingPunct="0">
              <a:spcBef>
                <a:spcPct val="30000"/>
              </a:spcBef>
              <a:spcAft>
                <a:spcPct val="0"/>
              </a:spcAft>
              <a:defRPr sz="1200">
                <a:solidFill>
                  <a:schemeClr val="tx1"/>
                </a:solidFill>
                <a:latin typeface="Arial" panose="020B0604020202020204" pitchFamily="34" charset="0"/>
              </a:defRPr>
            </a:lvl6pPr>
            <a:lvl7pPr marL="914400" defTabSz="0" eaLnBrk="0" fontAlgn="base" hangingPunct="0">
              <a:spcBef>
                <a:spcPct val="30000"/>
              </a:spcBef>
              <a:spcAft>
                <a:spcPct val="0"/>
              </a:spcAft>
              <a:defRPr sz="1200">
                <a:solidFill>
                  <a:schemeClr val="tx1"/>
                </a:solidFill>
                <a:latin typeface="Arial" panose="020B0604020202020204" pitchFamily="34" charset="0"/>
              </a:defRPr>
            </a:lvl7pPr>
            <a:lvl8pPr marL="1371600" defTabSz="0" eaLnBrk="0" fontAlgn="base" hangingPunct="0">
              <a:spcBef>
                <a:spcPct val="30000"/>
              </a:spcBef>
              <a:spcAft>
                <a:spcPct val="0"/>
              </a:spcAft>
              <a:defRPr sz="1200">
                <a:solidFill>
                  <a:schemeClr val="tx1"/>
                </a:solidFill>
                <a:latin typeface="Arial" panose="020B0604020202020204" pitchFamily="34" charset="0"/>
              </a:defRPr>
            </a:lvl8pPr>
            <a:lvl9pPr marL="1828800" defTabSz="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mn-ea"/>
              </a:rPr>
              <a:t>ClicktoeditMastertextstyles</a:t>
            </a: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mn-ea"/>
              </a:rPr>
              <a:t>Secondlevel</a:t>
            </a: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mn-ea"/>
              </a:rPr>
              <a:t>Thirdlevel</a:t>
            </a: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mn-ea"/>
              </a:rPr>
              <a:t>Fourthlevel</a:t>
            </a:r>
          </a:p>
          <a:p>
            <a:pPr marL="0" marR="0" lvl="0" indent="0" algn="l" defTabSz="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dirty="0" err="1">
                <a:ln>
                  <a:noFill/>
                </a:ln>
                <a:solidFill>
                  <a:schemeClr val="tx1"/>
                </a:solidFill>
                <a:effectLst/>
                <a:uLnTx/>
                <a:uFillTx/>
                <a:latin typeface="Arial" panose="020B0604020202020204" pitchFamily="34" charset="0"/>
                <a:ea typeface="宋体" panose="02010600030101010101" pitchFamily="2" charset="-122"/>
                <a:cs typeface="+mn-cs"/>
                <a:sym typeface="+mn-ea"/>
              </a:rPr>
              <a:t>Fifthlevel</a:t>
            </a:r>
            <a:endParaRPr kumimoji="0" lang="zh-CN" alt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sym typeface="+mn-ea"/>
            </a:endParaRPr>
          </a:p>
        </p:txBody>
      </p:sp>
      <p:sp>
        <p:nvSpPr>
          <p:cNvPr id="3078" name="Footer Placeholder 5"/>
          <p:cNvSpPr>
            <a:spLocks noGrp="1" noChangeArrowheads="1"/>
          </p:cNvSpPr>
          <p:nvPr>
            <p:ph type="ftr" sz="quarter" idx="4"/>
          </p:nvPr>
        </p:nvSpPr>
        <p:spPr bwMode="auto">
          <a:xfrm>
            <a:off x="1" y="9428583"/>
            <a:ext cx="2945659" cy="498055"/>
          </a:xfrm>
          <a:prstGeom prst="rect">
            <a:avLst/>
          </a:prstGeom>
          <a:noFill/>
          <a:ln>
            <a:noFill/>
          </a:ln>
        </p:spPr>
        <p:txBody>
          <a:bodyPr vert="horz" wrap="square" lIns="91440" tIns="45720" rIns="91440" bIns="45720" numCol="1" anchor="b" anchorCtr="0" compatLnSpc="1"/>
          <a:lstStyle>
            <a:lvl1pPr eaLnBrk="1" hangingPunct="1">
              <a:buFont typeface="Arial" panose="020B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Slide Number Placeholder 6"/>
          <p:cNvSpPr>
            <a:spLocks noGrp="1" noChangeArrowheads="1"/>
          </p:cNvSpPr>
          <p:nvPr>
            <p:ph type="sldNum" sz="quarter" idx="5"/>
          </p:nvPr>
        </p:nvSpPr>
        <p:spPr bwMode="auto">
          <a:xfrm>
            <a:off x="3850444" y="9428583"/>
            <a:ext cx="2945659" cy="498055"/>
          </a:xfrm>
          <a:prstGeom prst="rect">
            <a:avLst/>
          </a:prstGeom>
          <a:noFill/>
          <a:ln>
            <a:noFill/>
          </a:ln>
        </p:spPr>
        <p:txBody>
          <a:bodyPr vert="horz" wrap="square" lIns="91440" tIns="45720" rIns="91440" bIns="45720" numCol="1" anchor="b" anchorCtr="0" compatLnSpc="1"/>
          <a:lstStyle/>
          <a:p>
            <a:pPr lvl="0" algn="r" eaLnBrk="1" fontAlgn="base" hangingPunct="1">
              <a:buChar char="•"/>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t>‹#›</a:t>
            </a:fld>
            <a:endParaRPr lang="zh-CN" altLang="en-US" sz="1200" strike="noStrike" noProof="1"/>
          </a:p>
        </p:txBody>
      </p:sp>
    </p:spTree>
    <p:extLst>
      <p:ext uri="{BB962C8B-B14F-4D97-AF65-F5344CB8AC3E}">
        <p14:creationId xmlns:p14="http://schemas.microsoft.com/office/powerpoint/2010/main" val="1668871612"/>
      </p:ext>
    </p:extLst>
  </p:cSld>
  <p:clrMap bg1="lt1" tx1="dk1" bg2="lt2" tx2="dk2" accent1="accent1" accent2="accent2" accent3="accent3" accent4="accent4" accent5="accent5" accent6="accent6" hlink="hlink" folHlink="folHlink"/>
  <p:hf sldNum="0" hdr="0" ftr="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a:t>
            </a:fld>
            <a:endParaRPr kumimoji="1" lang="zh-CN" altLang="en-US"/>
          </a:p>
        </p:txBody>
      </p:sp>
    </p:spTree>
    <p:extLst>
      <p:ext uri="{BB962C8B-B14F-4D97-AF65-F5344CB8AC3E}">
        <p14:creationId xmlns:p14="http://schemas.microsoft.com/office/powerpoint/2010/main" val="905664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10</a:t>
            </a:fld>
            <a:endParaRPr kumimoji="1" lang="zh-CN" altLang="en-US"/>
          </a:p>
        </p:txBody>
      </p:sp>
    </p:spTree>
    <p:extLst>
      <p:ext uri="{BB962C8B-B14F-4D97-AF65-F5344CB8AC3E}">
        <p14:creationId xmlns:p14="http://schemas.microsoft.com/office/powerpoint/2010/main" val="1242448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11</a:t>
            </a:fld>
            <a:endParaRPr kumimoji="1" lang="zh-CN" altLang="en-US"/>
          </a:p>
        </p:txBody>
      </p:sp>
    </p:spTree>
    <p:extLst>
      <p:ext uri="{BB962C8B-B14F-4D97-AF65-F5344CB8AC3E}">
        <p14:creationId xmlns:p14="http://schemas.microsoft.com/office/powerpoint/2010/main" val="3030985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12</a:t>
            </a:fld>
            <a:endParaRPr kumimoji="1" lang="zh-CN" altLang="en-US"/>
          </a:p>
        </p:txBody>
      </p:sp>
    </p:spTree>
    <p:extLst>
      <p:ext uri="{BB962C8B-B14F-4D97-AF65-F5344CB8AC3E}">
        <p14:creationId xmlns:p14="http://schemas.microsoft.com/office/powerpoint/2010/main" val="2808703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13</a:t>
            </a:fld>
            <a:endParaRPr kumimoji="1" lang="zh-CN" altLang="en-US"/>
          </a:p>
        </p:txBody>
      </p:sp>
    </p:spTree>
    <p:extLst>
      <p:ext uri="{BB962C8B-B14F-4D97-AF65-F5344CB8AC3E}">
        <p14:creationId xmlns:p14="http://schemas.microsoft.com/office/powerpoint/2010/main" val="1383694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14</a:t>
            </a:fld>
            <a:endParaRPr kumimoji="1" lang="zh-CN" altLang="en-US"/>
          </a:p>
        </p:txBody>
      </p:sp>
    </p:spTree>
    <p:extLst>
      <p:ext uri="{BB962C8B-B14F-4D97-AF65-F5344CB8AC3E}">
        <p14:creationId xmlns:p14="http://schemas.microsoft.com/office/powerpoint/2010/main" val="3001817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15</a:t>
            </a:fld>
            <a:endParaRPr kumimoji="1" lang="zh-CN" altLang="en-US"/>
          </a:p>
        </p:txBody>
      </p:sp>
    </p:spTree>
    <p:extLst>
      <p:ext uri="{BB962C8B-B14F-4D97-AF65-F5344CB8AC3E}">
        <p14:creationId xmlns:p14="http://schemas.microsoft.com/office/powerpoint/2010/main" val="756928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16</a:t>
            </a:fld>
            <a:endParaRPr kumimoji="1" lang="zh-CN" altLang="en-US"/>
          </a:p>
        </p:txBody>
      </p:sp>
    </p:spTree>
    <p:extLst>
      <p:ext uri="{BB962C8B-B14F-4D97-AF65-F5344CB8AC3E}">
        <p14:creationId xmlns:p14="http://schemas.microsoft.com/office/powerpoint/2010/main" val="970058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17</a:t>
            </a:fld>
            <a:endParaRPr kumimoji="1" lang="zh-CN" altLang="en-US"/>
          </a:p>
        </p:txBody>
      </p:sp>
    </p:spTree>
    <p:extLst>
      <p:ext uri="{BB962C8B-B14F-4D97-AF65-F5344CB8AC3E}">
        <p14:creationId xmlns:p14="http://schemas.microsoft.com/office/powerpoint/2010/main" val="82756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25</a:t>
            </a:fld>
            <a:endParaRPr kumimoji="1" lang="zh-CN" altLang="en-US"/>
          </a:p>
        </p:txBody>
      </p:sp>
    </p:spTree>
    <p:extLst>
      <p:ext uri="{BB962C8B-B14F-4D97-AF65-F5344CB8AC3E}">
        <p14:creationId xmlns:p14="http://schemas.microsoft.com/office/powerpoint/2010/main" val="1943297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26</a:t>
            </a:fld>
            <a:endParaRPr kumimoji="1" lang="zh-CN" altLang="en-US"/>
          </a:p>
        </p:txBody>
      </p:sp>
    </p:spTree>
    <p:extLst>
      <p:ext uri="{BB962C8B-B14F-4D97-AF65-F5344CB8AC3E}">
        <p14:creationId xmlns:p14="http://schemas.microsoft.com/office/powerpoint/2010/main" val="1486497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2</a:t>
            </a:fld>
            <a:endParaRPr kumimoji="1" lang="zh-CN" altLang="en-US"/>
          </a:p>
        </p:txBody>
      </p:sp>
    </p:spTree>
    <p:extLst>
      <p:ext uri="{BB962C8B-B14F-4D97-AF65-F5344CB8AC3E}">
        <p14:creationId xmlns:p14="http://schemas.microsoft.com/office/powerpoint/2010/main" val="2910205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44</a:t>
            </a:fld>
            <a:endParaRPr kumimoji="1" lang="zh-CN" altLang="en-US"/>
          </a:p>
        </p:txBody>
      </p:sp>
    </p:spTree>
    <p:extLst>
      <p:ext uri="{BB962C8B-B14F-4D97-AF65-F5344CB8AC3E}">
        <p14:creationId xmlns:p14="http://schemas.microsoft.com/office/powerpoint/2010/main" val="3179677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45</a:t>
            </a:fld>
            <a:endParaRPr kumimoji="1" lang="zh-CN" altLang="en-US"/>
          </a:p>
        </p:txBody>
      </p:sp>
    </p:spTree>
    <p:extLst>
      <p:ext uri="{BB962C8B-B14F-4D97-AF65-F5344CB8AC3E}">
        <p14:creationId xmlns:p14="http://schemas.microsoft.com/office/powerpoint/2010/main" val="56957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46</a:t>
            </a:fld>
            <a:endParaRPr kumimoji="1" lang="zh-CN" altLang="en-US"/>
          </a:p>
        </p:txBody>
      </p:sp>
    </p:spTree>
    <p:extLst>
      <p:ext uri="{BB962C8B-B14F-4D97-AF65-F5344CB8AC3E}">
        <p14:creationId xmlns:p14="http://schemas.microsoft.com/office/powerpoint/2010/main" val="1962425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47</a:t>
            </a:fld>
            <a:endParaRPr kumimoji="1" lang="zh-CN" altLang="en-US"/>
          </a:p>
        </p:txBody>
      </p:sp>
    </p:spTree>
    <p:extLst>
      <p:ext uri="{BB962C8B-B14F-4D97-AF65-F5344CB8AC3E}">
        <p14:creationId xmlns:p14="http://schemas.microsoft.com/office/powerpoint/2010/main" val="1372313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48</a:t>
            </a:fld>
            <a:endParaRPr kumimoji="1" lang="zh-CN" altLang="en-US"/>
          </a:p>
        </p:txBody>
      </p:sp>
    </p:spTree>
    <p:extLst>
      <p:ext uri="{BB962C8B-B14F-4D97-AF65-F5344CB8AC3E}">
        <p14:creationId xmlns:p14="http://schemas.microsoft.com/office/powerpoint/2010/main" val="1498983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幻灯片图像占位符 1"/>
          <p:cNvSpPr>
            <a:spLocks noGrp="1" noRot="1" noChangeAspect="1"/>
          </p:cNvSpPr>
          <p:nvPr>
            <p:ph type="sldImg"/>
          </p:nvPr>
        </p:nvSpPr>
        <p:spPr/>
      </p:sp>
      <p:sp>
        <p:nvSpPr>
          <p:cNvPr id="3" name="日期占位符 2"/>
          <p:cNvSpPr>
            <a:spLocks noGrp="1"/>
          </p:cNvSpPr>
          <p:nvPr>
            <p:ph type="dt" sz="half" idx="1"/>
          </p:nvPr>
        </p:nvSpPr>
        <p:spPr/>
        <p:txBody>
          <a:bodyPr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54CBB8B-2AF9-4167-BF1E-37F03BB11B60}"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mn-ea"/>
              </a:rPr>
              <a:t>2020\10\17 Saturday</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mn-ea"/>
            </a:endParaRPr>
          </a:p>
        </p:txBody>
      </p:sp>
      <p:sp>
        <p:nvSpPr>
          <p:cNvPr id="86019" name="文本占位符 3"/>
          <p:cNvSpPr>
            <a:spLocks noGrp="1"/>
          </p:cNvSpPr>
          <p:nvPr>
            <p:ph type="body" sz="quarter"/>
          </p:nvPr>
        </p:nvSpPr>
        <p:spPr>
          <a:xfrm>
            <a:off x="656165" y="4268800"/>
            <a:ext cx="5249316" cy="3491557"/>
          </a:xfrm>
          <a:prstGeom prst="rect">
            <a:avLst/>
          </a:prstGeom>
          <a:noFill/>
          <a:ln w="9525">
            <a:noFill/>
          </a:ln>
        </p:spPr>
        <p:txBody>
          <a:bodyPr anchor="t"/>
          <a:lstStyle/>
          <a:p>
            <a:pPr lvl="0"/>
            <a:endParaRPr lang="zh-CN" altLang="en-US"/>
          </a:p>
        </p:txBody>
      </p:sp>
    </p:spTree>
    <p:extLst>
      <p:ext uri="{BB962C8B-B14F-4D97-AF65-F5344CB8AC3E}">
        <p14:creationId xmlns:p14="http://schemas.microsoft.com/office/powerpoint/2010/main" val="222000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3</a:t>
            </a:fld>
            <a:endParaRPr kumimoji="1" lang="zh-CN" altLang="en-US"/>
          </a:p>
        </p:txBody>
      </p:sp>
    </p:spTree>
    <p:extLst>
      <p:ext uri="{BB962C8B-B14F-4D97-AF65-F5344CB8AC3E}">
        <p14:creationId xmlns:p14="http://schemas.microsoft.com/office/powerpoint/2010/main" val="302249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4</a:t>
            </a:fld>
            <a:endParaRPr kumimoji="1" lang="zh-CN" altLang="en-US"/>
          </a:p>
        </p:txBody>
      </p:sp>
    </p:spTree>
    <p:extLst>
      <p:ext uri="{BB962C8B-B14F-4D97-AF65-F5344CB8AC3E}">
        <p14:creationId xmlns:p14="http://schemas.microsoft.com/office/powerpoint/2010/main" val="273488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5</a:t>
            </a:fld>
            <a:endParaRPr kumimoji="1" lang="zh-CN" altLang="en-US"/>
          </a:p>
        </p:txBody>
      </p:sp>
    </p:spTree>
    <p:extLst>
      <p:ext uri="{BB962C8B-B14F-4D97-AF65-F5344CB8AC3E}">
        <p14:creationId xmlns:p14="http://schemas.microsoft.com/office/powerpoint/2010/main" val="3837385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6</a:t>
            </a:fld>
            <a:endParaRPr kumimoji="1" lang="zh-CN" altLang="en-US"/>
          </a:p>
        </p:txBody>
      </p:sp>
    </p:spTree>
    <p:extLst>
      <p:ext uri="{BB962C8B-B14F-4D97-AF65-F5344CB8AC3E}">
        <p14:creationId xmlns:p14="http://schemas.microsoft.com/office/powerpoint/2010/main" val="4080245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7</a:t>
            </a:fld>
            <a:endParaRPr kumimoji="1" lang="zh-CN" altLang="en-US"/>
          </a:p>
        </p:txBody>
      </p:sp>
    </p:spTree>
    <p:extLst>
      <p:ext uri="{BB962C8B-B14F-4D97-AF65-F5344CB8AC3E}">
        <p14:creationId xmlns:p14="http://schemas.microsoft.com/office/powerpoint/2010/main" val="2364440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8</a:t>
            </a:fld>
            <a:endParaRPr kumimoji="1" lang="zh-CN" altLang="en-US"/>
          </a:p>
        </p:txBody>
      </p:sp>
    </p:spTree>
    <p:extLst>
      <p:ext uri="{BB962C8B-B14F-4D97-AF65-F5344CB8AC3E}">
        <p14:creationId xmlns:p14="http://schemas.microsoft.com/office/powerpoint/2010/main" val="3314966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768" y="4715153"/>
            <a:ext cx="5438140" cy="4466987"/>
          </a:xfrm>
          <a:prstGeom prst="rect">
            <a:avLst/>
          </a:prstGeom>
        </p:spPr>
        <p:txBody>
          <a:bodyPr/>
          <a:lstStyle/>
          <a:p>
            <a:endParaRPr lang="zh-CN" altLang="en-US"/>
          </a:p>
        </p:txBody>
      </p:sp>
      <p:sp>
        <p:nvSpPr>
          <p:cNvPr id="4" name="灯片编号占位符 3"/>
          <p:cNvSpPr>
            <a:spLocks noGrp="1"/>
          </p:cNvSpPr>
          <p:nvPr>
            <p:ph type="sldNum" sz="quarter" idx="5"/>
          </p:nvPr>
        </p:nvSpPr>
        <p:spPr/>
        <p:txBody>
          <a:bodyPr/>
          <a:lstStyle/>
          <a:p>
            <a:fld id="{03F75DB5-7A98-1842-8427-5F312BC356E7}" type="slidenum">
              <a:rPr lang="en-US" altLang="zh-CN" smtClean="0"/>
              <a:t>9</a:t>
            </a:fld>
            <a:endParaRPr kumimoji="1" lang="zh-CN" altLang="en-US"/>
          </a:p>
        </p:txBody>
      </p:sp>
    </p:spTree>
    <p:extLst>
      <p:ext uri="{BB962C8B-B14F-4D97-AF65-F5344CB8AC3E}">
        <p14:creationId xmlns:p14="http://schemas.microsoft.com/office/powerpoint/2010/main" val="1981596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9"/>
          <p:cNvPicPr>
            <a:picLocks noChangeAspect="1"/>
          </p:cNvPicPr>
          <p:nvPr userDrawn="1"/>
        </p:nvPicPr>
        <p:blipFill>
          <a:blip r:embed="rId2" cstate="print"/>
          <a:srcRect/>
          <a:stretch>
            <a:fillRect/>
          </a:stretch>
        </p:blipFill>
        <p:spPr bwMode="auto">
          <a:xfrm>
            <a:off x="9934575" y="6573838"/>
            <a:ext cx="22574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19459" name="图片 25"/>
          <p:cNvPicPr>
            <a:picLocks noChangeAspect="1"/>
          </p:cNvPicPr>
          <p:nvPr userDrawn="1"/>
        </p:nvPicPr>
        <p:blipFill>
          <a:blip r:embed="rId2" cstate="print"/>
          <a:stretch>
            <a:fillRect/>
          </a:stretch>
        </p:blipFill>
        <p:spPr>
          <a:xfrm>
            <a:off x="223838" y="215900"/>
            <a:ext cx="3141662" cy="801688"/>
          </a:xfrm>
          <a:prstGeom prst="rect">
            <a:avLst/>
          </a:prstGeom>
          <a:noFill/>
          <a:ln w="9525">
            <a:noFill/>
          </a:ln>
        </p:spPr>
      </p:pic>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pPr fontAlgn="base"/>
            <a:r>
              <a:rPr lang="zh-CN" altLang="en-US" strike="noStrike" noProof="1"/>
              <a:t>单击此处编辑母版标题样式</a:t>
            </a:r>
          </a:p>
        </p:txBody>
      </p:sp>
      <p:sp>
        <p:nvSpPr>
          <p:cNvPr id="7" name="Date Placeholder 3"/>
          <p:cNvSpPr>
            <a:spLocks noGrp="1" noChangeArrowheads="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F311F89C-F9D5-4402-8A0D-5CB467C25F99}"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2020\10\17 Saturday</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Footer Placeholder 4"/>
          <p:cNvSpPr>
            <a:spLocks noGrp="1" noChangeArrowheads="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Slide Number Placeholder 5"/>
          <p:cNvSpPr>
            <a:spLocks noGrp="1" noChangeArrowheads="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lstStyle/>
          <a:p>
            <a:pPr algn="r" eaLnBrk="1" fontAlgn="base" hangingPunct="1">
              <a:buChar char="•"/>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任意多边形 10"/>
          <p:cNvSpPr/>
          <p:nvPr userDrawn="1">
            <p:custDataLst>
              <p:tags r:id="rId1"/>
            </p:custDataLst>
          </p:nvPr>
        </p:nvSpPr>
        <p:spPr>
          <a:xfrm rot="16200000">
            <a:off x="120650" y="-121285"/>
            <a:ext cx="756920" cy="996315"/>
          </a:xfrm>
          <a:custGeom>
            <a:avLst/>
            <a:gdLst>
              <a:gd name="connsiteX0" fmla="*/ 0 w 2223821"/>
              <a:gd name="connsiteY0" fmla="*/ 0 h 1389888"/>
              <a:gd name="connsiteX1" fmla="*/ 2223821 w 2223821"/>
              <a:gd name="connsiteY1" fmla="*/ 0 h 1389888"/>
              <a:gd name="connsiteX2" fmla="*/ 2223821 w 2223821"/>
              <a:gd name="connsiteY2" fmla="*/ 1209578 h 1389888"/>
              <a:gd name="connsiteX3" fmla="*/ 1235874 w 2223821"/>
              <a:gd name="connsiteY3" fmla="*/ 1209578 h 1389888"/>
              <a:gd name="connsiteX4" fmla="*/ 1111911 w 2223821"/>
              <a:gd name="connsiteY4" fmla="*/ 1389888 h 1389888"/>
              <a:gd name="connsiteX5" fmla="*/ 987948 w 2223821"/>
              <a:gd name="connsiteY5" fmla="*/ 1209578 h 1389888"/>
              <a:gd name="connsiteX6" fmla="*/ 0 w 2223821"/>
              <a:gd name="connsiteY6" fmla="*/ 1209578 h 13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3821" h="1389888">
                <a:moveTo>
                  <a:pt x="0" y="0"/>
                </a:moveTo>
                <a:lnTo>
                  <a:pt x="2223821" y="0"/>
                </a:lnTo>
                <a:lnTo>
                  <a:pt x="2223821" y="1209578"/>
                </a:lnTo>
                <a:lnTo>
                  <a:pt x="1235874" y="1209578"/>
                </a:lnTo>
                <a:lnTo>
                  <a:pt x="1111911" y="1389888"/>
                </a:lnTo>
                <a:lnTo>
                  <a:pt x="987948" y="1209578"/>
                </a:lnTo>
                <a:lnTo>
                  <a:pt x="0" y="1209578"/>
                </a:lnTo>
                <a:close/>
              </a:path>
            </a:pathLst>
          </a:custGeom>
          <a:solidFill>
            <a:srgbClr val="16582D"/>
          </a:solidFill>
          <a:ln w="19050" cap="flat" cmpd="sng" algn="ctr">
            <a:noFill/>
            <a:prstDash val="solid"/>
            <a:miter lim="800000"/>
          </a:ln>
          <a:effectLst/>
        </p:spPr>
        <p:txBody>
          <a:bodyPr anchor="ctr"/>
          <a:lstStyle/>
          <a:p>
            <a:pPr algn="ctr" defTabSz="913765" eaLnBrk="1" hangingPunct="1">
              <a:defRPr/>
            </a:pPr>
            <a:endParaRPr lang="zh-CN" altLang="en-US" sz="2400" b="1" kern="0" spc="400" noProof="1">
              <a:solidFill>
                <a:srgbClr val="FFFAF0"/>
              </a:solidFill>
              <a:latin typeface="+mn-lt"/>
              <a:ea typeface="+mn-ea"/>
              <a:cs typeface="+mn-ea"/>
              <a:sym typeface="+mn-lt"/>
            </a:endParaRPr>
          </a:p>
        </p:txBody>
      </p:sp>
      <p:sp>
        <p:nvSpPr>
          <p:cNvPr id="4" name="任意多边形: 形状 23"/>
          <p:cNvSpPr>
            <a:spLocks noChangeArrowheads="1"/>
          </p:cNvSpPr>
          <p:nvPr userDrawn="1"/>
        </p:nvSpPr>
        <p:spPr bwMode="auto">
          <a:xfrm>
            <a:off x="997585" y="-16510"/>
            <a:ext cx="11207115" cy="787400"/>
          </a:xfrm>
          <a:custGeom>
            <a:avLst/>
            <a:gdLst>
              <a:gd name="T0" fmla="*/ 0 w 9501313"/>
              <a:gd name="T1" fmla="*/ 0 h 2096834"/>
              <a:gd name="T2" fmla="*/ 10288239 w 9501313"/>
              <a:gd name="T3" fmla="*/ 0 h 2096834"/>
              <a:gd name="T4" fmla="*/ 10288239 w 9501313"/>
              <a:gd name="T5" fmla="*/ 1556496 h 2096834"/>
              <a:gd name="T6" fmla="*/ 21704 w 9501313"/>
              <a:gd name="T7" fmla="*/ 1556496 h 2096834"/>
              <a:gd name="T8" fmla="*/ 21704 w 9501313"/>
              <a:gd name="T9" fmla="*/ 869646 h 2096834"/>
              <a:gd name="T10" fmla="*/ 339677 w 9501313"/>
              <a:gd name="T11" fmla="*/ 782882 h 2096834"/>
              <a:gd name="T12" fmla="*/ 21704 w 9501313"/>
              <a:gd name="T13" fmla="*/ 696118 h 2096834"/>
              <a:gd name="T14" fmla="*/ 21704 w 9501313"/>
              <a:gd name="T15" fmla="*/ 4635 h 2096834"/>
              <a:gd name="T16" fmla="*/ 0 w 9501313"/>
              <a:gd name="T17" fmla="*/ 4635 h 2096834"/>
              <a:gd name="T18" fmla="*/ 0 w 9501313"/>
              <a:gd name="T19" fmla="*/ 0 h 20968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01313" h="2096834">
                <a:moveTo>
                  <a:pt x="0" y="0"/>
                </a:moveTo>
                <a:lnTo>
                  <a:pt x="9501313" y="0"/>
                </a:lnTo>
                <a:lnTo>
                  <a:pt x="9501313" y="2096834"/>
                </a:lnTo>
                <a:lnTo>
                  <a:pt x="20043" y="2096834"/>
                </a:lnTo>
                <a:lnTo>
                  <a:pt x="20043" y="1171544"/>
                </a:lnTo>
                <a:lnTo>
                  <a:pt x="313696" y="1054660"/>
                </a:lnTo>
                <a:lnTo>
                  <a:pt x="20043" y="937776"/>
                </a:lnTo>
                <a:lnTo>
                  <a:pt x="20043" y="6244"/>
                </a:lnTo>
                <a:lnTo>
                  <a:pt x="0" y="6244"/>
                </a:lnTo>
                <a:lnTo>
                  <a:pt x="0" y="0"/>
                </a:lnTo>
                <a:close/>
              </a:path>
            </a:pathLst>
          </a:custGeom>
          <a:solidFill>
            <a:srgbClr val="085826"/>
          </a:solidFill>
          <a:ln w="9525">
            <a:solidFill>
              <a:schemeClr val="accent1"/>
            </a:solidFill>
            <a:round/>
          </a:ln>
        </p:spPr>
        <p:txBody>
          <a:bodyPr lIns="91404" tIns="45702" rIns="91404" bIns="45702"/>
          <a:lstStyle/>
          <a:p>
            <a:endParaRPr lang="zh-CN" altLang="en-US">
              <a:latin typeface="+mn-lt"/>
              <a:ea typeface="+mn-ea"/>
              <a:cs typeface="+mn-ea"/>
              <a:sym typeface="+mn-lt"/>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3"/>
          <p:cNvSpPr>
            <a:spLocks noGrp="1"/>
          </p:cNvSpPr>
          <p:nvPr>
            <p:ph type="dt" sz="half" idx="10"/>
          </p:nvPr>
        </p:nvSpPr>
        <p:spPr>
          <a:xfrm>
            <a:off x="838200" y="6356350"/>
            <a:ext cx="2743200" cy="365125"/>
          </a:xfrm>
          <a:prstGeom prst="rect">
            <a:avLst/>
          </a:prstGeom>
        </p:spPr>
        <p:txBody>
          <a:bodyPr/>
          <a:lstStyle>
            <a:lvl1pPr>
              <a:defRPr/>
            </a:lvl1pPr>
          </a:lstStyle>
          <a:p>
            <a:pPr>
              <a:defRPr/>
            </a:pPr>
            <a:fld id="{28F34791-D0AE-4201-862C-47EDEB0D8CBF}" type="datetimeFigureOut">
              <a:rPr lang="zh-CN" altLang="en-US"/>
              <a:t>2020\10\17 Saturday</a:t>
            </a:fld>
            <a:endParaRPr lang="zh-CN" altLang="en-US"/>
          </a:p>
        </p:txBody>
      </p:sp>
      <p:sp>
        <p:nvSpPr>
          <p:cNvPr id="4" name="页脚占位符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a:xfrm>
            <a:off x="8610600" y="6356350"/>
            <a:ext cx="2743200" cy="365125"/>
          </a:xfrm>
          <a:prstGeom prst="rect">
            <a:avLst/>
          </a:prstGeom>
        </p:spPr>
        <p:txBody>
          <a:bodyPr/>
          <a:lstStyle>
            <a:lvl1pPr>
              <a:defRPr/>
            </a:lvl1pPr>
          </a:lstStyle>
          <a:p>
            <a:fld id="{9ED561FD-C8C5-45E5-A733-202169DF6F03}" type="slidenum">
              <a:rPr lang="zh-CN" altLang="en-US"/>
              <a:t>‹#›</a:t>
            </a:fld>
            <a:endParaRPr lang="en-US" altLang="zh-CN"/>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
        <p:nvSpPr>
          <p:cNvPr id="2050" name="文本框 3"/>
          <p:cNvSpPr txBox="1">
            <a:spLocks noChangeArrowheads="1"/>
          </p:cNvSpPr>
          <p:nvPr userDrawn="1"/>
        </p:nvSpPr>
        <p:spPr bwMode="auto">
          <a:xfrm>
            <a:off x="4318000" y="2971800"/>
            <a:ext cx="35560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eaLnBrk="1" hangingPunct="1">
              <a:defRPr/>
            </a:pPr>
            <a:r>
              <a:rPr lang="zh-CN" altLang="en-US" sz="3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感谢您下载包图网平台上提供的</a:t>
            </a:r>
            <a:r>
              <a:rPr lang="en-US" altLang="zh-CN" sz="300">
                <a:solidFill>
                  <a:schemeClr val="bg1"/>
                </a:solidFill>
                <a:latin typeface="微软雅黑" panose="020B0503020204020204" pitchFamily="34" charset="-122"/>
                <a:sym typeface="微软雅黑" panose="020B0503020204020204" pitchFamily="34" charset="-122"/>
              </a:rPr>
              <a:t>PPT</a:t>
            </a:r>
            <a:r>
              <a:rPr lang="zh-CN" altLang="en-US" sz="30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作品，为了您和包图网以及原创作者的利益，请勿复制、传播、销售，否则将承担法律责任！包图网将对作品进行维权，按照传播下载次数进行十倍的索取赔偿！</a:t>
            </a:r>
          </a:p>
          <a:p>
            <a:pPr eaLnBrk="1" hangingPunct="1">
              <a:defRPr/>
            </a:pPr>
            <a:r>
              <a:rPr lang="en-US" altLang="zh-CN" sz="600">
                <a:solidFill>
                  <a:schemeClr val="bg1"/>
                </a:solidFill>
                <a:latin typeface="微软雅黑" panose="020B0503020204020204" pitchFamily="34" charset="-122"/>
                <a:sym typeface="微软雅黑" panose="020B0503020204020204" pitchFamily="34" charset="-122"/>
              </a:rPr>
              <a:t>ibaotu.com</a:t>
            </a:r>
          </a:p>
        </p:txBody>
      </p:sp>
      <p:pic>
        <p:nvPicPr>
          <p:cNvPr id="2051" name="图片 4"/>
          <p:cNvPicPr>
            <a:picLocks noChangeAspect="1" noChangeArrowheads="1"/>
          </p:cNvPicPr>
          <p:nvPr userDrawn="1"/>
        </p:nvPicPr>
        <p:blipFill>
          <a:blip r:embed="rId9" cstate="print"/>
          <a:srcRect/>
          <a:stretch>
            <a:fillRect/>
          </a:stretch>
        </p:blipFill>
        <p:spPr bwMode="auto">
          <a:xfrm>
            <a:off x="0" y="0"/>
            <a:ext cx="12192000"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图片 5"/>
          <p:cNvPicPr>
            <a:picLocks noChangeAspect="1" noChangeArrowheads="1"/>
          </p:cNvPicPr>
          <p:nvPr userDrawn="1"/>
        </p:nvPicPr>
        <p:blipFill>
          <a:blip r:embed="rId9" cstate="print"/>
          <a:srcRect/>
          <a:stretch>
            <a:fillRect/>
          </a:stretch>
        </p:blipFill>
        <p:spPr bwMode="auto">
          <a:xfrm>
            <a:off x="0" y="2411413"/>
            <a:ext cx="12192000"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图片 1"/>
          <p:cNvPicPr>
            <a:picLocks noChangeAspect="1"/>
          </p:cNvPicPr>
          <p:nvPr userDrawn="1"/>
        </p:nvPicPr>
        <p:blipFill>
          <a:blip r:embed="rId10" cstate="print"/>
          <a:srcRect/>
          <a:stretch>
            <a:fillRect/>
          </a:stretch>
        </p:blipFill>
        <p:spPr bwMode="auto">
          <a:xfrm>
            <a:off x="0" y="3175"/>
            <a:ext cx="12192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图片 5"/>
          <p:cNvPicPr>
            <a:picLocks noChangeAspect="1"/>
          </p:cNvPicPr>
          <p:nvPr userDrawn="1"/>
        </p:nvPicPr>
        <p:blipFill>
          <a:blip r:embed="rId11" cstate="print"/>
          <a:srcRect/>
          <a:stretch>
            <a:fillRect/>
          </a:stretch>
        </p:blipFill>
        <p:spPr bwMode="auto">
          <a:xfrm>
            <a:off x="0" y="4763"/>
            <a:ext cx="12192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userDrawn="1"/>
        </p:nvSpPr>
        <p:spPr bwMode="auto">
          <a:xfrm>
            <a:off x="-113211" y="6583680"/>
            <a:ext cx="12305211" cy="294483"/>
          </a:xfrm>
          <a:prstGeom prst="rect">
            <a:avLst/>
          </a:prstGeom>
          <a:solidFill>
            <a:srgbClr val="006328"/>
          </a:solidFill>
          <a:ln w="9525" cap="flat" cmpd="sng" algn="ctr">
            <a:no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4" name="直接连接符 3"/>
          <p:cNvCxnSpPr/>
          <p:nvPr userDrawn="1"/>
        </p:nvCxnSpPr>
        <p:spPr bwMode="auto">
          <a:xfrm>
            <a:off x="-113211" y="6741082"/>
            <a:ext cx="8800011"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cxnSp>
        <p:nvCxnSpPr>
          <p:cNvPr id="7" name="直接连接符 6"/>
          <p:cNvCxnSpPr/>
          <p:nvPr userDrawn="1"/>
        </p:nvCxnSpPr>
        <p:spPr bwMode="auto">
          <a:xfrm flipH="1">
            <a:off x="11442701" y="6741082"/>
            <a:ext cx="749299" cy="0"/>
          </a:xfrm>
          <a:prstGeom prst="line">
            <a:avLst/>
          </a:prstGeom>
          <a:solidFill>
            <a:schemeClr val="accent1"/>
          </a:solidFill>
          <a:ln w="9525" cap="flat" cmpd="sng" algn="ctr">
            <a:solidFill>
              <a:schemeClr val="accent2"/>
            </a:solidFill>
            <a:prstDash val="solid"/>
            <a:round/>
            <a:headEnd type="none" w="med" len="med"/>
            <a:tailEnd type="none" w="med" len="med"/>
          </a:ln>
        </p:spPr>
      </p:cxnSp>
      <p:pic>
        <p:nvPicPr>
          <p:cNvPr id="5" name="图片 4" descr="图片1"/>
          <p:cNvPicPr>
            <a:picLocks noChangeAspect="1"/>
          </p:cNvPicPr>
          <p:nvPr userDrawn="1"/>
        </p:nvPicPr>
        <p:blipFill>
          <a:blip r:embed="rId12" cstate="print"/>
          <a:stretch>
            <a:fillRect/>
          </a:stretch>
        </p:blipFill>
        <p:spPr>
          <a:xfrm>
            <a:off x="8766810" y="6529070"/>
            <a:ext cx="2463800" cy="37338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panose="020B0604020202020204" pitchFamily="34" charset="0"/>
          <a:ea typeface="微软雅黑" panose="020B0503020204020204" pitchFamily="34" charset="-122"/>
        </a:defRPr>
      </a:lvl2pPr>
      <a:lvl3pPr algn="l" rtl="0" eaLnBrk="0" fontAlgn="base" hangingPunct="0">
        <a:spcBef>
          <a:spcPct val="0"/>
        </a:spcBef>
        <a:spcAft>
          <a:spcPct val="0"/>
        </a:spcAft>
        <a:defRPr sz="2400">
          <a:solidFill>
            <a:schemeClr val="tx2"/>
          </a:solidFill>
          <a:latin typeface="Arial" panose="020B0604020202020204" pitchFamily="34" charset="0"/>
          <a:ea typeface="微软雅黑" panose="020B0503020204020204" pitchFamily="34" charset="-122"/>
        </a:defRPr>
      </a:lvl3pPr>
      <a:lvl4pPr algn="l" rtl="0" eaLnBrk="0" fontAlgn="base" hangingPunct="0">
        <a:spcBef>
          <a:spcPct val="0"/>
        </a:spcBef>
        <a:spcAft>
          <a:spcPct val="0"/>
        </a:spcAft>
        <a:defRPr sz="2400">
          <a:solidFill>
            <a:schemeClr val="tx2"/>
          </a:solidFill>
          <a:latin typeface="Arial" panose="020B0604020202020204" pitchFamily="34" charset="0"/>
          <a:ea typeface="微软雅黑" panose="020B0503020204020204" pitchFamily="34" charset="-122"/>
        </a:defRPr>
      </a:lvl4pPr>
      <a:lvl5pPr algn="l" rtl="0" eaLnBrk="0" fontAlgn="base" hangingPunct="0">
        <a:spcBef>
          <a:spcPct val="0"/>
        </a:spcBef>
        <a:spcAft>
          <a:spcPct val="0"/>
        </a:spcAft>
        <a:defRPr sz="2400">
          <a:solidFill>
            <a:schemeClr val="tx2"/>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6pPr>
      <a:lvl7pPr marL="913765"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7pPr>
      <a:lvl8pPr marL="1370965"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8pPr>
      <a:lvl9pPr marL="1828165"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5pPr>
      <a:lvl6pPr marL="251333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6pPr>
      <a:lvl7pPr marL="297053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7pPr>
      <a:lvl8pPr marL="342773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8pPr>
      <a:lvl9pPr marL="3884930" indent="-228600" algn="l" rtl="0" eaLnBrk="0" fontAlgn="base" hangingPunct="0">
        <a:spcBef>
          <a:spcPct val="20000"/>
        </a:spcBef>
        <a:spcAft>
          <a:spcPct val="0"/>
        </a:spcAft>
        <a:buChar char="»"/>
        <a:defRPr sz="2000">
          <a:solidFill>
            <a:schemeClr val="tx1"/>
          </a:solidFill>
          <a:latin typeface="+mn-lt"/>
          <a:ea typeface="宋体" panose="02010600030101010101" pitchFamily="2" charset="-122"/>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3765" algn="l" defTabSz="913765" rtl="0" eaLnBrk="1" latinLnBrk="0" hangingPunct="1">
        <a:defRPr sz="1800" kern="1200">
          <a:solidFill>
            <a:schemeClr val="tx1"/>
          </a:solidFill>
          <a:latin typeface="+mn-lt"/>
          <a:ea typeface="+mn-ea"/>
          <a:cs typeface="+mn-cs"/>
        </a:defRPr>
      </a:lvl3pPr>
      <a:lvl4pPr marL="1370965" algn="l" defTabSz="913765" rtl="0" eaLnBrk="1" latinLnBrk="0" hangingPunct="1">
        <a:defRPr sz="1800" kern="1200">
          <a:solidFill>
            <a:schemeClr val="tx1"/>
          </a:solidFill>
          <a:latin typeface="+mn-lt"/>
          <a:ea typeface="+mn-ea"/>
          <a:cs typeface="+mn-cs"/>
        </a:defRPr>
      </a:lvl4pPr>
      <a:lvl5pPr marL="1828165"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1930" algn="l" defTabSz="913765" rtl="0" eaLnBrk="1" latinLnBrk="0" hangingPunct="1">
        <a:defRPr sz="1800" kern="1200">
          <a:solidFill>
            <a:schemeClr val="tx1"/>
          </a:solidFill>
          <a:latin typeface="+mn-lt"/>
          <a:ea typeface="+mn-ea"/>
          <a:cs typeface="+mn-cs"/>
        </a:defRPr>
      </a:lvl7pPr>
      <a:lvl8pPr marL="3199130" algn="l" defTabSz="913765" rtl="0" eaLnBrk="1" latinLnBrk="0" hangingPunct="1">
        <a:defRPr sz="1800" kern="1200">
          <a:solidFill>
            <a:schemeClr val="tx1"/>
          </a:solidFill>
          <a:latin typeface="+mn-lt"/>
          <a:ea typeface="+mn-ea"/>
          <a:cs typeface="+mn-cs"/>
        </a:defRPr>
      </a:lvl8pPr>
      <a:lvl9pPr marL="365633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5.jpe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5.xml"/><Relationship Id="rId7" Type="http://schemas.openxmlformats.org/officeDocument/2006/relationships/image" Target="../media/image24.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23.png"/><Relationship Id="rId5" Type="http://schemas.openxmlformats.org/officeDocument/2006/relationships/notesSlide" Target="../notesSlides/notesSlide16.xml"/><Relationship Id="rId10" Type="http://schemas.openxmlformats.org/officeDocument/2006/relationships/image" Target="../media/image27.png"/><Relationship Id="rId4" Type="http://schemas.openxmlformats.org/officeDocument/2006/relationships/slideLayout" Target="../slideLayouts/slideLayout2.xml"/><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9.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notesSlide" Target="../notesSlides/notesSlide2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6.xml"/><Relationship Id="rId7" Type="http://schemas.openxmlformats.org/officeDocument/2006/relationships/image" Target="../media/image13.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flipH="1">
            <a:off x="-8389" y="704675"/>
            <a:ext cx="12200389" cy="6061046"/>
            <a:chOff x="-8392" y="796954"/>
            <a:chExt cx="12200389" cy="6061046"/>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52027" t="14178"/>
            <a:stretch>
              <a:fillRect/>
            </a:stretch>
          </p:blipFill>
          <p:spPr>
            <a:xfrm flipH="1">
              <a:off x="-8392" y="796954"/>
              <a:ext cx="3289963" cy="5885727"/>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3660" t="2860" r="36666" b="56466"/>
            <a:stretch>
              <a:fillRect/>
            </a:stretch>
          </p:blipFill>
          <p:spPr>
            <a:xfrm rot="16200000" flipH="1" flipV="1">
              <a:off x="7362672" y="2028676"/>
              <a:ext cx="5743747" cy="3914902"/>
            </a:xfrm>
            <a:prstGeom prst="rect">
              <a:avLst/>
            </a:prstGeom>
          </p:spPr>
        </p:pic>
      </p:grpSp>
      <p:grpSp>
        <p:nvGrpSpPr>
          <p:cNvPr id="3" name="组合 30"/>
          <p:cNvGrpSpPr/>
          <p:nvPr/>
        </p:nvGrpSpPr>
        <p:grpSpPr>
          <a:xfrm>
            <a:off x="1957791" y="2681006"/>
            <a:ext cx="8694224" cy="1273629"/>
            <a:chOff x="1743445" y="2500361"/>
            <a:chExt cx="8694224" cy="1273629"/>
          </a:xfrm>
        </p:grpSpPr>
        <p:sp>
          <p:nvSpPr>
            <p:cNvPr id="18" name="TextBox 4"/>
            <p:cNvSpPr txBox="1"/>
            <p:nvPr/>
          </p:nvSpPr>
          <p:spPr>
            <a:xfrm>
              <a:off x="1743445" y="2676166"/>
              <a:ext cx="8694224" cy="922020"/>
            </a:xfrm>
            <a:prstGeom prst="rect">
              <a:avLst/>
            </a:prstGeom>
            <a:noFill/>
          </p:spPr>
          <p:txBody>
            <a:bodyPr wrap="square" rtlCol="0">
              <a:spAutoFit/>
            </a:bodyPr>
            <a:lstStyle/>
            <a:p>
              <a:pPr algn="ctr"/>
              <a:r>
                <a:rPr lang="zh-CN" altLang="en-US" sz="5400" b="1" dirty="0">
                  <a:solidFill>
                    <a:srgbClr val="085C26"/>
                  </a:solidFill>
                  <a:latin typeface="+mn-lt"/>
                  <a:ea typeface="+mn-ea"/>
                  <a:cs typeface="+mn-ea"/>
                  <a:sym typeface="+mn-lt"/>
                </a:rPr>
                <a:t>学生生活</a:t>
              </a:r>
              <a:r>
                <a:rPr lang="zh-CN" altLang="zh-CN" sz="5400" b="1" dirty="0">
                  <a:solidFill>
                    <a:srgbClr val="085C26"/>
                  </a:solidFill>
                  <a:latin typeface="+mn-lt"/>
                  <a:ea typeface="+mn-ea"/>
                  <a:cs typeface="+mn-ea"/>
                  <a:sym typeface="+mn-lt"/>
                </a:rPr>
                <a:t>垃圾分类培训</a:t>
              </a:r>
              <a:endParaRPr lang="en-US" altLang="zh-CN" sz="5400" b="1" dirty="0">
                <a:solidFill>
                  <a:srgbClr val="085C26"/>
                </a:solidFill>
                <a:latin typeface="+mn-lt"/>
                <a:ea typeface="+mn-ea"/>
                <a:cs typeface="+mn-ea"/>
                <a:sym typeface="+mn-lt"/>
              </a:endParaRPr>
            </a:p>
          </p:txBody>
        </p:sp>
        <p:cxnSp>
          <p:nvCxnSpPr>
            <p:cNvPr id="9" name="直接连接符 8"/>
            <p:cNvCxnSpPr/>
            <p:nvPr/>
          </p:nvCxnSpPr>
          <p:spPr>
            <a:xfrm>
              <a:off x="1812471" y="3773990"/>
              <a:ext cx="8556172" cy="0"/>
            </a:xfrm>
            <a:prstGeom prst="line">
              <a:avLst/>
            </a:prstGeom>
            <a:ln w="28575">
              <a:solidFill>
                <a:srgbClr val="56A359"/>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763486" y="2500361"/>
              <a:ext cx="8605157" cy="0"/>
            </a:xfrm>
            <a:prstGeom prst="line">
              <a:avLst/>
            </a:prstGeom>
            <a:ln w="28575">
              <a:solidFill>
                <a:srgbClr val="56A35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Tm="3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A-文本框 42"/>
          <p:cNvSpPr txBox="1"/>
          <p:nvPr>
            <p:custDataLst>
              <p:tags r:id="rId1"/>
            </p:custDataLst>
          </p:nvPr>
        </p:nvSpPr>
        <p:spPr>
          <a:xfrm>
            <a:off x="859193" y="1530420"/>
            <a:ext cx="5409802" cy="432426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为了保证学校的垃圾分类工作能够出实招、有实效，总务处和党政办牵头制定了</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北京林业大学生活垃圾分类工作方案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，明确了校园生活垃圾实行“</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垃圾下楼、定时定点投放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”的方式。</a:t>
            </a:r>
          </a:p>
          <a:p>
            <a:pPr>
              <a:lnSpc>
                <a:spcPct val="1500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按照“</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坚持全校一盘棋谋划，明确两个工作目标，建立三个工作机制，组建四支工作队伍</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”的工作思路，明确</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6</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日起，学校全面推进生活垃圾分类工作。</a:t>
            </a:r>
          </a:p>
        </p:txBody>
      </p:sp>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pic>
        <p:nvPicPr>
          <p:cNvPr id="6" name="Picture 2" descr="C:\Users\Administrator\Desktop\微信图片_20200519130632.jpg"/>
          <p:cNvPicPr>
            <a:picLocks noChangeAspect="1" noChangeArrowheads="1"/>
          </p:cNvPicPr>
          <p:nvPr/>
        </p:nvPicPr>
        <p:blipFill>
          <a:blip r:embed="rId4" cstate="print"/>
          <a:srcRect/>
          <a:stretch>
            <a:fillRect/>
          </a:stretch>
        </p:blipFill>
        <p:spPr bwMode="auto">
          <a:xfrm>
            <a:off x="6643585" y="1977080"/>
            <a:ext cx="5276565" cy="3023287"/>
          </a:xfrm>
          <a:prstGeom prst="rect">
            <a:avLst/>
          </a:prstGeom>
          <a:noFill/>
        </p:spPr>
      </p:pic>
      <p:sp>
        <p:nvSpPr>
          <p:cNvPr id="2" name="矩形 1"/>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spTree>
  </p:cSld>
  <p:clrMapOvr>
    <a:masterClrMapping/>
  </p:clrMapOvr>
  <p:transition spd="slow" advTm="3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10" name="PA-文本框 42"/>
          <p:cNvSpPr txBox="1"/>
          <p:nvPr>
            <p:custDataLst>
              <p:tags r:id="rId1"/>
            </p:custDataLst>
          </p:nvPr>
        </p:nvSpPr>
        <p:spPr>
          <a:xfrm>
            <a:off x="1462769" y="1727400"/>
            <a:ext cx="4212154" cy="2631490"/>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pPr>
            <a:r>
              <a:rPr lang="zh-CN" altLang="en-US" sz="1800" dirty="0">
                <a:solidFill>
                  <a:schemeClr val="tx1"/>
                </a:solidFill>
                <a:latin typeface="+mj-ea"/>
                <a:ea typeface="+mj-ea"/>
              </a:rPr>
              <a:t>“</a:t>
            </a:r>
            <a:r>
              <a:rPr lang="zh-CN" altLang="en-US" sz="2000" b="1" dirty="0">
                <a:solidFill>
                  <a:srgbClr val="006600"/>
                </a:solidFill>
                <a:latin typeface="+mj-ea"/>
                <a:ea typeface="+mj-ea"/>
              </a:rPr>
              <a:t>坚持全校一盘棋谋划</a:t>
            </a:r>
            <a:r>
              <a:rPr lang="zh-CN" altLang="en-US" sz="2000" dirty="0">
                <a:solidFill>
                  <a:schemeClr val="tx1"/>
                </a:solidFill>
                <a:latin typeface="+mj-ea"/>
                <a:ea typeface="+mj-ea"/>
              </a:rPr>
              <a:t>”</a:t>
            </a:r>
            <a:endParaRPr lang="en-US" altLang="zh-CN" sz="2000" dirty="0">
              <a:solidFill>
                <a:schemeClr val="tx1"/>
              </a:solidFill>
              <a:latin typeface="+mj-ea"/>
              <a:ea typeface="+mj-ea"/>
            </a:endParaRPr>
          </a:p>
          <a:p>
            <a:pPr>
              <a:lnSpc>
                <a:spcPct val="150000"/>
              </a:lnSpc>
            </a:pPr>
            <a:endParaRPr lang="en-US" altLang="zh-CN" sz="1800" dirty="0">
              <a:solidFill>
                <a:schemeClr val="tx1"/>
              </a:solidFill>
              <a:latin typeface="+mj-ea"/>
              <a:ea typeface="+mj-ea"/>
            </a:endParaRPr>
          </a:p>
          <a:p>
            <a:pPr>
              <a:lnSpc>
                <a:spcPct val="150000"/>
              </a:lnSpc>
            </a:pPr>
            <a:r>
              <a:rPr lang="zh-CN" altLang="en-US" sz="1800" dirty="0">
                <a:solidFill>
                  <a:schemeClr val="tx1"/>
                </a:solidFill>
                <a:latin typeface="+mj-ea"/>
                <a:ea typeface="+mj-ea"/>
              </a:rPr>
              <a:t>   坚持条块结合，上下联动，形成“高位协调、部门联动、重点突破</a:t>
            </a:r>
            <a:r>
              <a:rPr lang="en-US" altLang="zh-CN" sz="1800" dirty="0">
                <a:solidFill>
                  <a:schemeClr val="tx1"/>
                </a:solidFill>
                <a:latin typeface="+mj-ea"/>
                <a:ea typeface="+mj-ea"/>
              </a:rPr>
              <a:t>”</a:t>
            </a:r>
            <a:r>
              <a:rPr lang="zh-CN" altLang="en-US" sz="1800" dirty="0">
                <a:solidFill>
                  <a:schemeClr val="tx1"/>
                </a:solidFill>
                <a:latin typeface="+mj-ea"/>
                <a:ea typeface="+mj-ea"/>
              </a:rPr>
              <a:t>的组织领导体制和工作机制。</a:t>
            </a:r>
          </a:p>
          <a:p>
            <a:pPr>
              <a:lnSpc>
                <a:spcPct val="150000"/>
              </a:lnSpc>
            </a:pPr>
            <a:endParaRPr lang="en-US" altLang="zh-CN" sz="1800" dirty="0">
              <a:solidFill>
                <a:schemeClr val="tx1"/>
              </a:solidFill>
              <a:latin typeface="+mj-ea"/>
              <a:ea typeface="+mj-ea"/>
            </a:endParaRPr>
          </a:p>
        </p:txBody>
      </p:sp>
      <p:pic>
        <p:nvPicPr>
          <p:cNvPr id="12" name="图片 11"/>
          <p:cNvPicPr>
            <a:picLocks noChangeAspect="1"/>
          </p:cNvPicPr>
          <p:nvPr/>
        </p:nvPicPr>
        <p:blipFill rotWithShape="1">
          <a:blip r:embed="rId4" cstate="print"/>
          <a:srcRect l="3216" t="10266" r="3216" b="27915"/>
          <a:stretch>
            <a:fillRect/>
          </a:stretch>
        </p:blipFill>
        <p:spPr>
          <a:xfrm>
            <a:off x="509689" y="1659127"/>
            <a:ext cx="953080" cy="881451"/>
          </a:xfrm>
          <a:prstGeom prst="ellipse">
            <a:avLst/>
          </a:prstGeom>
        </p:spPr>
      </p:pic>
      <p:pic>
        <p:nvPicPr>
          <p:cNvPr id="13" name="图片 12"/>
          <p:cNvPicPr>
            <a:picLocks noChangeAspect="1"/>
          </p:cNvPicPr>
          <p:nvPr/>
        </p:nvPicPr>
        <p:blipFill rotWithShape="1">
          <a:blip r:embed="rId4" cstate="print"/>
          <a:srcRect l="3216" t="10266" r="3216" b="27915"/>
          <a:stretch>
            <a:fillRect/>
          </a:stretch>
        </p:blipFill>
        <p:spPr>
          <a:xfrm>
            <a:off x="5896004" y="1617660"/>
            <a:ext cx="953080" cy="881451"/>
          </a:xfrm>
          <a:prstGeom prst="ellipse">
            <a:avLst/>
          </a:prstGeom>
        </p:spPr>
      </p:pic>
      <p:sp>
        <p:nvSpPr>
          <p:cNvPr id="2" name="矩形 1"/>
          <p:cNvSpPr/>
          <p:nvPr/>
        </p:nvSpPr>
        <p:spPr>
          <a:xfrm>
            <a:off x="7022918" y="1727400"/>
            <a:ext cx="4794422" cy="3170099"/>
          </a:xfrm>
          <a:prstGeom prst="rect">
            <a:avLst/>
          </a:prstGeom>
        </p:spPr>
        <p:txBody>
          <a:bodyPr wrap="square">
            <a:spAutoFit/>
          </a:bodyPr>
          <a:lstStyle/>
          <a:p>
            <a:r>
              <a:rPr lang="zh-CN" altLang="en-US" sz="2000" dirty="0">
                <a:latin typeface="+mj-ea"/>
                <a:ea typeface="+mj-ea"/>
              </a:rPr>
              <a:t>“</a:t>
            </a:r>
            <a:r>
              <a:rPr lang="zh-CN" altLang="en-US" sz="2000" b="1" dirty="0">
                <a:solidFill>
                  <a:srgbClr val="006600"/>
                </a:solidFill>
                <a:latin typeface="+mj-ea"/>
                <a:ea typeface="+mj-ea"/>
              </a:rPr>
              <a:t>明确两个工作目标</a:t>
            </a:r>
            <a:r>
              <a:rPr lang="zh-CN" altLang="en-US" sz="2000" dirty="0">
                <a:latin typeface="+mj-ea"/>
                <a:ea typeface="+mj-ea"/>
              </a:rPr>
              <a:t>”</a:t>
            </a:r>
            <a:endParaRPr lang="en-US" altLang="zh-CN" sz="2000" dirty="0">
              <a:latin typeface="+mj-ea"/>
              <a:ea typeface="+mj-ea"/>
            </a:endParaRPr>
          </a:p>
          <a:p>
            <a:endParaRPr lang="en-US" altLang="zh-CN" dirty="0">
              <a:latin typeface="+mj-ea"/>
              <a:ea typeface="+mj-ea"/>
            </a:endParaRPr>
          </a:p>
          <a:p>
            <a:pPr>
              <a:lnSpc>
                <a:spcPct val="150000"/>
              </a:lnSpc>
            </a:pPr>
            <a:r>
              <a:rPr lang="zh-CN" altLang="en-US" dirty="0">
                <a:latin typeface="+mj-ea"/>
                <a:ea typeface="+mj-ea"/>
              </a:rPr>
              <a:t>    到</a:t>
            </a:r>
            <a:r>
              <a:rPr lang="en-US" altLang="zh-CN" dirty="0">
                <a:latin typeface="+mj-ea"/>
                <a:ea typeface="+mj-ea"/>
              </a:rPr>
              <a:t>2020</a:t>
            </a:r>
            <a:r>
              <a:rPr lang="zh-CN" altLang="en-US" dirty="0">
                <a:latin typeface="+mj-ea"/>
                <a:ea typeface="+mj-ea"/>
              </a:rPr>
              <a:t>年底，学校生活垃圾分类知识知晓率、普及率、参与率要达到</a:t>
            </a:r>
            <a:r>
              <a:rPr lang="en-US" altLang="zh-CN" dirty="0">
                <a:latin typeface="+mj-ea"/>
                <a:ea typeface="+mj-ea"/>
              </a:rPr>
              <a:t>100%</a:t>
            </a:r>
            <a:r>
              <a:rPr lang="zh-CN" altLang="en-US" dirty="0">
                <a:latin typeface="+mj-ea"/>
                <a:ea typeface="+mj-ea"/>
              </a:rPr>
              <a:t>，基本建成垃圾分类投放、收集、运输、处理标准体系。</a:t>
            </a:r>
            <a:endParaRPr lang="en-US" altLang="zh-CN" dirty="0">
              <a:latin typeface="+mj-ea"/>
              <a:ea typeface="+mj-ea"/>
            </a:endParaRPr>
          </a:p>
          <a:p>
            <a:pPr>
              <a:lnSpc>
                <a:spcPct val="150000"/>
              </a:lnSpc>
            </a:pPr>
            <a:endParaRPr lang="en-US" altLang="zh-CN" dirty="0">
              <a:latin typeface="+mj-ea"/>
              <a:ea typeface="+mj-ea"/>
            </a:endParaRPr>
          </a:p>
          <a:p>
            <a:pPr>
              <a:lnSpc>
                <a:spcPct val="150000"/>
              </a:lnSpc>
            </a:pPr>
            <a:r>
              <a:rPr lang="zh-CN" altLang="en-US" dirty="0">
                <a:latin typeface="+mj-ea"/>
                <a:ea typeface="+mj-ea"/>
              </a:rPr>
              <a:t>    到</a:t>
            </a:r>
            <a:r>
              <a:rPr lang="en-US" altLang="zh-CN" dirty="0">
                <a:latin typeface="+mj-ea"/>
                <a:ea typeface="+mj-ea"/>
              </a:rPr>
              <a:t>2021</a:t>
            </a:r>
            <a:r>
              <a:rPr lang="zh-CN" altLang="en-US" dirty="0">
                <a:latin typeface="+mj-ea"/>
                <a:ea typeface="+mj-ea"/>
              </a:rPr>
              <a:t>年底，实现校园生活垃圾分类“队伍专业化、流程标准化、管理精细化”目标。</a:t>
            </a:r>
          </a:p>
        </p:txBody>
      </p:sp>
      <p:sp>
        <p:nvSpPr>
          <p:cNvPr id="4" name="矩形 3"/>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spTree>
  </p:cSld>
  <p:clrMapOvr>
    <a:masterClrMapping/>
  </p:clrMapOvr>
  <p:transition spd="slow" advTm="3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rotWithShape="1">
          <a:blip r:embed="rId4" cstate="print"/>
          <a:srcRect l="3216" t="10266" r="3216" b="27915"/>
          <a:stretch>
            <a:fillRect/>
          </a:stretch>
        </p:blipFill>
        <p:spPr>
          <a:xfrm>
            <a:off x="564804" y="1428468"/>
            <a:ext cx="953080" cy="881451"/>
          </a:xfrm>
          <a:prstGeom prst="ellipse">
            <a:avLst/>
          </a:prstGeom>
        </p:spPr>
      </p:pic>
      <p:pic>
        <p:nvPicPr>
          <p:cNvPr id="13" name="图片 12"/>
          <p:cNvPicPr>
            <a:picLocks noChangeAspect="1"/>
          </p:cNvPicPr>
          <p:nvPr/>
        </p:nvPicPr>
        <p:blipFill rotWithShape="1">
          <a:blip r:embed="rId4" cstate="print"/>
          <a:srcRect l="3216" t="10266" r="3216" b="27915"/>
          <a:stretch>
            <a:fillRect/>
          </a:stretch>
        </p:blipFill>
        <p:spPr>
          <a:xfrm>
            <a:off x="6912511" y="1428468"/>
            <a:ext cx="953080" cy="881451"/>
          </a:xfrm>
          <a:prstGeom prst="ellipse">
            <a:avLst/>
          </a:prstGeom>
        </p:spPr>
      </p:pic>
      <p:sp>
        <p:nvSpPr>
          <p:cNvPr id="14" name="PA-文本框 42"/>
          <p:cNvSpPr txBox="1"/>
          <p:nvPr>
            <p:custDataLst>
              <p:tags r:id="rId1"/>
            </p:custDataLst>
          </p:nvPr>
        </p:nvSpPr>
        <p:spPr>
          <a:xfrm>
            <a:off x="7019277" y="1257951"/>
            <a:ext cx="5856964" cy="329013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endParaRPr lang="zh-CN" altLang="en-US" sz="1800" dirty="0">
              <a:solidFill>
                <a:schemeClr val="tx1"/>
              </a:solidFill>
              <a:latin typeface="+mj-ea"/>
              <a:ea typeface="+mj-ea"/>
            </a:endParaRPr>
          </a:p>
          <a:p>
            <a:r>
              <a:rPr lang="zh-CN" altLang="en-US" sz="1800" dirty="0">
                <a:solidFill>
                  <a:schemeClr val="tx1"/>
                </a:solidFill>
                <a:latin typeface="+mj-ea"/>
                <a:ea typeface="+mj-ea"/>
              </a:rPr>
              <a:t>              </a:t>
            </a:r>
            <a:r>
              <a:rPr lang="zh-CN" altLang="en-US" sz="2000" dirty="0">
                <a:solidFill>
                  <a:schemeClr val="tx1"/>
                </a:solidFill>
                <a:latin typeface="+mj-ea"/>
                <a:ea typeface="+mj-ea"/>
              </a:rPr>
              <a:t>“</a:t>
            </a:r>
            <a:r>
              <a:rPr lang="zh-CN" altLang="en-US" sz="2000" b="1" dirty="0">
                <a:solidFill>
                  <a:srgbClr val="006600"/>
                </a:solidFill>
                <a:latin typeface="+mj-ea"/>
                <a:ea typeface="+mj-ea"/>
              </a:rPr>
              <a:t>组建四支工作队伍</a:t>
            </a:r>
            <a:r>
              <a:rPr lang="zh-CN" altLang="en-US" sz="2000" dirty="0">
                <a:solidFill>
                  <a:schemeClr val="tx1"/>
                </a:solidFill>
                <a:latin typeface="+mj-ea"/>
                <a:ea typeface="+mj-ea"/>
              </a:rPr>
              <a:t>”</a:t>
            </a:r>
            <a:endParaRPr lang="en-US" altLang="zh-CN" sz="2000" dirty="0">
              <a:solidFill>
                <a:schemeClr val="tx1"/>
              </a:solidFill>
              <a:latin typeface="+mj-ea"/>
              <a:ea typeface="+mj-ea"/>
            </a:endParaRPr>
          </a:p>
          <a:p>
            <a:r>
              <a:rPr lang="zh-CN" altLang="en-US" sz="1800" dirty="0">
                <a:solidFill>
                  <a:schemeClr val="tx1"/>
                </a:solidFill>
                <a:latin typeface="+mj-ea"/>
                <a:ea typeface="+mj-ea"/>
              </a:rPr>
              <a:t> </a:t>
            </a:r>
            <a:endParaRPr lang="en-US" altLang="zh-CN" sz="1800" dirty="0">
              <a:solidFill>
                <a:schemeClr val="tx1"/>
              </a:solidFill>
              <a:latin typeface="+mj-ea"/>
              <a:ea typeface="+mj-ea"/>
            </a:endParaRPr>
          </a:p>
          <a:p>
            <a:pPr>
              <a:lnSpc>
                <a:spcPct val="150000"/>
              </a:lnSpc>
            </a:pPr>
            <a:r>
              <a:rPr lang="zh-CN" altLang="en-US" sz="1800" dirty="0">
                <a:solidFill>
                  <a:schemeClr val="tx1"/>
                </a:solidFill>
                <a:latin typeface="+mj-ea"/>
                <a:ea typeface="+mj-ea"/>
              </a:rPr>
              <a:t>组建由各单位选派的优秀人员组成的</a:t>
            </a:r>
            <a:r>
              <a:rPr lang="zh-CN" altLang="en-US" sz="1800" dirty="0">
                <a:solidFill>
                  <a:srgbClr val="C00000"/>
                </a:solidFill>
                <a:latin typeface="+mj-ea"/>
                <a:ea typeface="+mj-ea"/>
              </a:rPr>
              <a:t>联络员</a:t>
            </a:r>
            <a:r>
              <a:rPr lang="zh-CN" altLang="en-US" sz="1800" dirty="0">
                <a:solidFill>
                  <a:schemeClr val="tx1"/>
                </a:solidFill>
                <a:latin typeface="+mj-ea"/>
                <a:ea typeface="+mj-ea"/>
              </a:rPr>
              <a:t>队伍</a:t>
            </a:r>
            <a:endParaRPr lang="en-US" altLang="zh-CN" sz="1800" dirty="0">
              <a:solidFill>
                <a:schemeClr val="tx1"/>
              </a:solidFill>
              <a:latin typeface="+mj-ea"/>
              <a:ea typeface="+mj-ea"/>
            </a:endParaRPr>
          </a:p>
          <a:p>
            <a:pPr>
              <a:lnSpc>
                <a:spcPct val="150000"/>
              </a:lnSpc>
            </a:pPr>
            <a:r>
              <a:rPr lang="zh-CN" altLang="en-US" sz="1800" dirty="0">
                <a:solidFill>
                  <a:schemeClr val="tx1"/>
                </a:solidFill>
                <a:latin typeface="+mj-ea"/>
                <a:ea typeface="+mj-ea"/>
              </a:rPr>
              <a:t>组建由物业服务人员组成的</a:t>
            </a:r>
            <a:r>
              <a:rPr lang="zh-CN" altLang="en-US" sz="1800" dirty="0">
                <a:solidFill>
                  <a:srgbClr val="C00000"/>
                </a:solidFill>
                <a:latin typeface="+mj-ea"/>
                <a:ea typeface="+mj-ea"/>
              </a:rPr>
              <a:t>指导员</a:t>
            </a:r>
            <a:r>
              <a:rPr lang="zh-CN" altLang="en-US" sz="1800" dirty="0">
                <a:solidFill>
                  <a:schemeClr val="tx1"/>
                </a:solidFill>
                <a:latin typeface="+mj-ea"/>
                <a:ea typeface="+mj-ea"/>
              </a:rPr>
              <a:t>队伍</a:t>
            </a:r>
            <a:endParaRPr lang="en-US" altLang="zh-CN" sz="1800" dirty="0">
              <a:solidFill>
                <a:schemeClr val="tx1"/>
              </a:solidFill>
              <a:latin typeface="+mj-ea"/>
              <a:ea typeface="+mj-ea"/>
            </a:endParaRPr>
          </a:p>
          <a:p>
            <a:pPr>
              <a:lnSpc>
                <a:spcPct val="150000"/>
              </a:lnSpc>
            </a:pPr>
            <a:r>
              <a:rPr lang="zh-CN" altLang="en-US" sz="1800" dirty="0">
                <a:solidFill>
                  <a:schemeClr val="tx1"/>
                </a:solidFill>
                <a:latin typeface="+mj-ea"/>
                <a:ea typeface="+mj-ea"/>
              </a:rPr>
              <a:t>组建由物业管理人员组成的</a:t>
            </a:r>
            <a:r>
              <a:rPr lang="zh-CN" altLang="en-US" sz="1800" dirty="0">
                <a:solidFill>
                  <a:srgbClr val="C00000"/>
                </a:solidFill>
                <a:latin typeface="+mj-ea"/>
                <a:ea typeface="+mj-ea"/>
              </a:rPr>
              <a:t>督导员</a:t>
            </a:r>
            <a:r>
              <a:rPr lang="zh-CN" altLang="en-US" sz="1800" dirty="0">
                <a:solidFill>
                  <a:schemeClr val="tx1"/>
                </a:solidFill>
                <a:latin typeface="+mj-ea"/>
                <a:ea typeface="+mj-ea"/>
              </a:rPr>
              <a:t>队伍</a:t>
            </a:r>
            <a:endParaRPr lang="en-US" altLang="zh-CN" sz="1800" dirty="0">
              <a:solidFill>
                <a:schemeClr val="tx1"/>
              </a:solidFill>
              <a:latin typeface="+mj-ea"/>
              <a:ea typeface="+mj-ea"/>
            </a:endParaRPr>
          </a:p>
          <a:p>
            <a:pPr>
              <a:lnSpc>
                <a:spcPct val="150000"/>
              </a:lnSpc>
            </a:pPr>
            <a:r>
              <a:rPr lang="zh-CN" altLang="en-US" sz="1800" dirty="0">
                <a:solidFill>
                  <a:schemeClr val="tx1"/>
                </a:solidFill>
                <a:latin typeface="+mj-ea"/>
                <a:ea typeface="+mj-ea"/>
              </a:rPr>
              <a:t>组建由教职员工和学生组成的</a:t>
            </a:r>
            <a:r>
              <a:rPr lang="zh-CN" altLang="en-US" sz="1800" dirty="0">
                <a:solidFill>
                  <a:srgbClr val="C00000"/>
                </a:solidFill>
                <a:latin typeface="+mj-ea"/>
                <a:ea typeface="+mj-ea"/>
              </a:rPr>
              <a:t>志愿者</a:t>
            </a:r>
            <a:r>
              <a:rPr lang="zh-CN" altLang="en-US" sz="1800" dirty="0">
                <a:solidFill>
                  <a:schemeClr val="tx1"/>
                </a:solidFill>
                <a:latin typeface="+mj-ea"/>
                <a:ea typeface="+mj-ea"/>
              </a:rPr>
              <a:t>队伍</a:t>
            </a:r>
            <a:endParaRPr lang="en-US" altLang="zh-CN" sz="1800" dirty="0">
              <a:solidFill>
                <a:schemeClr val="tx1"/>
              </a:solidFill>
              <a:latin typeface="+mj-ea"/>
              <a:ea typeface="+mj-ea"/>
            </a:endParaRPr>
          </a:p>
          <a:p>
            <a:pPr>
              <a:lnSpc>
                <a:spcPct val="150000"/>
              </a:lnSpc>
            </a:pPr>
            <a:endParaRPr lang="en-US" altLang="zh-CN" sz="1800" dirty="0">
              <a:solidFill>
                <a:schemeClr val="tx1"/>
              </a:solidFill>
              <a:latin typeface="+mj-ea"/>
              <a:ea typeface="+mj-ea"/>
            </a:endParaRPr>
          </a:p>
        </p:txBody>
      </p:sp>
      <p:sp>
        <p:nvSpPr>
          <p:cNvPr id="3" name="矩形 2"/>
          <p:cNvSpPr/>
          <p:nvPr/>
        </p:nvSpPr>
        <p:spPr>
          <a:xfrm>
            <a:off x="461640" y="1635061"/>
            <a:ext cx="5634360" cy="4652043"/>
          </a:xfrm>
          <a:prstGeom prst="rect">
            <a:avLst/>
          </a:prstGeom>
        </p:spPr>
        <p:txBody>
          <a:bodyPr wrap="square">
            <a:spAutoFit/>
          </a:bodyPr>
          <a:lstStyle/>
          <a:p>
            <a:pPr lvl="0">
              <a:spcBef>
                <a:spcPts val="600"/>
              </a:spcBef>
              <a:spcAft>
                <a:spcPts val="600"/>
              </a:spcAft>
            </a:pPr>
            <a:r>
              <a:rPr lang="zh-CN" altLang="en-US" sz="2000" dirty="0">
                <a:solidFill>
                  <a:srgbClr val="000000"/>
                </a:solidFill>
                <a:latin typeface="微软雅黑" panose="020B0503020204020204" pitchFamily="34" charset="-122"/>
                <a:ea typeface="微软雅黑" panose="020B0503020204020204" pitchFamily="34" charset="-122"/>
              </a:rPr>
              <a:t>               “</a:t>
            </a:r>
            <a:r>
              <a:rPr lang="zh-CN" altLang="en-US" sz="2000" b="1" dirty="0">
                <a:solidFill>
                  <a:srgbClr val="006600"/>
                </a:solidFill>
                <a:latin typeface="微软雅黑" panose="020B0503020204020204" pitchFamily="34" charset="-122"/>
                <a:ea typeface="微软雅黑" panose="020B0503020204020204" pitchFamily="34" charset="-122"/>
              </a:rPr>
              <a:t>建立三个工作机制</a:t>
            </a:r>
            <a:r>
              <a:rPr lang="zh-CN" altLang="en-US" sz="2000" dirty="0">
                <a:solidFill>
                  <a:srgbClr val="000000"/>
                </a:solidFill>
                <a:latin typeface="微软雅黑" panose="020B0503020204020204" pitchFamily="34" charset="-122"/>
                <a:ea typeface="微软雅黑" panose="020B0503020204020204" pitchFamily="34" charset="-122"/>
              </a:rPr>
              <a:t>”</a:t>
            </a:r>
            <a:endParaRPr lang="en-US" altLang="zh-CN" sz="2000" dirty="0">
              <a:solidFill>
                <a:srgbClr val="000000"/>
              </a:solidFill>
              <a:latin typeface="微软雅黑" panose="020B0503020204020204" pitchFamily="34" charset="-122"/>
              <a:ea typeface="微软雅黑" panose="020B0503020204020204" pitchFamily="34" charset="-122"/>
            </a:endParaRPr>
          </a:p>
          <a:p>
            <a:pPr lvl="0" defTabSz="457200">
              <a:lnSpc>
                <a:spcPts val="2600"/>
              </a:lnSpc>
              <a:spcBef>
                <a:spcPts val="600"/>
              </a:spcBef>
              <a:spcAft>
                <a:spcPts val="600"/>
              </a:spcAft>
            </a:pPr>
            <a:endParaRPr lang="en-US" altLang="zh-CN" sz="1600" dirty="0">
              <a:solidFill>
                <a:srgbClr val="C00000"/>
              </a:solidFill>
              <a:latin typeface="+mj-ea"/>
              <a:ea typeface="+mj-ea"/>
            </a:endParaRPr>
          </a:p>
          <a:p>
            <a:pPr lvl="0" defTabSz="457200">
              <a:lnSpc>
                <a:spcPts val="2600"/>
              </a:lnSpc>
              <a:spcBef>
                <a:spcPts val="600"/>
              </a:spcBef>
              <a:spcAft>
                <a:spcPts val="600"/>
              </a:spcAft>
            </a:pPr>
            <a:r>
              <a:rPr lang="zh-CN" altLang="en-US" sz="1600" dirty="0">
                <a:solidFill>
                  <a:srgbClr val="C00000"/>
                </a:solidFill>
                <a:latin typeface="+mj-ea"/>
                <a:ea typeface="+mj-ea"/>
              </a:rPr>
              <a:t>建立生活垃圾分类部门责任制</a:t>
            </a:r>
            <a:r>
              <a:rPr lang="zh-CN" altLang="en-US" sz="1600" dirty="0">
                <a:latin typeface="+mj-ea"/>
                <a:ea typeface="+mj-ea"/>
              </a:rPr>
              <a:t>：各单位落实垃圾“投放责任人”的义务，每个单位要制定针对本单位垃圾分类工作方案。 负责物业管理的有关单位，还要履行垃圾分类“收集责任人”的义务，做好各自辖区垃圾分类工作实施方案。</a:t>
            </a:r>
            <a:endParaRPr lang="en-US" altLang="zh-CN" sz="1600" dirty="0">
              <a:latin typeface="+mj-ea"/>
              <a:ea typeface="+mj-ea"/>
            </a:endParaRPr>
          </a:p>
          <a:p>
            <a:pPr lvl="0" defTabSz="457200">
              <a:lnSpc>
                <a:spcPts val="2700"/>
              </a:lnSpc>
              <a:spcBef>
                <a:spcPts val="600"/>
              </a:spcBef>
              <a:spcAft>
                <a:spcPts val="600"/>
              </a:spcAft>
            </a:pPr>
            <a:r>
              <a:rPr lang="zh-CN" altLang="en-US" sz="1600" dirty="0">
                <a:solidFill>
                  <a:srgbClr val="C00000"/>
                </a:solidFill>
                <a:latin typeface="+mj-ea"/>
                <a:ea typeface="+mj-ea"/>
              </a:rPr>
              <a:t>建立生活垃圾分类指导监督机制</a:t>
            </a:r>
            <a:r>
              <a:rPr lang="zh-CN" altLang="en-US" sz="1600" dirty="0">
                <a:latin typeface="+mj-ea"/>
                <a:ea typeface="+mj-ea"/>
              </a:rPr>
              <a:t>：定时定点收集期间，推行“桶边值守”，由物业人员和志愿者组成团队开展垃圾分类指导监督工作。</a:t>
            </a:r>
            <a:endParaRPr lang="en-US" altLang="zh-CN" sz="1600" dirty="0">
              <a:latin typeface="+mj-ea"/>
              <a:ea typeface="+mj-ea"/>
            </a:endParaRPr>
          </a:p>
          <a:p>
            <a:pPr lvl="0" defTabSz="457200">
              <a:lnSpc>
                <a:spcPts val="2500"/>
              </a:lnSpc>
              <a:spcBef>
                <a:spcPts val="600"/>
              </a:spcBef>
              <a:spcAft>
                <a:spcPts val="600"/>
              </a:spcAft>
            </a:pPr>
            <a:r>
              <a:rPr lang="zh-CN" altLang="en-US" sz="1600" dirty="0">
                <a:solidFill>
                  <a:srgbClr val="C00000"/>
                </a:solidFill>
                <a:latin typeface="+mj-ea"/>
                <a:ea typeface="+mj-ea"/>
              </a:rPr>
              <a:t>建立生活垃圾分类综合评价机制</a:t>
            </a:r>
            <a:r>
              <a:rPr lang="zh-CN" altLang="en-US" sz="1600" dirty="0">
                <a:latin typeface="+mj-ea"/>
                <a:ea typeface="+mj-ea"/>
              </a:rPr>
              <a:t>：将垃圾分类开展情况纳入师生考评体系，作为评优、奖惩的重要指标内容，倡导垃圾分类新风尚。</a:t>
            </a:r>
          </a:p>
        </p:txBody>
      </p:sp>
      <p:sp>
        <p:nvSpPr>
          <p:cNvPr id="2" name="矩形 1"/>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spTree>
  </p:cSld>
  <p:clrMapOvr>
    <a:masterClrMapping/>
  </p:clrMapOvr>
  <p:transition spd="slow" advTm="3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A-文本框 42"/>
          <p:cNvSpPr txBox="1"/>
          <p:nvPr>
            <p:custDataLst>
              <p:tags r:id="rId1"/>
            </p:custDataLst>
          </p:nvPr>
        </p:nvSpPr>
        <p:spPr>
          <a:xfrm>
            <a:off x="986867" y="1220940"/>
            <a:ext cx="10218265" cy="961289"/>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6</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日，我校校园生活垃圾分类工作开始实行。，各楼宇志愿者、指导员、督导员团队共同进行“</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桶边值守</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”，开展校园生活垃圾分类监督指导工作。</a:t>
            </a:r>
          </a:p>
        </p:txBody>
      </p:sp>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991" y="2549501"/>
            <a:ext cx="4949536" cy="3712152"/>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3589" y="2549501"/>
            <a:ext cx="4949536" cy="3712152"/>
          </a:xfrm>
          <a:prstGeom prst="rect">
            <a:avLst/>
          </a:prstGeom>
        </p:spPr>
      </p:pic>
      <p:sp>
        <p:nvSpPr>
          <p:cNvPr id="2" name="矩形 1"/>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spTree>
  </p:cSld>
  <p:clrMapOvr>
    <a:masterClrMapping/>
  </p:clrMapOvr>
  <p:transition spd="slow" advTm="3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文本框 42"/>
          <p:cNvSpPr txBox="1"/>
          <p:nvPr>
            <p:custDataLst>
              <p:tags r:id="rId1"/>
            </p:custDataLst>
          </p:nvPr>
        </p:nvSpPr>
        <p:spPr>
          <a:xfrm>
            <a:off x="644547" y="1524214"/>
            <a:ext cx="3336325" cy="2400657"/>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学校稳步推进生活垃圾分类工作，受到北京市教委肯定，工作案例被收录在</a:t>
            </a:r>
            <a:r>
              <a:rPr lang="zh-CN" altLang="en-US" sz="2000" dirty="0">
                <a:solidFill>
                  <a:srgbClr val="C00000"/>
                </a:solidFill>
                <a:latin typeface="微软雅黑" panose="020B0503020204020204" pitchFamily="34" charset="-122"/>
                <a:ea typeface="微软雅黑" panose="020B0503020204020204" pitchFamily="34" charset="-122"/>
              </a:rPr>
              <a:t>北京市教育系统垃圾分类工作简报。</a:t>
            </a:r>
          </a:p>
        </p:txBody>
      </p:sp>
      <p:cxnSp>
        <p:nvCxnSpPr>
          <p:cNvPr id="9" name="直接连接符 8"/>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204132" y="1339548"/>
            <a:ext cx="6096000" cy="369332"/>
          </a:xfrm>
          <a:prstGeom prst="rect">
            <a:avLst/>
          </a:prstGeom>
        </p:spPr>
        <p:txBody>
          <a:bodyPr>
            <a:spAutoFit/>
          </a:bodyPr>
          <a:lstStyle/>
          <a:p>
            <a:endParaRPr lang="zh-CN" altLang="en-US" dirty="0"/>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608" y="1524214"/>
            <a:ext cx="3326189" cy="4393571"/>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8142" y="1613043"/>
            <a:ext cx="3690204" cy="4304742"/>
          </a:xfrm>
          <a:prstGeom prst="rect">
            <a:avLst/>
          </a:prstGeom>
        </p:spPr>
      </p:pic>
      <p:pic>
        <p:nvPicPr>
          <p:cNvPr id="11" name="Picture 2" descr="C:\Users\Administrator\Desktop\微信图片_20200519130632.jpg"/>
          <p:cNvPicPr>
            <a:picLocks noChangeAspect="1" noChangeArrowheads="1"/>
          </p:cNvPicPr>
          <p:nvPr/>
        </p:nvPicPr>
        <p:blipFill>
          <a:blip r:embed="rId6" cstate="print"/>
          <a:srcRect/>
          <a:stretch>
            <a:fillRect/>
          </a:stretch>
        </p:blipFill>
        <p:spPr bwMode="auto">
          <a:xfrm>
            <a:off x="616157" y="4034061"/>
            <a:ext cx="3393106" cy="1944131"/>
          </a:xfrm>
          <a:prstGeom prst="rect">
            <a:avLst/>
          </a:prstGeom>
          <a:noFill/>
        </p:spPr>
      </p:pic>
      <p:sp>
        <p:nvSpPr>
          <p:cNvPr id="4" name="矩形 3"/>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spTree>
  </p:cSld>
  <p:clrMapOvr>
    <a:masterClrMapping/>
  </p:clrMapOvr>
  <p:transition spd="slow" advTm="3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三 垃圾分类知识</a:t>
            </a:r>
          </a:p>
        </p:txBody>
      </p:sp>
      <p:pic>
        <p:nvPicPr>
          <p:cNvPr id="8" name="图片 5"/>
          <p:cNvPicPr>
            <a:picLocks noChangeAspect="1"/>
          </p:cNvPicPr>
          <p:nvPr/>
        </p:nvPicPr>
        <p:blipFill>
          <a:blip r:embed="rId3">
            <a:extLst>
              <a:ext uri="{28A0092B-C50C-407E-A947-70E740481C1C}">
                <a14:useLocalDpi xmlns:a14="http://schemas.microsoft.com/office/drawing/2010/main" val="0"/>
              </a:ext>
            </a:extLst>
          </a:blip>
          <a:srcRect l="5276" r="10316"/>
          <a:stretch>
            <a:fillRect/>
          </a:stretch>
        </p:blipFill>
        <p:spPr bwMode="auto">
          <a:xfrm>
            <a:off x="1296137" y="1106621"/>
            <a:ext cx="9599720" cy="5399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79"/>
          <p:cNvSpPr>
            <a:spLocks noEditPoints="1"/>
          </p:cNvSpPr>
          <p:nvPr/>
        </p:nvSpPr>
        <p:spPr bwMode="auto">
          <a:xfrm>
            <a:off x="4638672" y="2603945"/>
            <a:ext cx="2914650" cy="222250"/>
          </a:xfrm>
          <a:custGeom>
            <a:avLst/>
            <a:gdLst>
              <a:gd name="T0" fmla="*/ 2147483646 w 1335"/>
              <a:gd name="T1" fmla="*/ 2147483646 h 102"/>
              <a:gd name="T2" fmla="*/ 2147483646 w 1335"/>
              <a:gd name="T3" fmla="*/ 2147483646 h 102"/>
              <a:gd name="T4" fmla="*/ 2147483646 w 1335"/>
              <a:gd name="T5" fmla="*/ 2147483646 h 102"/>
              <a:gd name="T6" fmla="*/ 2147483646 w 1335"/>
              <a:gd name="T7" fmla="*/ 2147483646 h 102"/>
              <a:gd name="T8" fmla="*/ 2147483646 w 1335"/>
              <a:gd name="T9" fmla="*/ 2147483646 h 102"/>
              <a:gd name="T10" fmla="*/ 2147483646 w 1335"/>
              <a:gd name="T11" fmla="*/ 2147483646 h 102"/>
              <a:gd name="T12" fmla="*/ 2147483646 w 1335"/>
              <a:gd name="T13" fmla="*/ 2147483646 h 102"/>
              <a:gd name="T14" fmla="*/ 2147483646 w 1335"/>
              <a:gd name="T15" fmla="*/ 2147483646 h 102"/>
              <a:gd name="T16" fmla="*/ 2147483646 w 1335"/>
              <a:gd name="T17" fmla="*/ 2147483646 h 102"/>
              <a:gd name="T18" fmla="*/ 2147483646 w 1335"/>
              <a:gd name="T19" fmla="*/ 2147483646 h 102"/>
              <a:gd name="T20" fmla="*/ 2147483646 w 1335"/>
              <a:gd name="T21" fmla="*/ 2147483646 h 102"/>
              <a:gd name="T22" fmla="*/ 2147483646 w 1335"/>
              <a:gd name="T23" fmla="*/ 2147483646 h 102"/>
              <a:gd name="T24" fmla="*/ 2147483646 w 1335"/>
              <a:gd name="T25" fmla="*/ 2147483646 h 102"/>
              <a:gd name="T26" fmla="*/ 2147483646 w 1335"/>
              <a:gd name="T27" fmla="*/ 2147483646 h 102"/>
              <a:gd name="T28" fmla="*/ 2147483646 w 1335"/>
              <a:gd name="T29" fmla="*/ 2147483646 h 102"/>
              <a:gd name="T30" fmla="*/ 2147483646 w 1335"/>
              <a:gd name="T31" fmla="*/ 2147483646 h 102"/>
              <a:gd name="T32" fmla="*/ 2147483646 w 1335"/>
              <a:gd name="T33" fmla="*/ 2147483646 h 102"/>
              <a:gd name="T34" fmla="*/ 2147483646 w 1335"/>
              <a:gd name="T35" fmla="*/ 2147483646 h 102"/>
              <a:gd name="T36" fmla="*/ 2147483646 w 1335"/>
              <a:gd name="T37" fmla="*/ 2147483646 h 102"/>
              <a:gd name="T38" fmla="*/ 2147483646 w 1335"/>
              <a:gd name="T39" fmla="*/ 2147483646 h 102"/>
              <a:gd name="T40" fmla="*/ 2147483646 w 1335"/>
              <a:gd name="T41" fmla="*/ 2147483646 h 102"/>
              <a:gd name="T42" fmla="*/ 0 w 1335"/>
              <a:gd name="T43" fmla="*/ 2147483646 h 102"/>
              <a:gd name="T44" fmla="*/ 2147483646 w 1335"/>
              <a:gd name="T45" fmla="*/ 2147483646 h 102"/>
              <a:gd name="T46" fmla="*/ 2147483646 w 1335"/>
              <a:gd name="T47" fmla="*/ 2147483646 h 102"/>
              <a:gd name="T48" fmla="*/ 2147483646 w 1335"/>
              <a:gd name="T49" fmla="*/ 2147483646 h 102"/>
              <a:gd name="T50" fmla="*/ 2147483646 w 1335"/>
              <a:gd name="T51" fmla="*/ 2147483646 h 102"/>
              <a:gd name="T52" fmla="*/ 2147483646 w 1335"/>
              <a:gd name="T53" fmla="*/ 2147483646 h 102"/>
              <a:gd name="T54" fmla="*/ 2147483646 w 1335"/>
              <a:gd name="T55" fmla="*/ 2147483646 h 102"/>
              <a:gd name="T56" fmla="*/ 2147483646 w 1335"/>
              <a:gd name="T57" fmla="*/ 2147483646 h 102"/>
              <a:gd name="T58" fmla="*/ 2147483646 w 1335"/>
              <a:gd name="T59" fmla="*/ 2147483646 h 102"/>
              <a:gd name="T60" fmla="*/ 2147483646 w 1335"/>
              <a:gd name="T61" fmla="*/ 2147483646 h 102"/>
              <a:gd name="T62" fmla="*/ 2147483646 w 1335"/>
              <a:gd name="T63" fmla="*/ 2147483646 h 102"/>
              <a:gd name="T64" fmla="*/ 2147483646 w 1335"/>
              <a:gd name="T65" fmla="*/ 2147483646 h 102"/>
              <a:gd name="T66" fmla="*/ 2147483646 w 1335"/>
              <a:gd name="T67" fmla="*/ 2147483646 h 102"/>
              <a:gd name="T68" fmla="*/ 2147483646 w 1335"/>
              <a:gd name="T69" fmla="*/ 2147483646 h 102"/>
              <a:gd name="T70" fmla="*/ 2147483646 w 1335"/>
              <a:gd name="T71" fmla="*/ 2147483646 h 102"/>
              <a:gd name="T72" fmla="*/ 2147483646 w 1335"/>
              <a:gd name="T73" fmla="*/ 2147483646 h 102"/>
              <a:gd name="T74" fmla="*/ 2147483646 w 1335"/>
              <a:gd name="T75" fmla="*/ 2147483646 h 102"/>
              <a:gd name="T76" fmla="*/ 2147483646 w 1335"/>
              <a:gd name="T77" fmla="*/ 2147483646 h 102"/>
              <a:gd name="T78" fmla="*/ 2147483646 w 1335"/>
              <a:gd name="T79" fmla="*/ 2147483646 h 102"/>
              <a:gd name="T80" fmla="*/ 2147483646 w 1335"/>
              <a:gd name="T81" fmla="*/ 2147483646 h 102"/>
              <a:gd name="T82" fmla="*/ 2147483646 w 1335"/>
              <a:gd name="T83" fmla="*/ 2147483646 h 102"/>
              <a:gd name="T84" fmla="*/ 2147483646 w 1335"/>
              <a:gd name="T85" fmla="*/ 2147483646 h 10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35"/>
              <a:gd name="T130" fmla="*/ 0 h 102"/>
              <a:gd name="T131" fmla="*/ 1335 w 1335"/>
              <a:gd name="T132" fmla="*/ 102 h 10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35" h="102">
                <a:moveTo>
                  <a:pt x="1188" y="72"/>
                </a:moveTo>
                <a:cubicBezTo>
                  <a:pt x="1207" y="85"/>
                  <a:pt x="1230" y="95"/>
                  <a:pt x="1255" y="96"/>
                </a:cubicBezTo>
                <a:cubicBezTo>
                  <a:pt x="1267" y="97"/>
                  <a:pt x="1279" y="97"/>
                  <a:pt x="1290" y="93"/>
                </a:cubicBezTo>
                <a:cubicBezTo>
                  <a:pt x="1302" y="90"/>
                  <a:pt x="1314" y="84"/>
                  <a:pt x="1322" y="75"/>
                </a:cubicBezTo>
                <a:cubicBezTo>
                  <a:pt x="1330" y="65"/>
                  <a:pt x="1334" y="54"/>
                  <a:pt x="1334" y="42"/>
                </a:cubicBezTo>
                <a:cubicBezTo>
                  <a:pt x="1335" y="30"/>
                  <a:pt x="1330" y="18"/>
                  <a:pt x="1321" y="10"/>
                </a:cubicBezTo>
                <a:cubicBezTo>
                  <a:pt x="1313" y="3"/>
                  <a:pt x="1303" y="0"/>
                  <a:pt x="1293" y="0"/>
                </a:cubicBezTo>
                <a:cubicBezTo>
                  <a:pt x="1283" y="0"/>
                  <a:pt x="1273" y="4"/>
                  <a:pt x="1266" y="11"/>
                </a:cubicBezTo>
                <a:cubicBezTo>
                  <a:pt x="1260" y="18"/>
                  <a:pt x="1256" y="27"/>
                  <a:pt x="1258" y="36"/>
                </a:cubicBezTo>
                <a:cubicBezTo>
                  <a:pt x="1258" y="46"/>
                  <a:pt x="1264" y="53"/>
                  <a:pt x="1270" y="58"/>
                </a:cubicBezTo>
                <a:cubicBezTo>
                  <a:pt x="1277" y="62"/>
                  <a:pt x="1286" y="63"/>
                  <a:pt x="1292" y="61"/>
                </a:cubicBezTo>
                <a:cubicBezTo>
                  <a:pt x="1298" y="59"/>
                  <a:pt x="1302" y="55"/>
                  <a:pt x="1305" y="51"/>
                </a:cubicBezTo>
                <a:cubicBezTo>
                  <a:pt x="1309" y="42"/>
                  <a:pt x="1306" y="37"/>
                  <a:pt x="1302" y="37"/>
                </a:cubicBezTo>
                <a:cubicBezTo>
                  <a:pt x="1298" y="37"/>
                  <a:pt x="1296" y="40"/>
                  <a:pt x="1293" y="42"/>
                </a:cubicBezTo>
                <a:cubicBezTo>
                  <a:pt x="1291" y="43"/>
                  <a:pt x="1289" y="44"/>
                  <a:pt x="1287" y="44"/>
                </a:cubicBezTo>
                <a:cubicBezTo>
                  <a:pt x="1285" y="45"/>
                  <a:pt x="1282" y="45"/>
                  <a:pt x="1279" y="43"/>
                </a:cubicBezTo>
                <a:cubicBezTo>
                  <a:pt x="1276" y="42"/>
                  <a:pt x="1273" y="39"/>
                  <a:pt x="1272" y="34"/>
                </a:cubicBezTo>
                <a:cubicBezTo>
                  <a:pt x="1271" y="30"/>
                  <a:pt x="1272" y="24"/>
                  <a:pt x="1276" y="19"/>
                </a:cubicBezTo>
                <a:cubicBezTo>
                  <a:pt x="1279" y="14"/>
                  <a:pt x="1285" y="11"/>
                  <a:pt x="1293" y="10"/>
                </a:cubicBezTo>
                <a:cubicBezTo>
                  <a:pt x="1300" y="10"/>
                  <a:pt x="1308" y="12"/>
                  <a:pt x="1314" y="17"/>
                </a:cubicBezTo>
                <a:cubicBezTo>
                  <a:pt x="1328" y="28"/>
                  <a:pt x="1328" y="53"/>
                  <a:pt x="1314" y="68"/>
                </a:cubicBezTo>
                <a:cubicBezTo>
                  <a:pt x="1301" y="83"/>
                  <a:pt x="1277" y="89"/>
                  <a:pt x="1256" y="87"/>
                </a:cubicBezTo>
                <a:cubicBezTo>
                  <a:pt x="1233" y="86"/>
                  <a:pt x="1211" y="78"/>
                  <a:pt x="1193" y="65"/>
                </a:cubicBezTo>
                <a:cubicBezTo>
                  <a:pt x="1191" y="64"/>
                  <a:pt x="1189" y="62"/>
                  <a:pt x="1186" y="60"/>
                </a:cubicBezTo>
                <a:cubicBezTo>
                  <a:pt x="1212" y="60"/>
                  <a:pt x="1229" y="60"/>
                  <a:pt x="1231" y="60"/>
                </a:cubicBezTo>
                <a:cubicBezTo>
                  <a:pt x="1244" y="60"/>
                  <a:pt x="1246" y="52"/>
                  <a:pt x="1246" y="52"/>
                </a:cubicBezTo>
                <a:cubicBezTo>
                  <a:pt x="1246" y="52"/>
                  <a:pt x="1218" y="52"/>
                  <a:pt x="1175" y="52"/>
                </a:cubicBezTo>
                <a:cubicBezTo>
                  <a:pt x="1171" y="48"/>
                  <a:pt x="1166" y="44"/>
                  <a:pt x="1162" y="41"/>
                </a:cubicBezTo>
                <a:cubicBezTo>
                  <a:pt x="1206" y="41"/>
                  <a:pt x="1233" y="41"/>
                  <a:pt x="1234" y="41"/>
                </a:cubicBezTo>
                <a:cubicBezTo>
                  <a:pt x="1248" y="41"/>
                  <a:pt x="1250" y="35"/>
                  <a:pt x="1250" y="35"/>
                </a:cubicBezTo>
                <a:cubicBezTo>
                  <a:pt x="1155" y="35"/>
                  <a:pt x="1155" y="35"/>
                  <a:pt x="1155" y="35"/>
                </a:cubicBezTo>
                <a:cubicBezTo>
                  <a:pt x="1150" y="32"/>
                  <a:pt x="1145" y="29"/>
                  <a:pt x="1140" y="26"/>
                </a:cubicBezTo>
                <a:cubicBezTo>
                  <a:pt x="1122" y="14"/>
                  <a:pt x="1101" y="11"/>
                  <a:pt x="1083" y="13"/>
                </a:cubicBezTo>
                <a:cubicBezTo>
                  <a:pt x="1065" y="15"/>
                  <a:pt x="1050" y="22"/>
                  <a:pt x="1038" y="28"/>
                </a:cubicBezTo>
                <a:cubicBezTo>
                  <a:pt x="1034" y="31"/>
                  <a:pt x="1031" y="33"/>
                  <a:pt x="1027" y="35"/>
                </a:cubicBezTo>
                <a:cubicBezTo>
                  <a:pt x="308" y="35"/>
                  <a:pt x="308" y="35"/>
                  <a:pt x="308" y="35"/>
                </a:cubicBezTo>
                <a:cubicBezTo>
                  <a:pt x="304" y="33"/>
                  <a:pt x="300" y="31"/>
                  <a:pt x="296" y="28"/>
                </a:cubicBezTo>
                <a:cubicBezTo>
                  <a:pt x="285" y="22"/>
                  <a:pt x="270" y="15"/>
                  <a:pt x="252" y="13"/>
                </a:cubicBezTo>
                <a:cubicBezTo>
                  <a:pt x="234" y="11"/>
                  <a:pt x="213" y="14"/>
                  <a:pt x="194" y="26"/>
                </a:cubicBezTo>
                <a:cubicBezTo>
                  <a:pt x="189" y="29"/>
                  <a:pt x="184" y="32"/>
                  <a:pt x="180" y="35"/>
                </a:cubicBezTo>
                <a:cubicBezTo>
                  <a:pt x="85" y="35"/>
                  <a:pt x="85" y="35"/>
                  <a:pt x="85" y="35"/>
                </a:cubicBezTo>
                <a:cubicBezTo>
                  <a:pt x="85" y="35"/>
                  <a:pt x="87" y="41"/>
                  <a:pt x="101" y="41"/>
                </a:cubicBezTo>
                <a:cubicBezTo>
                  <a:pt x="102" y="41"/>
                  <a:pt x="129" y="41"/>
                  <a:pt x="173" y="41"/>
                </a:cubicBezTo>
                <a:cubicBezTo>
                  <a:pt x="169" y="44"/>
                  <a:pt x="164" y="48"/>
                  <a:pt x="159" y="52"/>
                </a:cubicBezTo>
                <a:cubicBezTo>
                  <a:pt x="116" y="52"/>
                  <a:pt x="88" y="52"/>
                  <a:pt x="88" y="52"/>
                </a:cubicBezTo>
                <a:cubicBezTo>
                  <a:pt x="88" y="52"/>
                  <a:pt x="90" y="60"/>
                  <a:pt x="103" y="60"/>
                </a:cubicBezTo>
                <a:cubicBezTo>
                  <a:pt x="106" y="60"/>
                  <a:pt x="122" y="60"/>
                  <a:pt x="148" y="60"/>
                </a:cubicBezTo>
                <a:cubicBezTo>
                  <a:pt x="146" y="62"/>
                  <a:pt x="144" y="64"/>
                  <a:pt x="141" y="65"/>
                </a:cubicBezTo>
                <a:cubicBezTo>
                  <a:pt x="123" y="78"/>
                  <a:pt x="102" y="86"/>
                  <a:pt x="79" y="87"/>
                </a:cubicBezTo>
                <a:cubicBezTo>
                  <a:pt x="57" y="89"/>
                  <a:pt x="33" y="83"/>
                  <a:pt x="20" y="68"/>
                </a:cubicBezTo>
                <a:cubicBezTo>
                  <a:pt x="7" y="53"/>
                  <a:pt x="7" y="28"/>
                  <a:pt x="21" y="17"/>
                </a:cubicBezTo>
                <a:cubicBezTo>
                  <a:pt x="27" y="12"/>
                  <a:pt x="35" y="10"/>
                  <a:pt x="42" y="10"/>
                </a:cubicBezTo>
                <a:cubicBezTo>
                  <a:pt x="49" y="11"/>
                  <a:pt x="55" y="14"/>
                  <a:pt x="59" y="19"/>
                </a:cubicBezTo>
                <a:cubicBezTo>
                  <a:pt x="62" y="24"/>
                  <a:pt x="64" y="30"/>
                  <a:pt x="62" y="34"/>
                </a:cubicBezTo>
                <a:cubicBezTo>
                  <a:pt x="62" y="39"/>
                  <a:pt x="58" y="42"/>
                  <a:pt x="55" y="43"/>
                </a:cubicBezTo>
                <a:cubicBezTo>
                  <a:pt x="52" y="45"/>
                  <a:pt x="50" y="45"/>
                  <a:pt x="48" y="44"/>
                </a:cubicBezTo>
                <a:cubicBezTo>
                  <a:pt x="45" y="44"/>
                  <a:pt x="44" y="43"/>
                  <a:pt x="42" y="42"/>
                </a:cubicBezTo>
                <a:cubicBezTo>
                  <a:pt x="39" y="40"/>
                  <a:pt x="37" y="37"/>
                  <a:pt x="33" y="37"/>
                </a:cubicBezTo>
                <a:cubicBezTo>
                  <a:pt x="29" y="37"/>
                  <a:pt x="26" y="42"/>
                  <a:pt x="30" y="51"/>
                </a:cubicBezTo>
                <a:cubicBezTo>
                  <a:pt x="32" y="55"/>
                  <a:pt x="36" y="59"/>
                  <a:pt x="43" y="61"/>
                </a:cubicBezTo>
                <a:cubicBezTo>
                  <a:pt x="49" y="63"/>
                  <a:pt x="58" y="62"/>
                  <a:pt x="64" y="58"/>
                </a:cubicBezTo>
                <a:cubicBezTo>
                  <a:pt x="71" y="53"/>
                  <a:pt x="77" y="46"/>
                  <a:pt x="77" y="36"/>
                </a:cubicBezTo>
                <a:cubicBezTo>
                  <a:pt x="78" y="27"/>
                  <a:pt x="75" y="18"/>
                  <a:pt x="68" y="11"/>
                </a:cubicBezTo>
                <a:cubicBezTo>
                  <a:pt x="62" y="4"/>
                  <a:pt x="52" y="0"/>
                  <a:pt x="42" y="0"/>
                </a:cubicBezTo>
                <a:cubicBezTo>
                  <a:pt x="32" y="0"/>
                  <a:pt x="22" y="3"/>
                  <a:pt x="14" y="10"/>
                </a:cubicBezTo>
                <a:cubicBezTo>
                  <a:pt x="5" y="18"/>
                  <a:pt x="0" y="30"/>
                  <a:pt x="0" y="42"/>
                </a:cubicBezTo>
                <a:cubicBezTo>
                  <a:pt x="0" y="54"/>
                  <a:pt x="5" y="65"/>
                  <a:pt x="13" y="75"/>
                </a:cubicBezTo>
                <a:cubicBezTo>
                  <a:pt x="21" y="84"/>
                  <a:pt x="32" y="90"/>
                  <a:pt x="44" y="93"/>
                </a:cubicBezTo>
                <a:cubicBezTo>
                  <a:pt x="56" y="97"/>
                  <a:pt x="68" y="97"/>
                  <a:pt x="80" y="96"/>
                </a:cubicBezTo>
                <a:cubicBezTo>
                  <a:pt x="104" y="95"/>
                  <a:pt x="127" y="85"/>
                  <a:pt x="146" y="72"/>
                </a:cubicBezTo>
                <a:cubicBezTo>
                  <a:pt x="151" y="68"/>
                  <a:pt x="156" y="64"/>
                  <a:pt x="161" y="60"/>
                </a:cubicBezTo>
                <a:cubicBezTo>
                  <a:pt x="291" y="60"/>
                  <a:pt x="601" y="60"/>
                  <a:pt x="621" y="60"/>
                </a:cubicBezTo>
                <a:cubicBezTo>
                  <a:pt x="637" y="60"/>
                  <a:pt x="653" y="75"/>
                  <a:pt x="662" y="85"/>
                </a:cubicBezTo>
                <a:cubicBezTo>
                  <a:pt x="659" y="87"/>
                  <a:pt x="656" y="89"/>
                  <a:pt x="652" y="89"/>
                </a:cubicBezTo>
                <a:cubicBezTo>
                  <a:pt x="646" y="89"/>
                  <a:pt x="649" y="85"/>
                  <a:pt x="640" y="77"/>
                </a:cubicBezTo>
                <a:cubicBezTo>
                  <a:pt x="632" y="69"/>
                  <a:pt x="624" y="78"/>
                  <a:pt x="612" y="76"/>
                </a:cubicBezTo>
                <a:cubicBezTo>
                  <a:pt x="604" y="75"/>
                  <a:pt x="592" y="80"/>
                  <a:pt x="592" y="98"/>
                </a:cubicBezTo>
                <a:cubicBezTo>
                  <a:pt x="598" y="91"/>
                  <a:pt x="608" y="89"/>
                  <a:pt x="617" y="95"/>
                </a:cubicBezTo>
                <a:cubicBezTo>
                  <a:pt x="626" y="101"/>
                  <a:pt x="637" y="102"/>
                  <a:pt x="647" y="101"/>
                </a:cubicBezTo>
                <a:cubicBezTo>
                  <a:pt x="653" y="100"/>
                  <a:pt x="660" y="99"/>
                  <a:pt x="664" y="94"/>
                </a:cubicBezTo>
                <a:cubicBezTo>
                  <a:pt x="665" y="93"/>
                  <a:pt x="666" y="92"/>
                  <a:pt x="667" y="90"/>
                </a:cubicBezTo>
                <a:cubicBezTo>
                  <a:pt x="669" y="92"/>
                  <a:pt x="670" y="93"/>
                  <a:pt x="670" y="94"/>
                </a:cubicBezTo>
                <a:cubicBezTo>
                  <a:pt x="675" y="99"/>
                  <a:pt x="682" y="100"/>
                  <a:pt x="688" y="101"/>
                </a:cubicBezTo>
                <a:cubicBezTo>
                  <a:pt x="698" y="102"/>
                  <a:pt x="709" y="101"/>
                  <a:pt x="718" y="95"/>
                </a:cubicBezTo>
                <a:cubicBezTo>
                  <a:pt x="727" y="89"/>
                  <a:pt x="736" y="91"/>
                  <a:pt x="743" y="98"/>
                </a:cubicBezTo>
                <a:cubicBezTo>
                  <a:pt x="742" y="80"/>
                  <a:pt x="731" y="75"/>
                  <a:pt x="723" y="76"/>
                </a:cubicBezTo>
                <a:cubicBezTo>
                  <a:pt x="710" y="78"/>
                  <a:pt x="703" y="69"/>
                  <a:pt x="694" y="77"/>
                </a:cubicBezTo>
                <a:cubicBezTo>
                  <a:pt x="686" y="85"/>
                  <a:pt x="688" y="89"/>
                  <a:pt x="682" y="89"/>
                </a:cubicBezTo>
                <a:cubicBezTo>
                  <a:pt x="679" y="89"/>
                  <a:pt x="675" y="87"/>
                  <a:pt x="672" y="85"/>
                </a:cubicBezTo>
                <a:cubicBezTo>
                  <a:pt x="682" y="75"/>
                  <a:pt x="698" y="60"/>
                  <a:pt x="713" y="60"/>
                </a:cubicBezTo>
                <a:cubicBezTo>
                  <a:pt x="734" y="60"/>
                  <a:pt x="1043" y="60"/>
                  <a:pt x="1174" y="60"/>
                </a:cubicBezTo>
                <a:cubicBezTo>
                  <a:pt x="1179" y="64"/>
                  <a:pt x="1183" y="68"/>
                  <a:pt x="1188" y="72"/>
                </a:cubicBezTo>
                <a:close/>
                <a:moveTo>
                  <a:pt x="1040" y="31"/>
                </a:moveTo>
                <a:cubicBezTo>
                  <a:pt x="1051" y="25"/>
                  <a:pt x="1066" y="18"/>
                  <a:pt x="1083" y="17"/>
                </a:cubicBezTo>
                <a:cubicBezTo>
                  <a:pt x="1101" y="16"/>
                  <a:pt x="1120" y="20"/>
                  <a:pt x="1137" y="31"/>
                </a:cubicBezTo>
                <a:cubicBezTo>
                  <a:pt x="1139" y="32"/>
                  <a:pt x="1141" y="34"/>
                  <a:pt x="1143" y="35"/>
                </a:cubicBezTo>
                <a:cubicBezTo>
                  <a:pt x="1031" y="35"/>
                  <a:pt x="1031" y="35"/>
                  <a:pt x="1031" y="35"/>
                </a:cubicBezTo>
                <a:cubicBezTo>
                  <a:pt x="1034" y="34"/>
                  <a:pt x="1037" y="32"/>
                  <a:pt x="1040" y="31"/>
                </a:cubicBezTo>
                <a:close/>
                <a:moveTo>
                  <a:pt x="198" y="31"/>
                </a:moveTo>
                <a:cubicBezTo>
                  <a:pt x="215" y="20"/>
                  <a:pt x="234" y="16"/>
                  <a:pt x="251" y="17"/>
                </a:cubicBezTo>
                <a:cubicBezTo>
                  <a:pt x="269" y="18"/>
                  <a:pt x="283" y="25"/>
                  <a:pt x="295" y="31"/>
                </a:cubicBezTo>
                <a:cubicBezTo>
                  <a:pt x="298" y="32"/>
                  <a:pt x="301" y="34"/>
                  <a:pt x="304" y="35"/>
                </a:cubicBezTo>
                <a:cubicBezTo>
                  <a:pt x="191" y="35"/>
                  <a:pt x="191" y="35"/>
                  <a:pt x="191" y="35"/>
                </a:cubicBezTo>
                <a:cubicBezTo>
                  <a:pt x="193" y="34"/>
                  <a:pt x="195" y="32"/>
                  <a:pt x="198" y="31"/>
                </a:cubicBezTo>
                <a:close/>
                <a:moveTo>
                  <a:pt x="184" y="41"/>
                </a:moveTo>
                <a:cubicBezTo>
                  <a:pt x="219" y="41"/>
                  <a:pt x="262" y="41"/>
                  <a:pt x="312" y="41"/>
                </a:cubicBezTo>
                <a:cubicBezTo>
                  <a:pt x="316" y="43"/>
                  <a:pt x="319" y="45"/>
                  <a:pt x="321" y="47"/>
                </a:cubicBezTo>
                <a:cubicBezTo>
                  <a:pt x="324" y="49"/>
                  <a:pt x="326" y="51"/>
                  <a:pt x="328" y="52"/>
                </a:cubicBezTo>
                <a:cubicBezTo>
                  <a:pt x="270" y="52"/>
                  <a:pt x="214" y="52"/>
                  <a:pt x="171" y="52"/>
                </a:cubicBezTo>
                <a:cubicBezTo>
                  <a:pt x="175" y="48"/>
                  <a:pt x="180" y="44"/>
                  <a:pt x="184" y="41"/>
                </a:cubicBezTo>
                <a:close/>
                <a:moveTo>
                  <a:pt x="668" y="80"/>
                </a:moveTo>
                <a:cubicBezTo>
                  <a:pt x="668" y="80"/>
                  <a:pt x="668" y="80"/>
                  <a:pt x="667" y="81"/>
                </a:cubicBezTo>
                <a:cubicBezTo>
                  <a:pt x="667" y="80"/>
                  <a:pt x="667" y="80"/>
                  <a:pt x="667" y="80"/>
                </a:cubicBezTo>
                <a:cubicBezTo>
                  <a:pt x="663" y="75"/>
                  <a:pt x="645" y="52"/>
                  <a:pt x="608" y="52"/>
                </a:cubicBezTo>
                <a:cubicBezTo>
                  <a:pt x="589" y="52"/>
                  <a:pt x="456" y="52"/>
                  <a:pt x="328" y="52"/>
                </a:cubicBezTo>
                <a:cubicBezTo>
                  <a:pt x="328" y="52"/>
                  <a:pt x="328" y="52"/>
                  <a:pt x="328" y="51"/>
                </a:cubicBezTo>
                <a:cubicBezTo>
                  <a:pt x="327" y="50"/>
                  <a:pt x="325" y="48"/>
                  <a:pt x="322" y="46"/>
                </a:cubicBezTo>
                <a:cubicBezTo>
                  <a:pt x="320" y="44"/>
                  <a:pt x="317" y="43"/>
                  <a:pt x="315" y="41"/>
                </a:cubicBezTo>
                <a:cubicBezTo>
                  <a:pt x="517" y="41"/>
                  <a:pt x="818" y="41"/>
                  <a:pt x="1020" y="41"/>
                </a:cubicBezTo>
                <a:cubicBezTo>
                  <a:pt x="1017" y="43"/>
                  <a:pt x="1015" y="44"/>
                  <a:pt x="1013" y="46"/>
                </a:cubicBezTo>
                <a:cubicBezTo>
                  <a:pt x="1010" y="48"/>
                  <a:pt x="1008" y="50"/>
                  <a:pt x="1006" y="51"/>
                </a:cubicBezTo>
                <a:cubicBezTo>
                  <a:pt x="1006" y="52"/>
                  <a:pt x="1006" y="52"/>
                  <a:pt x="1006" y="52"/>
                </a:cubicBezTo>
                <a:cubicBezTo>
                  <a:pt x="879" y="52"/>
                  <a:pt x="745" y="52"/>
                  <a:pt x="726" y="52"/>
                </a:cubicBezTo>
                <a:cubicBezTo>
                  <a:pt x="689" y="52"/>
                  <a:pt x="672" y="75"/>
                  <a:pt x="668" y="80"/>
                </a:cubicBezTo>
                <a:close/>
                <a:moveTo>
                  <a:pt x="1007" y="52"/>
                </a:moveTo>
                <a:cubicBezTo>
                  <a:pt x="1009" y="51"/>
                  <a:pt x="1011" y="49"/>
                  <a:pt x="1013" y="47"/>
                </a:cubicBezTo>
                <a:cubicBezTo>
                  <a:pt x="1016" y="45"/>
                  <a:pt x="1019" y="43"/>
                  <a:pt x="1023" y="41"/>
                </a:cubicBezTo>
                <a:cubicBezTo>
                  <a:pt x="1072" y="41"/>
                  <a:pt x="1116" y="41"/>
                  <a:pt x="1151" y="41"/>
                </a:cubicBezTo>
                <a:cubicBezTo>
                  <a:pt x="1155" y="44"/>
                  <a:pt x="1159" y="48"/>
                  <a:pt x="1164" y="52"/>
                </a:cubicBezTo>
                <a:cubicBezTo>
                  <a:pt x="1121" y="52"/>
                  <a:pt x="1064" y="52"/>
                  <a:pt x="1007" y="52"/>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pic>
        <p:nvPicPr>
          <p:cNvPr id="10" name="图片 9"/>
          <p:cNvPicPr>
            <a:picLocks noChangeAspect="1"/>
          </p:cNvPicPr>
          <p:nvPr/>
        </p:nvPicPr>
        <p:blipFill>
          <a:blip r:embed="rId4"/>
          <a:stretch>
            <a:fillRect/>
          </a:stretch>
        </p:blipFill>
        <p:spPr>
          <a:xfrm>
            <a:off x="4570705" y="2960795"/>
            <a:ext cx="3050584" cy="2625132"/>
          </a:xfrm>
          <a:prstGeom prst="ellipse">
            <a:avLst/>
          </a:prstGeom>
          <a:ln>
            <a:noFill/>
          </a:ln>
          <a:effectLst>
            <a:softEdge rad="112500"/>
          </a:effectLst>
        </p:spPr>
      </p:pic>
      <p:sp>
        <p:nvSpPr>
          <p:cNvPr id="11" name="矩形 3"/>
          <p:cNvSpPr>
            <a:spLocks noChangeArrowheads="1"/>
          </p:cNvSpPr>
          <p:nvPr/>
        </p:nvSpPr>
        <p:spPr bwMode="auto">
          <a:xfrm>
            <a:off x="3740941" y="1699408"/>
            <a:ext cx="471011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zh-CN" altLang="en-US" sz="4400" b="1" dirty="0">
                <a:solidFill>
                  <a:schemeClr val="accent1"/>
                </a:solidFill>
                <a:latin typeface="楷体" panose="02010609060101010101" pitchFamily="49" charset="-122"/>
                <a:ea typeface="楷体" panose="02010609060101010101" pitchFamily="49" charset="-122"/>
              </a:rPr>
              <a:t>如何进行垃圾分类</a:t>
            </a:r>
          </a:p>
        </p:txBody>
      </p:sp>
    </p:spTree>
  </p:cSld>
  <p:clrMapOvr>
    <a:masterClrMapping/>
  </p:clrMapOvr>
  <p:transition spd="slow" advTm="3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三 垃圾分类知识</a:t>
            </a:r>
          </a:p>
        </p:txBody>
      </p:sp>
      <p:grpSp>
        <p:nvGrpSpPr>
          <p:cNvPr id="12" name="PA_组合 3"/>
          <p:cNvGrpSpPr/>
          <p:nvPr>
            <p:custDataLst>
              <p:tags r:id="rId1"/>
            </p:custDataLst>
          </p:nvPr>
        </p:nvGrpSpPr>
        <p:grpSpPr bwMode="auto">
          <a:xfrm>
            <a:off x="5520807" y="1936351"/>
            <a:ext cx="596900" cy="596900"/>
            <a:chOff x="4257436" y="1260754"/>
            <a:chExt cx="596535" cy="595673"/>
          </a:xfrm>
        </p:grpSpPr>
        <p:sp>
          <p:nvSpPr>
            <p:cNvPr id="13" name="Rectangle 38"/>
            <p:cNvSpPr/>
            <p:nvPr/>
          </p:nvSpPr>
          <p:spPr>
            <a:xfrm>
              <a:off x="4257436" y="1260754"/>
              <a:ext cx="596535" cy="595673"/>
            </a:xfrm>
            <a:prstGeom prst="rect">
              <a:avLst/>
            </a:prstGeom>
            <a:solidFill>
              <a:schemeClr val="tx2">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微软雅黑" panose="020B0503020204020204" pitchFamily="34" charset="-122"/>
                <a:sym typeface="微软雅黑" panose="020B0503020204020204" pitchFamily="34" charset="-122"/>
              </a:endParaRPr>
            </a:p>
          </p:txBody>
        </p:sp>
        <p:sp>
          <p:nvSpPr>
            <p:cNvPr id="14" name="TextBox 39"/>
            <p:cNvSpPr txBox="1">
              <a:spLocks noChangeArrowheads="1"/>
            </p:cNvSpPr>
            <p:nvPr/>
          </p:nvSpPr>
          <p:spPr bwMode="auto">
            <a:xfrm>
              <a:off x="4318459" y="1403810"/>
              <a:ext cx="4379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id-ID" altLang="zh-CN" sz="1600" b="1">
                  <a:solidFill>
                    <a:schemeClr val="bg1"/>
                  </a:solidFill>
                  <a:latin typeface="微软雅黑" panose="020B0503020204020204" pitchFamily="34" charset="-122"/>
                  <a:sym typeface="微软雅黑" panose="020B0503020204020204" pitchFamily="34" charset="-122"/>
                </a:rPr>
                <a:t>01</a:t>
              </a:r>
            </a:p>
          </p:txBody>
        </p:sp>
      </p:grpSp>
      <p:grpSp>
        <p:nvGrpSpPr>
          <p:cNvPr id="15" name="PA_组合 4"/>
          <p:cNvGrpSpPr/>
          <p:nvPr>
            <p:custDataLst>
              <p:tags r:id="rId2"/>
            </p:custDataLst>
          </p:nvPr>
        </p:nvGrpSpPr>
        <p:grpSpPr bwMode="auto">
          <a:xfrm>
            <a:off x="5533202" y="3242470"/>
            <a:ext cx="596900" cy="595312"/>
            <a:chOff x="8094241" y="1531250"/>
            <a:chExt cx="596535" cy="595673"/>
          </a:xfrm>
        </p:grpSpPr>
        <p:sp>
          <p:nvSpPr>
            <p:cNvPr id="16" name="Rectangle 40"/>
            <p:cNvSpPr/>
            <p:nvPr/>
          </p:nvSpPr>
          <p:spPr>
            <a:xfrm>
              <a:off x="8094241" y="1531250"/>
              <a:ext cx="596535" cy="595673"/>
            </a:xfrm>
            <a:prstGeom prst="rect">
              <a:avLst/>
            </a:prstGeom>
            <a:solidFill>
              <a:schemeClr val="accent4">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微软雅黑" panose="020B0503020204020204" pitchFamily="34" charset="-122"/>
                <a:sym typeface="微软雅黑" panose="020B0503020204020204" pitchFamily="34" charset="-122"/>
              </a:endParaRPr>
            </a:p>
          </p:txBody>
        </p:sp>
        <p:sp>
          <p:nvSpPr>
            <p:cNvPr id="17" name="TextBox 41"/>
            <p:cNvSpPr txBox="1">
              <a:spLocks noChangeArrowheads="1"/>
            </p:cNvSpPr>
            <p:nvPr/>
          </p:nvSpPr>
          <p:spPr bwMode="auto">
            <a:xfrm>
              <a:off x="8161151" y="1677941"/>
              <a:ext cx="4379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id-ID" altLang="zh-CN" sz="1600" b="1">
                  <a:solidFill>
                    <a:schemeClr val="bg1"/>
                  </a:solidFill>
                  <a:latin typeface="微软雅黑" panose="020B0503020204020204" pitchFamily="34" charset="-122"/>
                  <a:sym typeface="微软雅黑" panose="020B0503020204020204" pitchFamily="34" charset="-122"/>
                </a:rPr>
                <a:t>02</a:t>
              </a:r>
            </a:p>
          </p:txBody>
        </p:sp>
      </p:grpSp>
      <p:grpSp>
        <p:nvGrpSpPr>
          <p:cNvPr id="18" name="PA_组合 13"/>
          <p:cNvGrpSpPr/>
          <p:nvPr>
            <p:custDataLst>
              <p:tags r:id="rId3"/>
            </p:custDataLst>
          </p:nvPr>
        </p:nvGrpSpPr>
        <p:grpSpPr bwMode="auto">
          <a:xfrm>
            <a:off x="5533202" y="4715986"/>
            <a:ext cx="596900" cy="595313"/>
            <a:chOff x="6244215" y="4377597"/>
            <a:chExt cx="596535" cy="595673"/>
          </a:xfrm>
        </p:grpSpPr>
        <p:sp>
          <p:nvSpPr>
            <p:cNvPr id="19" name="Rectangle 44"/>
            <p:cNvSpPr/>
            <p:nvPr/>
          </p:nvSpPr>
          <p:spPr>
            <a:xfrm>
              <a:off x="6244215" y="4377597"/>
              <a:ext cx="596535" cy="595673"/>
            </a:xfrm>
            <a:prstGeom prst="rect">
              <a:avLst/>
            </a:prstGeom>
            <a:solidFill>
              <a:schemeClr val="accent5">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微软雅黑" panose="020B0503020204020204" pitchFamily="34" charset="-122"/>
                <a:sym typeface="微软雅黑" panose="020B0503020204020204" pitchFamily="34" charset="-122"/>
              </a:endParaRPr>
            </a:p>
          </p:txBody>
        </p:sp>
        <p:sp>
          <p:nvSpPr>
            <p:cNvPr id="20" name="TextBox 45"/>
            <p:cNvSpPr txBox="1">
              <a:spLocks noChangeArrowheads="1"/>
            </p:cNvSpPr>
            <p:nvPr/>
          </p:nvSpPr>
          <p:spPr bwMode="auto">
            <a:xfrm>
              <a:off x="6323512" y="4543913"/>
              <a:ext cx="4379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id-ID" altLang="zh-CN" sz="1600" b="1" dirty="0">
                  <a:solidFill>
                    <a:schemeClr val="bg1"/>
                  </a:solidFill>
                  <a:latin typeface="微软雅黑" panose="020B0503020204020204" pitchFamily="34" charset="-122"/>
                  <a:sym typeface="微软雅黑" panose="020B0503020204020204" pitchFamily="34" charset="-122"/>
                </a:rPr>
                <a:t>03</a:t>
              </a:r>
            </a:p>
          </p:txBody>
        </p:sp>
      </p:grpSp>
      <p:sp>
        <p:nvSpPr>
          <p:cNvPr id="21" name="TextBox 49"/>
          <p:cNvSpPr txBox="1"/>
          <p:nvPr/>
        </p:nvSpPr>
        <p:spPr>
          <a:xfrm>
            <a:off x="6342064" y="1876428"/>
            <a:ext cx="5780088" cy="830263"/>
          </a:xfrm>
          <a:prstGeom prst="rect">
            <a:avLst/>
          </a:prstGeom>
          <a:noFill/>
        </p:spPr>
        <p:txBody>
          <a:bodyPr>
            <a:spAutoFit/>
          </a:bodyPr>
          <a:lstStyle/>
          <a:p>
            <a:pPr eaLnBrk="1" fontAlgn="auto" hangingPunct="1">
              <a:spcBef>
                <a:spcPts val="0"/>
              </a:spcBef>
              <a:spcAft>
                <a:spcPts val="0"/>
              </a:spcAft>
              <a:defRPr/>
            </a:pPr>
            <a:r>
              <a:rPr lang="zh-CN" altLang="en-US" sz="2400" b="1" dirty="0">
                <a:effectLst>
                  <a:outerShdw blurRad="38100" dist="19050" dir="2700000" algn="tl" rotWithShape="0">
                    <a:schemeClr val="dk1">
                      <a:alpha val="40000"/>
                    </a:schemeClr>
                  </a:outerShdw>
                </a:effectLst>
                <a:latin typeface="+mn-ea"/>
                <a:ea typeface="+mn-ea"/>
                <a:sym typeface="+mn-ea"/>
              </a:rPr>
              <a:t>基本原则：</a:t>
            </a:r>
            <a:endParaRPr lang="en-US" altLang="en-US" sz="2400" b="1" dirty="0">
              <a:effectLst>
                <a:outerShdw blurRad="38100" dist="19050" dir="2700000" algn="tl" rotWithShape="0">
                  <a:schemeClr val="dk1">
                    <a:alpha val="40000"/>
                  </a:schemeClr>
                </a:outerShdw>
              </a:effectLst>
              <a:latin typeface="+mn-ea"/>
              <a:ea typeface="+mn-ea"/>
              <a:sym typeface="+mn-ea"/>
            </a:endParaRPr>
          </a:p>
          <a:p>
            <a:pPr eaLnBrk="1" fontAlgn="auto" hangingPunct="1">
              <a:spcBef>
                <a:spcPts val="0"/>
              </a:spcBef>
              <a:spcAft>
                <a:spcPts val="0"/>
              </a:spcAft>
              <a:defRPr/>
            </a:pPr>
            <a:r>
              <a:rPr lang="zh-CN" altLang="en-US" sz="2400" dirty="0">
                <a:effectLst>
                  <a:outerShdw blurRad="38100" dist="19050" dir="2700000" algn="tl" rotWithShape="0">
                    <a:schemeClr val="dk1">
                      <a:alpha val="40000"/>
                    </a:schemeClr>
                  </a:outerShdw>
                </a:effectLst>
                <a:latin typeface="+mn-ea"/>
                <a:ea typeface="+mn-ea"/>
                <a:sym typeface="+mn-ea"/>
              </a:rPr>
              <a:t>“</a:t>
            </a:r>
            <a:r>
              <a:rPr lang="en-US" altLang="en-US" sz="2400" b="1" dirty="0" err="1">
                <a:solidFill>
                  <a:srgbClr val="C00000"/>
                </a:solidFill>
                <a:effectLst>
                  <a:outerShdw blurRad="38100" dist="19050" dir="2700000" algn="tl" rotWithShape="0">
                    <a:schemeClr val="dk1">
                      <a:alpha val="40000"/>
                    </a:schemeClr>
                  </a:outerShdw>
                </a:effectLst>
                <a:latin typeface="+mn-ea"/>
                <a:ea typeface="+mn-ea"/>
                <a:sym typeface="+mn-ea"/>
              </a:rPr>
              <a:t>干湿分离</a:t>
            </a:r>
            <a:r>
              <a:rPr lang="zh-CN" altLang="en-US" sz="2400" b="1" dirty="0">
                <a:solidFill>
                  <a:srgbClr val="C00000"/>
                </a:solidFill>
                <a:effectLst>
                  <a:outerShdw blurRad="38100" dist="19050" dir="2700000" algn="tl" rotWithShape="0">
                    <a:schemeClr val="dk1">
                      <a:alpha val="40000"/>
                    </a:schemeClr>
                  </a:outerShdw>
                </a:effectLst>
                <a:latin typeface="+mn-ea"/>
                <a:ea typeface="+mn-ea"/>
                <a:sym typeface="+mn-ea"/>
              </a:rPr>
              <a:t>、</a:t>
            </a:r>
            <a:r>
              <a:rPr lang="zh-CN" altLang="en-US" sz="2400" dirty="0">
                <a:effectLst>
                  <a:outerShdw blurRad="38100" dist="19050" dir="2700000" algn="tl" rotWithShape="0">
                    <a:schemeClr val="dk1">
                      <a:alpha val="40000"/>
                    </a:schemeClr>
                  </a:outerShdw>
                </a:effectLst>
                <a:latin typeface="+mn-ea"/>
                <a:ea typeface="+mn-ea"/>
                <a:sym typeface="+mn-ea"/>
              </a:rPr>
              <a:t>资源回收、末端决定前端</a:t>
            </a:r>
            <a:r>
              <a:rPr lang="en-US" altLang="en-US" sz="2400" dirty="0">
                <a:effectLst>
                  <a:outerShdw blurRad="38100" dist="19050" dir="2700000" algn="tl" rotWithShape="0">
                    <a:schemeClr val="dk1">
                      <a:alpha val="40000"/>
                    </a:schemeClr>
                  </a:outerShdw>
                </a:effectLst>
                <a:latin typeface="+mn-ea"/>
                <a:ea typeface="+mn-ea"/>
                <a:sym typeface="+mn-ea"/>
              </a:rPr>
              <a:t>”</a:t>
            </a:r>
            <a:endParaRPr lang="zh-CN" altLang="en-US" sz="2400" dirty="0">
              <a:latin typeface="+mn-ea"/>
              <a:ea typeface="+mn-ea"/>
            </a:endParaRPr>
          </a:p>
        </p:txBody>
      </p:sp>
      <p:sp>
        <p:nvSpPr>
          <p:cNvPr id="22" name="TextBox 53"/>
          <p:cNvSpPr txBox="1"/>
          <p:nvPr/>
        </p:nvSpPr>
        <p:spPr>
          <a:xfrm>
            <a:off x="6342064" y="3171032"/>
            <a:ext cx="4800600" cy="1384300"/>
          </a:xfrm>
          <a:prstGeom prst="rect">
            <a:avLst/>
          </a:prstGeom>
          <a:noFill/>
        </p:spPr>
        <p:txBody>
          <a:bodyPr wrap="none">
            <a:spAutoFit/>
          </a:bodyPr>
          <a:lstStyle/>
          <a:p>
            <a:pPr eaLnBrk="1" fontAlgn="auto" hangingPunct="1">
              <a:spcBef>
                <a:spcPts val="0"/>
              </a:spcBef>
              <a:spcAft>
                <a:spcPts val="0"/>
              </a:spcAft>
              <a:defRPr/>
            </a:pPr>
            <a:r>
              <a:rPr lang="zh-CN" altLang="en-US" sz="2400" b="1" dirty="0">
                <a:effectLst>
                  <a:outerShdw blurRad="38100" dist="19050" dir="2700000" algn="tl" rotWithShape="0">
                    <a:schemeClr val="dk1">
                      <a:alpha val="40000"/>
                    </a:schemeClr>
                  </a:outerShdw>
                </a:effectLst>
                <a:latin typeface="+mj-ea"/>
                <a:ea typeface="+mn-ea"/>
                <a:sym typeface="+mn-ea"/>
              </a:rPr>
              <a:t>基本方法</a:t>
            </a:r>
            <a:r>
              <a:rPr lang="zh-CN" altLang="en-US" sz="2400" dirty="0">
                <a:effectLst>
                  <a:outerShdw blurRad="38100" dist="19050" dir="2700000" algn="tl" rotWithShape="0">
                    <a:schemeClr val="dk1">
                      <a:alpha val="40000"/>
                    </a:schemeClr>
                  </a:outerShdw>
                </a:effectLst>
                <a:latin typeface="+mj-ea"/>
                <a:ea typeface="+mn-ea"/>
                <a:sym typeface="Wingdings" panose="05000000000000000000" pitchFamily="2" charset="2"/>
              </a:rPr>
              <a:t>：</a:t>
            </a:r>
            <a:r>
              <a:rPr lang="zh-CN" altLang="en-US" sz="2000" dirty="0">
                <a:effectLst>
                  <a:outerShdw blurRad="38100" dist="19050" dir="2700000" algn="tl" rotWithShape="0">
                    <a:schemeClr val="dk1">
                      <a:alpha val="40000"/>
                    </a:schemeClr>
                  </a:outerShdw>
                </a:effectLst>
                <a:latin typeface="+mj-ea"/>
                <a:ea typeface="+mn-ea"/>
                <a:sym typeface="Wingdings" panose="05000000000000000000" pitchFamily="2" charset="2"/>
              </a:rPr>
              <a:t>（四分类法）</a:t>
            </a:r>
            <a:endParaRPr lang="en-US" altLang="zh-CN" sz="2000" dirty="0">
              <a:effectLst>
                <a:outerShdw blurRad="38100" dist="19050" dir="2700000" algn="tl" rotWithShape="0">
                  <a:schemeClr val="dk1">
                    <a:alpha val="40000"/>
                  </a:schemeClr>
                </a:outerShdw>
              </a:effectLst>
              <a:latin typeface="+mj-ea"/>
              <a:ea typeface="+mn-ea"/>
              <a:sym typeface="+mn-ea"/>
            </a:endParaRPr>
          </a:p>
          <a:p>
            <a:pPr eaLnBrk="1" fontAlgn="auto" hangingPunct="1">
              <a:spcBef>
                <a:spcPts val="0"/>
              </a:spcBef>
              <a:spcAft>
                <a:spcPts val="0"/>
              </a:spcAft>
              <a:defRPr/>
            </a:pPr>
            <a:r>
              <a:rPr lang="zh-CN" altLang="en-US" sz="2000" dirty="0">
                <a:effectLst>
                  <a:outerShdw blurRad="38100" dist="19050" dir="2700000" algn="tl" rotWithShape="0">
                    <a:schemeClr val="dk1">
                      <a:alpha val="40000"/>
                    </a:schemeClr>
                  </a:outerShdw>
                </a:effectLst>
                <a:latin typeface="+mj-ea"/>
                <a:ea typeface="+mn-ea"/>
                <a:sym typeface="+mn-ea"/>
              </a:rPr>
              <a:t>可回收物（</a:t>
            </a:r>
            <a:r>
              <a:rPr lang="zh-CN" altLang="en-US" sz="2000" dirty="0">
                <a:solidFill>
                  <a:srgbClr val="0070C0"/>
                </a:solidFill>
                <a:effectLst>
                  <a:outerShdw blurRad="38100" dist="19050" dir="2700000" algn="tl" rotWithShape="0">
                    <a:schemeClr val="dk1">
                      <a:alpha val="40000"/>
                    </a:schemeClr>
                  </a:outerShdw>
                </a:effectLst>
                <a:latin typeface="+mj-ea"/>
                <a:ea typeface="+mn-ea"/>
                <a:sym typeface="+mn-ea"/>
              </a:rPr>
              <a:t>蓝</a:t>
            </a:r>
            <a:r>
              <a:rPr lang="zh-CN" altLang="en-US" sz="2000" dirty="0">
                <a:effectLst>
                  <a:outerShdw blurRad="38100" dist="19050" dir="2700000" algn="tl" rotWithShape="0">
                    <a:schemeClr val="dk1">
                      <a:alpha val="40000"/>
                    </a:schemeClr>
                  </a:outerShdw>
                </a:effectLst>
                <a:latin typeface="+mj-ea"/>
                <a:ea typeface="+mn-ea"/>
                <a:sym typeface="+mn-ea"/>
              </a:rPr>
              <a:t>桶）、厨余垃圾（</a:t>
            </a:r>
            <a:r>
              <a:rPr lang="zh-CN" altLang="en-US" sz="2000" dirty="0">
                <a:solidFill>
                  <a:schemeClr val="accent1">
                    <a:lumMod val="75000"/>
                  </a:schemeClr>
                </a:solidFill>
                <a:effectLst>
                  <a:outerShdw blurRad="38100" dist="19050" dir="2700000" algn="tl" rotWithShape="0">
                    <a:schemeClr val="dk1">
                      <a:alpha val="40000"/>
                    </a:schemeClr>
                  </a:outerShdw>
                </a:effectLst>
                <a:latin typeface="+mj-ea"/>
                <a:ea typeface="+mn-ea"/>
                <a:sym typeface="+mn-ea"/>
              </a:rPr>
              <a:t>绿</a:t>
            </a:r>
            <a:r>
              <a:rPr lang="zh-CN" altLang="en-US" sz="2000" dirty="0">
                <a:effectLst>
                  <a:outerShdw blurRad="38100" dist="19050" dir="2700000" algn="tl" rotWithShape="0">
                    <a:schemeClr val="dk1">
                      <a:alpha val="40000"/>
                    </a:schemeClr>
                  </a:outerShdw>
                </a:effectLst>
                <a:latin typeface="+mj-ea"/>
                <a:ea typeface="+mn-ea"/>
                <a:sym typeface="+mn-ea"/>
              </a:rPr>
              <a:t>桶）、</a:t>
            </a:r>
            <a:endParaRPr lang="en-US" altLang="zh-CN" sz="2000" dirty="0">
              <a:effectLst>
                <a:outerShdw blurRad="38100" dist="19050" dir="2700000" algn="tl" rotWithShape="0">
                  <a:schemeClr val="dk1">
                    <a:alpha val="40000"/>
                  </a:schemeClr>
                </a:outerShdw>
              </a:effectLst>
              <a:latin typeface="+mj-ea"/>
              <a:ea typeface="+mn-ea"/>
              <a:sym typeface="+mn-ea"/>
            </a:endParaRPr>
          </a:p>
          <a:p>
            <a:pPr eaLnBrk="1" fontAlgn="auto" hangingPunct="1">
              <a:spcBef>
                <a:spcPts val="0"/>
              </a:spcBef>
              <a:spcAft>
                <a:spcPts val="0"/>
              </a:spcAft>
              <a:defRPr/>
            </a:pPr>
            <a:r>
              <a:rPr lang="zh-CN" altLang="en-US" sz="2000" dirty="0">
                <a:effectLst>
                  <a:outerShdw blurRad="38100" dist="19050" dir="2700000" algn="tl" rotWithShape="0">
                    <a:schemeClr val="dk1">
                      <a:alpha val="40000"/>
                    </a:schemeClr>
                  </a:outerShdw>
                </a:effectLst>
                <a:latin typeface="+mj-ea"/>
                <a:ea typeface="+mn-ea"/>
                <a:sym typeface="+mn-ea"/>
              </a:rPr>
              <a:t>有害垃圾（</a:t>
            </a:r>
            <a:r>
              <a:rPr lang="zh-CN" altLang="en-US" sz="2000" dirty="0">
                <a:solidFill>
                  <a:srgbClr val="FF0000"/>
                </a:solidFill>
                <a:effectLst>
                  <a:outerShdw blurRad="38100" dist="19050" dir="2700000" algn="tl" rotWithShape="0">
                    <a:schemeClr val="dk1">
                      <a:alpha val="40000"/>
                    </a:schemeClr>
                  </a:outerShdw>
                </a:effectLst>
                <a:latin typeface="+mj-ea"/>
                <a:ea typeface="+mn-ea"/>
                <a:sym typeface="+mn-ea"/>
              </a:rPr>
              <a:t>红</a:t>
            </a:r>
            <a:r>
              <a:rPr lang="zh-CN" altLang="en-US" sz="2000" dirty="0">
                <a:effectLst>
                  <a:outerShdw blurRad="38100" dist="19050" dir="2700000" algn="tl" rotWithShape="0">
                    <a:schemeClr val="dk1">
                      <a:alpha val="40000"/>
                    </a:schemeClr>
                  </a:outerShdw>
                </a:effectLst>
                <a:latin typeface="+mj-ea"/>
                <a:ea typeface="+mn-ea"/>
                <a:sym typeface="+mn-ea"/>
              </a:rPr>
              <a:t>桶）、其他垃圾（</a:t>
            </a:r>
            <a:r>
              <a:rPr lang="zh-CN" altLang="en-US" sz="2000" dirty="0">
                <a:solidFill>
                  <a:schemeClr val="bg2">
                    <a:lumMod val="50000"/>
                  </a:schemeClr>
                </a:solidFill>
                <a:effectLst>
                  <a:outerShdw blurRad="38100" dist="19050" dir="2700000" algn="tl" rotWithShape="0">
                    <a:schemeClr val="dk1">
                      <a:alpha val="40000"/>
                    </a:schemeClr>
                  </a:outerShdw>
                </a:effectLst>
                <a:latin typeface="+mj-ea"/>
                <a:ea typeface="+mn-ea"/>
                <a:sym typeface="+mn-ea"/>
              </a:rPr>
              <a:t>灰</a:t>
            </a:r>
            <a:r>
              <a:rPr lang="zh-CN" altLang="en-US" sz="2000" dirty="0">
                <a:effectLst>
                  <a:outerShdw blurRad="38100" dist="19050" dir="2700000" algn="tl" rotWithShape="0">
                    <a:schemeClr val="dk1">
                      <a:alpha val="40000"/>
                    </a:schemeClr>
                  </a:outerShdw>
                </a:effectLst>
                <a:latin typeface="+mj-ea"/>
                <a:ea typeface="+mn-ea"/>
                <a:sym typeface="+mn-ea"/>
              </a:rPr>
              <a:t>桶）</a:t>
            </a:r>
            <a:endParaRPr lang="en-US" altLang="zh-CN" sz="2000" dirty="0">
              <a:effectLst>
                <a:outerShdw blurRad="38100" dist="19050" dir="2700000" algn="tl" rotWithShape="0">
                  <a:schemeClr val="dk1">
                    <a:alpha val="40000"/>
                  </a:schemeClr>
                </a:outerShdw>
              </a:effectLst>
              <a:latin typeface="+mj-ea"/>
              <a:ea typeface="+mn-ea"/>
              <a:sym typeface="+mn-ea"/>
            </a:endParaRPr>
          </a:p>
          <a:p>
            <a:pPr eaLnBrk="1" fontAlgn="auto" hangingPunct="1">
              <a:spcBef>
                <a:spcPts val="0"/>
              </a:spcBef>
              <a:spcAft>
                <a:spcPts val="0"/>
              </a:spcAft>
              <a:defRPr/>
            </a:pPr>
            <a:endParaRPr lang="en-US" altLang="zh-CN" sz="2000" b="1" dirty="0">
              <a:effectLst>
                <a:outerShdw blurRad="38100" dist="19050" dir="2700000" algn="tl" rotWithShape="0">
                  <a:schemeClr val="dk1">
                    <a:alpha val="40000"/>
                  </a:schemeClr>
                </a:outerShdw>
              </a:effectLst>
              <a:latin typeface="+mj-ea"/>
              <a:ea typeface="+mn-ea"/>
              <a:sym typeface="+mn-ea"/>
            </a:endParaRPr>
          </a:p>
        </p:txBody>
      </p:sp>
      <p:sp>
        <p:nvSpPr>
          <p:cNvPr id="23" name="TextBox 56"/>
          <p:cNvSpPr txBox="1"/>
          <p:nvPr/>
        </p:nvSpPr>
        <p:spPr>
          <a:xfrm>
            <a:off x="6342064" y="4569222"/>
            <a:ext cx="4124325" cy="1169987"/>
          </a:xfrm>
          <a:prstGeom prst="rect">
            <a:avLst/>
          </a:prstGeom>
          <a:noFill/>
        </p:spPr>
        <p:txBody>
          <a:bodyPr>
            <a:spAutoFit/>
          </a:bodyPr>
          <a:lstStyle/>
          <a:p>
            <a:pPr eaLnBrk="1" fontAlgn="auto" hangingPunct="1">
              <a:lnSpc>
                <a:spcPct val="150000"/>
              </a:lnSpc>
              <a:spcBef>
                <a:spcPts val="0"/>
              </a:spcBef>
              <a:spcAft>
                <a:spcPts val="0"/>
              </a:spcAft>
              <a:defRPr/>
            </a:pPr>
            <a:r>
              <a:rPr lang="zh-CN" altLang="en-US" sz="2400" b="1" dirty="0">
                <a:effectLst>
                  <a:outerShdw blurRad="38100" dist="19050" dir="2700000" algn="tl" rotWithShape="0">
                    <a:schemeClr val="dk1">
                      <a:alpha val="40000"/>
                    </a:schemeClr>
                  </a:outerShdw>
                </a:effectLst>
                <a:latin typeface="+mn-ea"/>
                <a:ea typeface="+mn-ea"/>
                <a:sym typeface="+mn-ea"/>
              </a:rPr>
              <a:t>大类分流指：</a:t>
            </a:r>
            <a:endParaRPr lang="en-US" altLang="zh-CN" sz="2400" dirty="0">
              <a:effectLst>
                <a:outerShdw blurRad="38100" dist="19050" dir="2700000" algn="tl" rotWithShape="0">
                  <a:schemeClr val="dk1">
                    <a:alpha val="40000"/>
                  </a:schemeClr>
                </a:outerShdw>
              </a:effectLst>
              <a:latin typeface="+mn-ea"/>
              <a:ea typeface="+mn-ea"/>
              <a:sym typeface="+mn-ea"/>
            </a:endParaRPr>
          </a:p>
          <a:p>
            <a:pPr eaLnBrk="1" fontAlgn="auto" hangingPunct="1">
              <a:spcBef>
                <a:spcPts val="0"/>
              </a:spcBef>
              <a:spcAft>
                <a:spcPts val="0"/>
              </a:spcAft>
              <a:defRPr/>
            </a:pPr>
            <a:r>
              <a:rPr lang="zh-CN" altLang="en-US" sz="2000" dirty="0">
                <a:effectLst>
                  <a:outerShdw blurRad="38100" dist="19050" dir="2700000" algn="tl" rotWithShape="0">
                    <a:schemeClr val="dk1">
                      <a:alpha val="40000"/>
                    </a:schemeClr>
                  </a:outerShdw>
                </a:effectLst>
                <a:latin typeface="+mn-ea"/>
                <a:ea typeface="+mn-ea"/>
                <a:sym typeface="+mn-ea"/>
              </a:rPr>
              <a:t>    装修垃圾、大件和低值垃圾</a:t>
            </a:r>
            <a:endParaRPr lang="en-US" altLang="en-US" sz="2000" dirty="0">
              <a:effectLst>
                <a:outerShdw blurRad="38100" dist="19050" dir="2700000" algn="tl" rotWithShape="0">
                  <a:schemeClr val="dk1">
                    <a:alpha val="40000"/>
                  </a:schemeClr>
                </a:outerShdw>
              </a:effectLst>
              <a:latin typeface="+mn-ea"/>
              <a:ea typeface="+mn-ea"/>
              <a:sym typeface="+mn-ea"/>
            </a:endParaRPr>
          </a:p>
          <a:p>
            <a:pPr eaLnBrk="1" fontAlgn="auto" hangingPunct="1">
              <a:spcBef>
                <a:spcPts val="0"/>
              </a:spcBef>
              <a:spcAft>
                <a:spcPts val="0"/>
              </a:spcAft>
              <a:defRPr/>
            </a:pPr>
            <a:endPar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4" name="矩形 23"/>
          <p:cNvSpPr/>
          <p:nvPr/>
        </p:nvSpPr>
        <p:spPr>
          <a:xfrm>
            <a:off x="5800971" y="5767388"/>
            <a:ext cx="4133850" cy="523875"/>
          </a:xfrm>
          <a:prstGeom prst="rect">
            <a:avLst/>
          </a:prstGeom>
        </p:spPr>
        <p:txBody>
          <a:bodyPr wrap="none">
            <a:spAutoFit/>
          </a:bodyPr>
          <a:lstStyle/>
          <a:p>
            <a:pPr eaLnBrk="1" fontAlgn="auto" hangingPunct="1">
              <a:spcBef>
                <a:spcPts val="0"/>
              </a:spcBef>
              <a:spcAft>
                <a:spcPts val="0"/>
              </a:spcAft>
              <a:defRPr/>
            </a:pPr>
            <a:r>
              <a:rPr lang="zh-CN" altLang="en-US" sz="2800" b="1" dirty="0">
                <a:solidFill>
                  <a:srgbClr val="C00000"/>
                </a:solidFill>
                <a:effectLst>
                  <a:outerShdw blurRad="38100" dist="19050" dir="2700000" algn="tl" rotWithShape="0">
                    <a:schemeClr val="dk1">
                      <a:alpha val="40000"/>
                    </a:schemeClr>
                  </a:outerShdw>
                </a:effectLst>
                <a:latin typeface="+mj-ea"/>
                <a:ea typeface="+mn-ea"/>
                <a:sym typeface="+mn-ea"/>
              </a:rPr>
              <a:t>四分法与大类分流相结合</a:t>
            </a:r>
            <a:endParaRPr lang="en-US" altLang="zh-CN" sz="2800" b="1" dirty="0">
              <a:solidFill>
                <a:srgbClr val="C00000"/>
              </a:solidFill>
              <a:effectLst>
                <a:outerShdw blurRad="38100" dist="19050" dir="2700000" algn="tl" rotWithShape="0">
                  <a:schemeClr val="dk1">
                    <a:alpha val="40000"/>
                  </a:schemeClr>
                </a:outerShdw>
              </a:effectLst>
              <a:latin typeface="+mj-ea"/>
              <a:ea typeface="+mn-ea"/>
              <a:sym typeface="+mn-ea"/>
            </a:endParaRPr>
          </a:p>
        </p:txBody>
      </p:sp>
      <p:pic>
        <p:nvPicPr>
          <p:cNvPr id="25" name="图片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5806" y="5092700"/>
            <a:ext cx="3779837"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6446" y="1331120"/>
            <a:ext cx="23939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1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9308" y="3242470"/>
            <a:ext cx="233362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1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27708" y="3242470"/>
            <a:ext cx="225425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1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03896" y="1331120"/>
            <a:ext cx="23050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文本框 29"/>
          <p:cNvSpPr txBox="1"/>
          <p:nvPr/>
        </p:nvSpPr>
        <p:spPr>
          <a:xfrm>
            <a:off x="6342064" y="1187205"/>
            <a:ext cx="4783455" cy="521425"/>
          </a:xfrm>
          <a:prstGeom prst="rect">
            <a:avLst/>
          </a:prstGeom>
          <a:noFill/>
        </p:spPr>
        <p:txBody>
          <a:bodyPr wrap="square">
            <a:spAutoFit/>
          </a:bodyPr>
          <a:lstStyle/>
          <a:p>
            <a:pPr eaLnBrk="1" fontAlgn="auto" hangingPunct="1">
              <a:lnSpc>
                <a:spcPts val="3700"/>
              </a:lnSpc>
              <a:spcAft>
                <a:spcPts val="0"/>
              </a:spcAft>
              <a:defRPr/>
            </a:pPr>
            <a:r>
              <a:rPr lang="zh-CN" altLang="en-US" sz="2400" b="1" dirty="0">
                <a:solidFill>
                  <a:srgbClr val="C00000"/>
                </a:solidFill>
                <a:latin typeface="+mn-ea"/>
                <a:ea typeface="+mn-ea"/>
              </a:rPr>
              <a:t>垃圾分类基本原则和方法</a:t>
            </a:r>
          </a:p>
        </p:txBody>
      </p:sp>
    </p:spTree>
  </p:cSld>
  <p:clrMapOvr>
    <a:masterClrMapping/>
  </p:clrMapOvr>
  <p:transition spd="slow" advTm="3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三 垃圾分类知识</a:t>
            </a:r>
          </a:p>
        </p:txBody>
      </p:sp>
      <p:pic>
        <p:nvPicPr>
          <p:cNvPr id="4" name="图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0568" y="2181161"/>
            <a:ext cx="23336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0606" y="2190686"/>
            <a:ext cx="220027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88881" y="2206561"/>
            <a:ext cx="23336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214643" y="2239898"/>
            <a:ext cx="2219325"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圆角矩形 9"/>
          <p:cNvSpPr/>
          <p:nvPr/>
        </p:nvSpPr>
        <p:spPr>
          <a:xfrm>
            <a:off x="1540668" y="5348986"/>
            <a:ext cx="9110663" cy="1038225"/>
          </a:xfrm>
          <a:prstGeom prst="roundRect">
            <a:avLst/>
          </a:prstGeom>
          <a:solidFill>
            <a:schemeClr val="bg1"/>
          </a:solid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lnSpc>
                <a:spcPts val="2500"/>
              </a:lnSpc>
              <a:defRPr/>
            </a:pPr>
            <a:r>
              <a:rPr lang="en-US" altLang="zh-CN" b="1" dirty="0"/>
              <a:t>2019</a:t>
            </a:r>
            <a:r>
              <a:rPr lang="zh-CN" altLang="en-US" b="1" dirty="0"/>
              <a:t>年</a:t>
            </a:r>
            <a:r>
              <a:rPr lang="en-US" altLang="zh-CN" b="1" dirty="0"/>
              <a:t>11</a:t>
            </a:r>
            <a:r>
              <a:rPr lang="zh-CN" altLang="en-US" b="1" dirty="0"/>
              <a:t>月</a:t>
            </a:r>
            <a:r>
              <a:rPr lang="en-US" altLang="zh-CN" b="1" dirty="0"/>
              <a:t>15</a:t>
            </a:r>
            <a:r>
              <a:rPr lang="zh-CN" altLang="en-US" b="1" dirty="0"/>
              <a:t>日，住房和城乡建设部发布了</a:t>
            </a:r>
            <a:r>
              <a:rPr lang="en-US" altLang="zh-CN" b="1" dirty="0"/>
              <a:t>《</a:t>
            </a:r>
            <a:r>
              <a:rPr lang="zh-CN" altLang="en-US" b="1" dirty="0"/>
              <a:t>生活垃圾分类标志</a:t>
            </a:r>
            <a:r>
              <a:rPr lang="en-US" altLang="zh-CN" b="1" dirty="0"/>
              <a:t>》</a:t>
            </a:r>
            <a:r>
              <a:rPr lang="zh-CN" altLang="en-US" b="1" dirty="0"/>
              <a:t>标准。在该次标准修订中，主要对生活垃圾分类标志的适用范围、类别构成、图形符号进行了调整。</a:t>
            </a:r>
          </a:p>
        </p:txBody>
      </p:sp>
      <p:sp>
        <p:nvSpPr>
          <p:cNvPr id="10" name="文本框 9"/>
          <p:cNvSpPr txBox="1"/>
          <p:nvPr/>
        </p:nvSpPr>
        <p:spPr>
          <a:xfrm>
            <a:off x="740568" y="1306548"/>
            <a:ext cx="9715500" cy="521425"/>
          </a:xfrm>
          <a:prstGeom prst="rect">
            <a:avLst/>
          </a:prstGeom>
          <a:noFill/>
        </p:spPr>
        <p:txBody>
          <a:bodyPr>
            <a:spAutoFit/>
          </a:bodyPr>
          <a:lstStyle/>
          <a:p>
            <a:pPr eaLnBrk="1" fontAlgn="auto" hangingPunct="1">
              <a:lnSpc>
                <a:spcPts val="3700"/>
              </a:lnSpc>
              <a:spcAft>
                <a:spcPts val="0"/>
              </a:spcAft>
              <a:defRPr/>
            </a:pPr>
            <a:r>
              <a:rPr lang="zh-CN" altLang="en-US" sz="2400" b="1" dirty="0">
                <a:solidFill>
                  <a:srgbClr val="C00000"/>
                </a:solidFill>
                <a:latin typeface="+mn-ea"/>
                <a:ea typeface="+mn-ea"/>
              </a:rPr>
              <a:t>生活垃圾分类标志  （</a:t>
            </a:r>
            <a:r>
              <a:rPr lang="en-US" altLang="zh-CN" sz="2400" b="1" dirty="0">
                <a:solidFill>
                  <a:srgbClr val="C00000"/>
                </a:solidFill>
                <a:latin typeface="+mn-ea"/>
                <a:ea typeface="+mn-ea"/>
              </a:rPr>
              <a:t>GB/T 19095-2019</a:t>
            </a:r>
            <a:r>
              <a:rPr lang="zh-CN" altLang="en-US" sz="2400" b="1" dirty="0">
                <a:solidFill>
                  <a:srgbClr val="C00000"/>
                </a:solidFill>
                <a:latin typeface="+mn-ea"/>
                <a:ea typeface="+mn-ea"/>
              </a:rPr>
              <a:t>）</a:t>
            </a:r>
          </a:p>
        </p:txBody>
      </p:sp>
    </p:spTree>
  </p:cSld>
  <p:clrMapOvr>
    <a:masterClrMapping/>
  </p:clrMapOvr>
  <p:transition spd="slow" advTm="3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62634" y="18380"/>
            <a:ext cx="533400" cy="1330034"/>
          </a:xfrm>
          <a:prstGeom prst="rect">
            <a:avLst/>
          </a:prstGeom>
          <a:noFill/>
          <a:ln>
            <a:noFill/>
          </a:ln>
          <a:effectLst>
            <a:innerShdw blurRad="63500" dist="50800" dir="13500000">
              <a:prstClr val="black">
                <a:alpha val="50000"/>
              </a:prstClr>
            </a:innerShdw>
          </a:effectLst>
        </p:spPr>
        <p:txBody>
          <a:bodyPr vert="eaVert">
            <a:spAutoFit/>
          </a:bodyPr>
          <a:lstStyle/>
          <a:p>
            <a:pPr eaLnBrk="1" hangingPunct="1">
              <a:defRPr/>
            </a:pPr>
            <a:r>
              <a:rPr lang="zh-CN" altLang="en-US" sz="2275" b="1" dirty="0">
                <a:solidFill>
                  <a:schemeClr val="bg1"/>
                </a:solidFill>
                <a:latin typeface="微软雅黑" panose="020B0503020204020204" pitchFamily="34" charset="-122"/>
                <a:ea typeface="微软雅黑" panose="020B0503020204020204" pitchFamily="34" charset="-122"/>
              </a:rPr>
              <a:t>厨余垃圾</a:t>
            </a:r>
          </a:p>
        </p:txBody>
      </p:sp>
      <p:sp>
        <p:nvSpPr>
          <p:cNvPr id="27654" name="矩形 9"/>
          <p:cNvSpPr>
            <a:spLocks noChangeArrowheads="1"/>
          </p:cNvSpPr>
          <p:nvPr/>
        </p:nvSpPr>
        <p:spPr bwMode="auto">
          <a:xfrm>
            <a:off x="1763713" y="115888"/>
            <a:ext cx="9445625"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eaLnBrk="1" hangingPunct="1">
              <a:lnSpc>
                <a:spcPts val="2800"/>
              </a:lnSpc>
              <a:spcBef>
                <a:spcPct val="0"/>
              </a:spcBef>
              <a:buFontTx/>
              <a:buNone/>
            </a:pPr>
            <a:r>
              <a:rPr lang="zh-CN" altLang="en-US" sz="2200" b="1">
                <a:ea typeface="宋体" panose="02010600030101010101" pitchFamily="2" charset="-122"/>
              </a:rPr>
              <a:t>是指</a:t>
            </a:r>
            <a:r>
              <a:rPr lang="zh-CN" altLang="en-US" sz="2200" b="1">
                <a:solidFill>
                  <a:srgbClr val="C00000"/>
                </a:solidFill>
                <a:ea typeface="宋体" panose="02010600030101010101" pitchFamily="2" charset="-122"/>
              </a:rPr>
              <a:t>易腐</a:t>
            </a:r>
            <a:r>
              <a:rPr lang="zh-CN" altLang="en-US" sz="2200" b="1">
                <a:ea typeface="宋体" panose="02010600030101010101" pitchFamily="2" charset="-122"/>
              </a:rPr>
              <a:t>的生物质废弃物。主要包括剩菜剩饭、瓜果皮核、花卉绿植、肉类碎骨、过期食品等。做到“</a:t>
            </a:r>
            <a:r>
              <a:rPr lang="zh-CN" altLang="en-US" sz="2200" b="1">
                <a:solidFill>
                  <a:srgbClr val="C00000"/>
                </a:solidFill>
                <a:ea typeface="宋体" panose="02010600030101010101" pitchFamily="2" charset="-122"/>
              </a:rPr>
              <a:t>无玻璃陶瓷、无金属、无塑料橡胶</a:t>
            </a:r>
            <a:r>
              <a:rPr lang="zh-CN" altLang="en-US" sz="2200" b="1">
                <a:ea typeface="宋体" panose="02010600030101010101" pitchFamily="2" charset="-122"/>
              </a:rPr>
              <a:t>”等其他杂物。（特点：易腐烂，易粉碎）</a:t>
            </a:r>
          </a:p>
        </p:txBody>
      </p:sp>
      <p:sp>
        <p:nvSpPr>
          <p:cNvPr id="11" name="矩形 10"/>
          <p:cNvSpPr/>
          <p:nvPr/>
        </p:nvSpPr>
        <p:spPr>
          <a:xfrm>
            <a:off x="719138" y="-11113"/>
            <a:ext cx="574675" cy="1787526"/>
          </a:xfrm>
          <a:prstGeom prst="rect">
            <a:avLst/>
          </a:prstGeom>
          <a:solidFill>
            <a:srgbClr val="21AB38"/>
          </a:solidFill>
          <a:ln>
            <a:noFill/>
          </a:ln>
          <a:effectLst>
            <a:outerShdw blurRad="165100" dist="228600" dir="3900000" sx="103000" sy="103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55707" tIns="27853" rIns="55707" bIns="27853" anchor="ctr"/>
          <a:lstStyle/>
          <a:p>
            <a:pPr algn="ctr" eaLnBrk="1" hangingPunct="1">
              <a:defRPr/>
            </a:pPr>
            <a:r>
              <a:rPr lang="zh-CN" altLang="en-US" sz="2400" b="1" dirty="0">
                <a:solidFill>
                  <a:schemeClr val="bg1"/>
                </a:solidFill>
                <a:latin typeface="微软雅黑" panose="020B0503020204020204" pitchFamily="34" charset="-122"/>
              </a:rPr>
              <a:t>厨余垃圾</a:t>
            </a:r>
          </a:p>
        </p:txBody>
      </p:sp>
      <p:pic>
        <p:nvPicPr>
          <p:cNvPr id="27656" name="图片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1150" y="1347788"/>
            <a:ext cx="10233025"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矩形 6"/>
          <p:cNvSpPr>
            <a:spLocks noChangeArrowheads="1"/>
          </p:cNvSpPr>
          <p:nvPr/>
        </p:nvSpPr>
        <p:spPr bwMode="auto">
          <a:xfrm>
            <a:off x="2243138" y="212725"/>
            <a:ext cx="8367712"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eaLnBrk="1" hangingPunct="1">
              <a:lnSpc>
                <a:spcPts val="2800"/>
              </a:lnSpc>
              <a:spcBef>
                <a:spcPct val="0"/>
              </a:spcBef>
              <a:buFont typeface="Arial" panose="020B0604020202020204" pitchFamily="34" charset="0"/>
              <a:buNone/>
            </a:pPr>
            <a:r>
              <a:rPr lang="zh-CN" altLang="en-US" sz="1800" b="1">
                <a:ea typeface="宋体" panose="02010600030101010101" pitchFamily="2" charset="-122"/>
              </a:rPr>
              <a:t>回收后经过再加工可以成为生产原料或者经过整理可以再利用的物品，主要包括</a:t>
            </a:r>
            <a:r>
              <a:rPr lang="zh-CN" altLang="en-US" sz="1800" b="1">
                <a:solidFill>
                  <a:srgbClr val="C00000"/>
                </a:solidFill>
                <a:ea typeface="宋体" panose="02010600030101010101" pitchFamily="2" charset="-122"/>
              </a:rPr>
              <a:t>废纸类、塑料类、金属类、玻璃类、电子废弃物类、织物类</a:t>
            </a:r>
            <a:r>
              <a:rPr lang="zh-CN" altLang="en-US" sz="1800" b="1">
                <a:ea typeface="宋体" panose="02010600030101010101" pitchFamily="2" charset="-122"/>
              </a:rPr>
              <a:t>等。</a:t>
            </a:r>
            <a:endParaRPr lang="en-US" altLang="zh-CN" sz="1800" b="1">
              <a:ea typeface="宋体" panose="02010600030101010101" pitchFamily="2" charset="-122"/>
            </a:endParaRPr>
          </a:p>
          <a:p>
            <a:pPr eaLnBrk="1" hangingPunct="1">
              <a:lnSpc>
                <a:spcPts val="2800"/>
              </a:lnSpc>
              <a:spcBef>
                <a:spcPct val="0"/>
              </a:spcBef>
              <a:buFont typeface="Arial" panose="020B0604020202020204" pitchFamily="34" charset="0"/>
              <a:buNone/>
            </a:pPr>
            <a:r>
              <a:rPr lang="zh-CN" altLang="en-US" sz="1800" b="1">
                <a:ea typeface="宋体" panose="02010600030101010101" pitchFamily="2" charset="-122"/>
              </a:rPr>
              <a:t>（玻，金，塑，纸，衣）</a:t>
            </a:r>
          </a:p>
          <a:p>
            <a:pPr eaLnBrk="1" hangingPunct="1">
              <a:lnSpc>
                <a:spcPts val="2800"/>
              </a:lnSpc>
              <a:spcBef>
                <a:spcPct val="0"/>
              </a:spcBef>
              <a:buFontTx/>
              <a:buNone/>
            </a:pPr>
            <a:endParaRPr lang="zh-CN" altLang="en-US" sz="1800" b="1">
              <a:solidFill>
                <a:srgbClr val="C00000"/>
              </a:solidFill>
              <a:ea typeface="宋体" panose="02010600030101010101" pitchFamily="2" charset="-122"/>
            </a:endParaRPr>
          </a:p>
        </p:txBody>
      </p:sp>
      <p:sp>
        <p:nvSpPr>
          <p:cNvPr id="8" name="矩形 7"/>
          <p:cNvSpPr/>
          <p:nvPr/>
        </p:nvSpPr>
        <p:spPr>
          <a:xfrm>
            <a:off x="719138" y="-11113"/>
            <a:ext cx="569912" cy="1604963"/>
          </a:xfrm>
          <a:prstGeom prst="rect">
            <a:avLst/>
          </a:prstGeom>
          <a:solidFill>
            <a:srgbClr val="288BBD"/>
          </a:solidFill>
          <a:ln>
            <a:noFill/>
          </a:ln>
          <a:effectLst>
            <a:outerShdw blurRad="165100" dist="228600" dir="3900000" sx="103000" sy="103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55707" tIns="27853" rIns="55707" bIns="27853" anchor="ctr"/>
          <a:lstStyle/>
          <a:p>
            <a:pPr algn="ctr" eaLnBrk="1" hangingPunct="1">
              <a:defRPr/>
            </a:pPr>
            <a:r>
              <a:rPr lang="zh-CN" altLang="en-US" sz="2400" b="1" dirty="0">
                <a:solidFill>
                  <a:schemeClr val="bg1"/>
                </a:solidFill>
                <a:latin typeface="微软雅黑" panose="020B0503020204020204" pitchFamily="34" charset="-122"/>
              </a:rPr>
              <a:t>可回收物</a:t>
            </a:r>
          </a:p>
        </p:txBody>
      </p:sp>
      <p:pic>
        <p:nvPicPr>
          <p:cNvPr id="28677" name="图片 9" descr="C:\Users\admin\Desktop\新建文件夹 (2)\1.png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9050" y="1285875"/>
            <a:ext cx="10001250" cy="48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椭圆 1"/>
          <p:cNvSpPr/>
          <p:nvPr/>
        </p:nvSpPr>
        <p:spPr>
          <a:xfrm>
            <a:off x="6672898" y="5065712"/>
            <a:ext cx="1606550" cy="126682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4" name="文本框 3"/>
          <p:cNvSpPr txBox="1">
            <a:spLocks noChangeArrowheads="1"/>
          </p:cNvSpPr>
          <p:nvPr/>
        </p:nvSpPr>
        <p:spPr bwMode="auto">
          <a:xfrm>
            <a:off x="8000683" y="5965824"/>
            <a:ext cx="2747962"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eaLnBrk="1" hangingPunct="1">
              <a:lnSpc>
                <a:spcPts val="2500"/>
              </a:lnSpc>
              <a:spcBef>
                <a:spcPct val="0"/>
              </a:spcBef>
              <a:buFontTx/>
              <a:buNone/>
            </a:pPr>
            <a:r>
              <a:rPr lang="zh-CN" altLang="en-US" sz="1800" b="1" dirty="0">
                <a:solidFill>
                  <a:srgbClr val="C00000"/>
                </a:solidFill>
                <a:ea typeface="宋体" panose="02010600030101010101" pitchFamily="2" charset="-122"/>
              </a:rPr>
              <a:t>易破损的请连带包装或包裹后投放</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1"/>
          <p:cNvGrpSpPr/>
          <p:nvPr/>
        </p:nvGrpSpPr>
        <p:grpSpPr>
          <a:xfrm>
            <a:off x="4597550" y="1596563"/>
            <a:ext cx="6391726" cy="2434403"/>
            <a:chOff x="4646557" y="1889276"/>
            <a:chExt cx="6297748" cy="3364834"/>
          </a:xfrm>
        </p:grpSpPr>
        <p:grpSp>
          <p:nvGrpSpPr>
            <p:cNvPr id="3" name="组合 31"/>
            <p:cNvGrpSpPr/>
            <p:nvPr/>
          </p:nvGrpSpPr>
          <p:grpSpPr>
            <a:xfrm>
              <a:off x="4669081" y="1889276"/>
              <a:ext cx="3337178" cy="670120"/>
              <a:chOff x="4470961" y="1889276"/>
              <a:chExt cx="3337178" cy="670120"/>
            </a:xfrm>
          </p:grpSpPr>
          <p:sp>
            <p:nvSpPr>
              <p:cNvPr id="11" name="TextBox 6"/>
              <p:cNvSpPr txBox="1"/>
              <p:nvPr/>
            </p:nvSpPr>
            <p:spPr>
              <a:xfrm>
                <a:off x="5732485" y="1972337"/>
                <a:ext cx="2075654" cy="584775"/>
              </a:xfrm>
              <a:prstGeom prst="rect">
                <a:avLst/>
              </a:prstGeom>
              <a:noFill/>
            </p:spPr>
            <p:txBody>
              <a:bodyPr wrap="square" rtlCol="0">
                <a:spAutoFit/>
              </a:bodyPr>
              <a:lstStyle/>
              <a:p>
                <a:r>
                  <a:rPr lang="zh-CN" altLang="en-US" sz="3200" b="1" dirty="0">
                    <a:solidFill>
                      <a:srgbClr val="56A359"/>
                    </a:solidFill>
                    <a:latin typeface="微软雅黑" panose="020B0503020204020204" pitchFamily="34" charset="-122"/>
                    <a:ea typeface="微软雅黑" panose="020B0503020204020204" pitchFamily="34" charset="-122"/>
                    <a:cs typeface="+mn-ea"/>
                    <a:sym typeface="+mn-lt"/>
                  </a:rPr>
                  <a:t>工作背景</a:t>
                </a:r>
                <a:endParaRPr lang="en-US" sz="3200" b="1" dirty="0">
                  <a:solidFill>
                    <a:srgbClr val="56A359"/>
                  </a:solidFill>
                  <a:latin typeface="微软雅黑" panose="020B0503020204020204" pitchFamily="34" charset="-122"/>
                  <a:ea typeface="微软雅黑" panose="020B0503020204020204" pitchFamily="34" charset="-122"/>
                  <a:cs typeface="+mn-ea"/>
                  <a:sym typeface="+mn-lt"/>
                </a:endParaRPr>
              </a:p>
            </p:txBody>
          </p:sp>
          <p:sp>
            <p:nvSpPr>
              <p:cNvPr id="29" name="PA-文本框 9"/>
              <p:cNvSpPr txBox="1"/>
              <p:nvPr>
                <p:custDataLst>
                  <p:tags r:id="rId4"/>
                </p:custDataLst>
              </p:nvPr>
            </p:nvSpPr>
            <p:spPr>
              <a:xfrm>
                <a:off x="4470961" y="1889276"/>
                <a:ext cx="1221788" cy="670120"/>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ctr"/>
                <a:r>
                  <a:rPr lang="zh-CN" altLang="en-US" sz="3200" b="1" dirty="0">
                    <a:solidFill>
                      <a:srgbClr val="56A359"/>
                    </a:solidFill>
                    <a:latin typeface="+mn-lt"/>
                    <a:ea typeface="+mn-ea"/>
                    <a:cs typeface="+mn-ea"/>
                    <a:sym typeface="+mn-lt"/>
                  </a:rPr>
                  <a:t>一</a:t>
                </a:r>
              </a:p>
            </p:txBody>
          </p:sp>
        </p:grpSp>
        <p:grpSp>
          <p:nvGrpSpPr>
            <p:cNvPr id="4" name="组合 32"/>
            <p:cNvGrpSpPr/>
            <p:nvPr/>
          </p:nvGrpSpPr>
          <p:grpSpPr>
            <a:xfrm>
              <a:off x="4646557" y="3093530"/>
              <a:ext cx="6296051" cy="867165"/>
              <a:chOff x="4448437" y="3093530"/>
              <a:chExt cx="6296051" cy="867165"/>
            </a:xfrm>
          </p:grpSpPr>
          <p:sp>
            <p:nvSpPr>
              <p:cNvPr id="13" name="TextBox 6"/>
              <p:cNvSpPr txBox="1"/>
              <p:nvPr/>
            </p:nvSpPr>
            <p:spPr>
              <a:xfrm>
                <a:off x="5721036" y="3154091"/>
                <a:ext cx="5023452" cy="806604"/>
              </a:xfrm>
              <a:prstGeom prst="rect">
                <a:avLst/>
              </a:prstGeom>
              <a:noFill/>
            </p:spPr>
            <p:txBody>
              <a:bodyPr wrap="square" rtlCol="0">
                <a:spAutoFit/>
              </a:bodyPr>
              <a:lstStyle/>
              <a:p>
                <a:r>
                  <a:rPr lang="zh-CN" altLang="en-US" sz="3200" b="1" dirty="0">
                    <a:solidFill>
                      <a:srgbClr val="56A359"/>
                    </a:solidFill>
                    <a:latin typeface="微软雅黑" panose="020B0503020204020204" pitchFamily="34" charset="-122"/>
                    <a:ea typeface="微软雅黑" panose="020B0503020204020204" pitchFamily="34" charset="-122"/>
                    <a:cs typeface="+mn-ea"/>
                    <a:sym typeface="+mn-lt"/>
                  </a:rPr>
                  <a:t>学校垃圾分类工作开展情况</a:t>
                </a:r>
              </a:p>
            </p:txBody>
          </p:sp>
          <p:sp>
            <p:nvSpPr>
              <p:cNvPr id="30" name="PA-文本框 9"/>
              <p:cNvSpPr txBox="1"/>
              <p:nvPr>
                <p:custDataLst>
                  <p:tags r:id="rId3"/>
                </p:custDataLst>
              </p:nvPr>
            </p:nvSpPr>
            <p:spPr>
              <a:xfrm>
                <a:off x="4448437" y="3093530"/>
                <a:ext cx="1221788" cy="670120"/>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ctr"/>
                <a:r>
                  <a:rPr lang="zh-CN" altLang="en-US" sz="3200" b="1" dirty="0">
                    <a:solidFill>
                      <a:srgbClr val="56A359"/>
                    </a:solidFill>
                    <a:latin typeface="+mn-lt"/>
                    <a:ea typeface="+mn-ea"/>
                    <a:cs typeface="+mn-ea"/>
                    <a:sym typeface="+mn-lt"/>
                  </a:rPr>
                  <a:t>二</a:t>
                </a:r>
              </a:p>
            </p:txBody>
          </p:sp>
        </p:grpSp>
        <p:grpSp>
          <p:nvGrpSpPr>
            <p:cNvPr id="5" name="组合 33"/>
            <p:cNvGrpSpPr/>
            <p:nvPr/>
          </p:nvGrpSpPr>
          <p:grpSpPr>
            <a:xfrm>
              <a:off x="4676150" y="4350959"/>
              <a:ext cx="4497894" cy="903151"/>
              <a:chOff x="4478030" y="4350959"/>
              <a:chExt cx="4497894" cy="903151"/>
            </a:xfrm>
          </p:grpSpPr>
          <p:sp>
            <p:nvSpPr>
              <p:cNvPr id="15" name="TextBox 6"/>
              <p:cNvSpPr txBox="1"/>
              <p:nvPr/>
            </p:nvSpPr>
            <p:spPr>
              <a:xfrm>
                <a:off x="5732484" y="4447506"/>
                <a:ext cx="3243440" cy="806604"/>
              </a:xfrm>
              <a:prstGeom prst="rect">
                <a:avLst/>
              </a:prstGeom>
              <a:noFill/>
            </p:spPr>
            <p:txBody>
              <a:bodyPr wrap="square" rtlCol="0">
                <a:spAutoFit/>
              </a:bodyPr>
              <a:lstStyle/>
              <a:p>
                <a:r>
                  <a:rPr lang="zh-CN" altLang="en-US" sz="3200" b="1" dirty="0">
                    <a:solidFill>
                      <a:srgbClr val="56A359"/>
                    </a:solidFill>
                    <a:latin typeface="微软雅黑" panose="020B0503020204020204" pitchFamily="34" charset="-122"/>
                    <a:ea typeface="微软雅黑" panose="020B0503020204020204" pitchFamily="34" charset="-122"/>
                    <a:cs typeface="+mn-ea"/>
                    <a:sym typeface="+mn-lt"/>
                  </a:rPr>
                  <a:t>垃圾分类知识</a:t>
                </a:r>
              </a:p>
            </p:txBody>
          </p:sp>
          <p:sp>
            <p:nvSpPr>
              <p:cNvPr id="31" name="PA-文本框 9"/>
              <p:cNvSpPr txBox="1"/>
              <p:nvPr>
                <p:custDataLst>
                  <p:tags r:id="rId2"/>
                </p:custDataLst>
              </p:nvPr>
            </p:nvSpPr>
            <p:spPr>
              <a:xfrm>
                <a:off x="4478030" y="4350959"/>
                <a:ext cx="1221788" cy="670120"/>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ctr"/>
                <a:r>
                  <a:rPr lang="zh-CN" altLang="en-US" sz="3200" b="1" dirty="0">
                    <a:solidFill>
                      <a:srgbClr val="56A359"/>
                    </a:solidFill>
                    <a:latin typeface="+mn-lt"/>
                    <a:ea typeface="+mn-ea"/>
                    <a:cs typeface="+mn-ea"/>
                    <a:sym typeface="+mn-lt"/>
                  </a:rPr>
                  <a:t>三</a:t>
                </a:r>
              </a:p>
            </p:txBody>
          </p:sp>
        </p:grpSp>
        <p:cxnSp>
          <p:nvCxnSpPr>
            <p:cNvPr id="36" name="直接连接符 35"/>
            <p:cNvCxnSpPr/>
            <p:nvPr/>
          </p:nvCxnSpPr>
          <p:spPr>
            <a:xfrm>
              <a:off x="4867056" y="2750615"/>
              <a:ext cx="6077249" cy="0"/>
            </a:xfrm>
            <a:prstGeom prst="line">
              <a:avLst/>
            </a:prstGeom>
            <a:ln>
              <a:solidFill>
                <a:srgbClr val="56A359"/>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867055" y="4000944"/>
              <a:ext cx="6077249" cy="0"/>
            </a:xfrm>
            <a:prstGeom prst="line">
              <a:avLst/>
            </a:prstGeom>
            <a:ln>
              <a:solidFill>
                <a:srgbClr val="56A359"/>
              </a:solidFill>
            </a:ln>
          </p:spPr>
          <p:style>
            <a:lnRef idx="1">
              <a:schemeClr val="accent1"/>
            </a:lnRef>
            <a:fillRef idx="0">
              <a:schemeClr val="accent1"/>
            </a:fillRef>
            <a:effectRef idx="0">
              <a:schemeClr val="accent1"/>
            </a:effectRef>
            <a:fontRef idx="minor">
              <a:schemeClr val="tx1"/>
            </a:fontRef>
          </p:style>
        </p:cxnSp>
      </p:grpSp>
      <p:grpSp>
        <p:nvGrpSpPr>
          <p:cNvPr id="6" name="组合 40"/>
          <p:cNvGrpSpPr/>
          <p:nvPr/>
        </p:nvGrpSpPr>
        <p:grpSpPr>
          <a:xfrm>
            <a:off x="1" y="3023928"/>
            <a:ext cx="4102216" cy="3569820"/>
            <a:chOff x="522514" y="2923037"/>
            <a:chExt cx="3960623" cy="3330583"/>
          </a:xfrm>
        </p:grpSpPr>
        <p:pic>
          <p:nvPicPr>
            <p:cNvPr id="39" name="图片 38"/>
            <p:cNvPicPr>
              <a:picLocks noChangeAspect="1"/>
            </p:cNvPicPr>
            <p:nvPr/>
          </p:nvPicPr>
          <p:blipFill rotWithShape="1">
            <a:blip r:embed="rId7" cstate="print">
              <a:extLst>
                <a:ext uri="{28A0092B-C50C-407E-A947-70E740481C1C}">
                  <a14:useLocalDpi xmlns:a14="http://schemas.microsoft.com/office/drawing/2010/main" val="0"/>
                </a:ext>
              </a:extLst>
            </a:blip>
            <a:srcRect l="52027" t="14178"/>
            <a:stretch>
              <a:fillRect/>
            </a:stretch>
          </p:blipFill>
          <p:spPr>
            <a:xfrm flipH="1">
              <a:off x="522514" y="2923037"/>
              <a:ext cx="1861706" cy="3330583"/>
            </a:xfrm>
            <a:prstGeom prst="rect">
              <a:avLst/>
            </a:prstGeom>
          </p:spPr>
        </p:pic>
        <p:sp>
          <p:nvSpPr>
            <p:cNvPr id="25" name="TextBox 4"/>
            <p:cNvSpPr txBox="1"/>
            <p:nvPr/>
          </p:nvSpPr>
          <p:spPr>
            <a:xfrm>
              <a:off x="1948310" y="2950714"/>
              <a:ext cx="2534827" cy="707885"/>
            </a:xfrm>
            <a:prstGeom prst="rect">
              <a:avLst/>
            </a:prstGeom>
            <a:noFill/>
          </p:spPr>
          <p:txBody>
            <a:bodyPr wrap="square" rtlCol="0">
              <a:spAutoFit/>
            </a:bodyPr>
            <a:lstStyle/>
            <a:p>
              <a:pPr algn="ctr"/>
              <a:r>
                <a:rPr lang="zh-CN" altLang="en-US" sz="4000" b="1" spc="600" dirty="0">
                  <a:solidFill>
                    <a:srgbClr val="56A359"/>
                  </a:solidFill>
                  <a:latin typeface="微软雅黑" panose="020B0503020204020204" pitchFamily="34" charset="-122"/>
                  <a:ea typeface="微软雅黑" panose="020B0503020204020204" pitchFamily="34" charset="-122"/>
                  <a:cs typeface="+mn-ea"/>
                  <a:sym typeface="+mn-lt"/>
                </a:rPr>
                <a:t>目录</a:t>
              </a:r>
              <a:endParaRPr lang="en-US" altLang="zh-CN" sz="4000" b="1" spc="600" dirty="0">
                <a:solidFill>
                  <a:srgbClr val="56A359"/>
                </a:solidFill>
                <a:latin typeface="微软雅黑" panose="020B0503020204020204" pitchFamily="34" charset="-122"/>
                <a:ea typeface="微软雅黑" panose="020B0503020204020204" pitchFamily="34" charset="-122"/>
                <a:cs typeface="+mn-ea"/>
                <a:sym typeface="+mn-lt"/>
              </a:endParaRPr>
            </a:p>
          </p:txBody>
        </p:sp>
      </p:grpSp>
      <p:cxnSp>
        <p:nvCxnSpPr>
          <p:cNvPr id="17" name="直接连接符 16"/>
          <p:cNvCxnSpPr/>
          <p:nvPr/>
        </p:nvCxnSpPr>
        <p:spPr>
          <a:xfrm>
            <a:off x="4912026" y="4032492"/>
            <a:ext cx="6077249" cy="0"/>
          </a:xfrm>
          <a:prstGeom prst="line">
            <a:avLst/>
          </a:prstGeom>
          <a:ln>
            <a:solidFill>
              <a:srgbClr val="56A359"/>
            </a:solidFill>
          </a:ln>
        </p:spPr>
        <p:style>
          <a:lnRef idx="1">
            <a:schemeClr val="accent1"/>
          </a:lnRef>
          <a:fillRef idx="0">
            <a:schemeClr val="accent1"/>
          </a:fillRef>
          <a:effectRef idx="0">
            <a:schemeClr val="accent1"/>
          </a:effectRef>
          <a:fontRef idx="minor">
            <a:schemeClr val="tx1"/>
          </a:fontRef>
        </p:style>
      </p:cxnSp>
      <p:sp>
        <p:nvSpPr>
          <p:cNvPr id="18" name="PA-文本框 9"/>
          <p:cNvSpPr txBox="1"/>
          <p:nvPr>
            <p:custDataLst>
              <p:tags r:id="rId1"/>
            </p:custDataLst>
          </p:nvPr>
        </p:nvSpPr>
        <p:spPr>
          <a:xfrm>
            <a:off x="4678971" y="4229824"/>
            <a:ext cx="1221788" cy="670120"/>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ctr"/>
            <a:r>
              <a:rPr lang="zh-CN" altLang="en-US" sz="3200" b="1" dirty="0">
                <a:solidFill>
                  <a:srgbClr val="56A359"/>
                </a:solidFill>
                <a:latin typeface="+mn-lt"/>
                <a:ea typeface="+mn-ea"/>
                <a:cs typeface="+mn-ea"/>
                <a:sym typeface="+mn-lt"/>
              </a:rPr>
              <a:t>四</a:t>
            </a:r>
          </a:p>
        </p:txBody>
      </p:sp>
      <p:sp>
        <p:nvSpPr>
          <p:cNvPr id="19" name="TextBox 6"/>
          <p:cNvSpPr txBox="1"/>
          <p:nvPr/>
        </p:nvSpPr>
        <p:spPr>
          <a:xfrm>
            <a:off x="5919154" y="4337311"/>
            <a:ext cx="3953510" cy="583565"/>
          </a:xfrm>
          <a:prstGeom prst="rect">
            <a:avLst/>
          </a:prstGeom>
          <a:noFill/>
        </p:spPr>
        <p:txBody>
          <a:bodyPr wrap="square" rtlCol="0">
            <a:spAutoFit/>
          </a:bodyPr>
          <a:lstStyle/>
          <a:p>
            <a:r>
              <a:rPr lang="zh-CN" altLang="en-US" sz="3200" b="1" dirty="0">
                <a:solidFill>
                  <a:srgbClr val="56A359"/>
                </a:solidFill>
                <a:latin typeface="微软雅黑" panose="020B0503020204020204" pitchFamily="34" charset="-122"/>
                <a:ea typeface="微软雅黑" panose="020B0503020204020204" pitchFamily="34" charset="-122"/>
                <a:cs typeface="+mn-ea"/>
                <a:sym typeface="+mn-lt"/>
              </a:rPr>
              <a:t>宿舍垃圾收纳与投放</a:t>
            </a:r>
          </a:p>
        </p:txBody>
      </p:sp>
      <p:cxnSp>
        <p:nvCxnSpPr>
          <p:cNvPr id="21" name="直接连接符 20"/>
          <p:cNvCxnSpPr/>
          <p:nvPr/>
        </p:nvCxnSpPr>
        <p:spPr>
          <a:xfrm>
            <a:off x="4866681" y="4972744"/>
            <a:ext cx="6077249" cy="0"/>
          </a:xfrm>
          <a:prstGeom prst="line">
            <a:avLst/>
          </a:prstGeom>
          <a:ln>
            <a:solidFill>
              <a:srgbClr val="56A3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3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图片 5" descr="废纸类"/>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3818" y="1563688"/>
            <a:ext cx="9504363" cy="470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矩形 6"/>
          <p:cNvSpPr>
            <a:spLocks noChangeArrowheads="1"/>
          </p:cNvSpPr>
          <p:nvPr/>
        </p:nvSpPr>
        <p:spPr bwMode="auto">
          <a:xfrm>
            <a:off x="2252663" y="192088"/>
            <a:ext cx="78057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eaLnBrk="1" hangingPunct="1">
              <a:lnSpc>
                <a:spcPts val="2800"/>
              </a:lnSpc>
              <a:spcBef>
                <a:spcPct val="0"/>
              </a:spcBef>
              <a:buFontTx/>
              <a:buNone/>
            </a:pPr>
            <a:r>
              <a:rPr lang="zh-CN" altLang="en-US" sz="1800" b="1">
                <a:ea typeface="宋体" panose="02010600030101010101" pitchFamily="2" charset="-122"/>
              </a:rPr>
              <a:t>回收后经过再加工可以成为生产原料或者经过整理可以再利用的物品，主要包括</a:t>
            </a:r>
            <a:r>
              <a:rPr lang="zh-CN" altLang="en-US" sz="1800" b="1">
                <a:solidFill>
                  <a:srgbClr val="C00000"/>
                </a:solidFill>
                <a:ea typeface="宋体" panose="02010600030101010101" pitchFamily="2" charset="-122"/>
              </a:rPr>
              <a:t>废纸类、塑料类、金属类、玻璃类、电子废弃物类、织物类</a:t>
            </a:r>
            <a:r>
              <a:rPr lang="zh-CN" altLang="en-US" sz="1800" b="1">
                <a:ea typeface="宋体" panose="02010600030101010101" pitchFamily="2" charset="-122"/>
              </a:rPr>
              <a:t>等。</a:t>
            </a:r>
            <a:r>
              <a:rPr lang="zh-CN" altLang="en-US" sz="1800" b="1">
                <a:solidFill>
                  <a:srgbClr val="C00000"/>
                </a:solidFill>
                <a:ea typeface="宋体" panose="02010600030101010101" pitchFamily="2" charset="-122"/>
              </a:rPr>
              <a:t>纸巾和厕纸由于水溶性太强</a:t>
            </a:r>
            <a:r>
              <a:rPr lang="zh-CN" altLang="en-US" sz="2400" b="1">
                <a:solidFill>
                  <a:srgbClr val="C00000"/>
                </a:solidFill>
                <a:ea typeface="宋体" panose="02010600030101010101" pitchFamily="2" charset="-122"/>
              </a:rPr>
              <a:t>不属于</a:t>
            </a:r>
            <a:r>
              <a:rPr lang="zh-CN" altLang="en-US" sz="1800" b="1">
                <a:solidFill>
                  <a:srgbClr val="C00000"/>
                </a:solidFill>
                <a:ea typeface="宋体" panose="02010600030101010101" pitchFamily="2" charset="-122"/>
              </a:rPr>
              <a:t>可回收垃圾。</a:t>
            </a:r>
            <a:r>
              <a:rPr lang="zh-CN" altLang="en-US" sz="1800" b="1">
                <a:ea typeface="宋体" panose="02010600030101010101" pitchFamily="2" charset="-122"/>
              </a:rPr>
              <a:t>（玻，金，塑，纸，衣）</a:t>
            </a:r>
          </a:p>
        </p:txBody>
      </p:sp>
      <p:sp>
        <p:nvSpPr>
          <p:cNvPr id="8" name="矩形 7"/>
          <p:cNvSpPr/>
          <p:nvPr/>
        </p:nvSpPr>
        <p:spPr>
          <a:xfrm>
            <a:off x="719138" y="-11113"/>
            <a:ext cx="533400" cy="1574801"/>
          </a:xfrm>
          <a:prstGeom prst="rect">
            <a:avLst/>
          </a:prstGeom>
          <a:solidFill>
            <a:srgbClr val="288BBD"/>
          </a:solidFill>
          <a:ln>
            <a:noFill/>
          </a:ln>
          <a:effectLst>
            <a:outerShdw blurRad="165100" dist="228600" dir="3900000" sx="103000" sy="103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55707" tIns="27853" rIns="55707" bIns="27853" anchor="ctr"/>
          <a:lstStyle/>
          <a:p>
            <a:pPr algn="ctr" eaLnBrk="1" hangingPunct="1">
              <a:defRPr/>
            </a:pPr>
            <a:r>
              <a:rPr lang="zh-CN" altLang="en-US" sz="2400" b="1" dirty="0">
                <a:solidFill>
                  <a:schemeClr val="bg1"/>
                </a:solidFill>
                <a:latin typeface="微软雅黑" panose="020B0503020204020204" pitchFamily="34" charset="-122"/>
              </a:rPr>
              <a:t>可回收物</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61272" y="18380"/>
            <a:ext cx="534762" cy="1330034"/>
          </a:xfrm>
          <a:prstGeom prst="rect">
            <a:avLst/>
          </a:prstGeom>
          <a:noFill/>
          <a:ln>
            <a:noFill/>
          </a:ln>
          <a:effectLst>
            <a:innerShdw blurRad="63500" dist="50800" dir="13500000">
              <a:prstClr val="black">
                <a:alpha val="50000"/>
              </a:prstClr>
            </a:innerShdw>
          </a:effectLst>
        </p:spPr>
        <p:txBody>
          <a:bodyPr vert="eaVert">
            <a:spAutoFit/>
          </a:bodyPr>
          <a:lstStyle/>
          <a:p>
            <a:pPr eaLnBrk="1" hangingPunct="1">
              <a:defRPr/>
            </a:pPr>
            <a:r>
              <a:rPr lang="zh-CN" altLang="en-US" sz="2275" b="1" dirty="0">
                <a:solidFill>
                  <a:schemeClr val="bg1"/>
                </a:solidFill>
                <a:latin typeface="微软雅黑" panose="020B0503020204020204" pitchFamily="34" charset="-122"/>
                <a:ea typeface="微软雅黑" panose="020B0503020204020204" pitchFamily="34" charset="-122"/>
              </a:rPr>
              <a:t>有害垃圾</a:t>
            </a:r>
          </a:p>
        </p:txBody>
      </p:sp>
      <p:sp>
        <p:nvSpPr>
          <p:cNvPr id="6" name="矩形 5"/>
          <p:cNvSpPr/>
          <p:nvPr/>
        </p:nvSpPr>
        <p:spPr>
          <a:xfrm>
            <a:off x="719138" y="-11113"/>
            <a:ext cx="587375" cy="1568451"/>
          </a:xfrm>
          <a:prstGeom prst="rect">
            <a:avLst/>
          </a:prstGeom>
          <a:solidFill>
            <a:srgbClr val="E1413E"/>
          </a:solidFill>
          <a:ln>
            <a:noFill/>
          </a:ln>
          <a:effectLst>
            <a:outerShdw blurRad="165100" dist="228600" dir="3900000" sx="103000" sy="103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55707" tIns="27853" rIns="55707" bIns="27853" anchor="ctr"/>
          <a:lstStyle/>
          <a:p>
            <a:pPr algn="ctr" eaLnBrk="1" hangingPunct="1">
              <a:defRPr/>
            </a:pPr>
            <a:r>
              <a:rPr lang="zh-CN" altLang="en-US" sz="2400" b="1" dirty="0">
                <a:solidFill>
                  <a:schemeClr val="bg1"/>
                </a:solidFill>
                <a:latin typeface="微软雅黑" panose="020B0503020204020204" pitchFamily="34" charset="-122"/>
              </a:rPr>
              <a:t>有害垃圾</a:t>
            </a:r>
          </a:p>
        </p:txBody>
      </p:sp>
      <p:sp>
        <p:nvSpPr>
          <p:cNvPr id="30727" name="矩形 6"/>
          <p:cNvSpPr>
            <a:spLocks noChangeArrowheads="1"/>
          </p:cNvSpPr>
          <p:nvPr/>
        </p:nvSpPr>
        <p:spPr bwMode="auto">
          <a:xfrm>
            <a:off x="1712913" y="222250"/>
            <a:ext cx="92075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eaLnBrk="1" hangingPunct="1">
              <a:lnSpc>
                <a:spcPts val="2800"/>
              </a:lnSpc>
              <a:spcBef>
                <a:spcPct val="0"/>
              </a:spcBef>
              <a:buFontTx/>
              <a:buNone/>
            </a:pPr>
            <a:r>
              <a:rPr lang="zh-CN" altLang="en-US" sz="1800" b="1">
                <a:ea typeface="宋体" panose="02010600030101010101" pitchFamily="2" charset="-122"/>
              </a:rPr>
              <a:t>是指对</a:t>
            </a:r>
            <a:r>
              <a:rPr lang="zh-CN" altLang="en-US" sz="1800" b="1">
                <a:solidFill>
                  <a:srgbClr val="C00000"/>
                </a:solidFill>
                <a:ea typeface="宋体" panose="02010600030101010101" pitchFamily="2" charset="-122"/>
              </a:rPr>
              <a:t>人体健康或者自然环境</a:t>
            </a:r>
            <a:r>
              <a:rPr lang="zh-CN" altLang="en-US" sz="1800" b="1">
                <a:ea typeface="宋体" panose="02010600030101010101" pitchFamily="2" charset="-122"/>
              </a:rPr>
              <a:t>造成直接或者</a:t>
            </a:r>
            <a:r>
              <a:rPr lang="zh-CN" altLang="en-US" sz="2000" b="1">
                <a:solidFill>
                  <a:srgbClr val="C00000"/>
                </a:solidFill>
                <a:ea typeface="宋体" panose="02010600030101010101" pitchFamily="2" charset="-122"/>
              </a:rPr>
              <a:t>潜在危害</a:t>
            </a:r>
            <a:r>
              <a:rPr lang="zh-CN" altLang="en-US" sz="1800" b="1">
                <a:ea typeface="宋体" panose="02010600030101010101" pitchFamily="2" charset="-122"/>
              </a:rPr>
              <a:t>的零星废弃物，单位集中产生的除外，主要包括电池（主要是锂电池和铅酸电池，普通干电池可以投入其他垃圾，无需集中收运）、废灯管、废药品、废油漆桶等。（</a:t>
            </a:r>
            <a:r>
              <a:rPr lang="zh-CN" altLang="en-US" sz="1800" b="1">
                <a:solidFill>
                  <a:srgbClr val="C00000"/>
                </a:solidFill>
                <a:ea typeface="宋体" panose="02010600030101010101" pitchFamily="2" charset="-122"/>
              </a:rPr>
              <a:t>药（要）油（有）电灯</a:t>
            </a:r>
            <a:r>
              <a:rPr lang="zh-CN" altLang="en-US" sz="1800" b="1">
                <a:ea typeface="宋体" panose="02010600030101010101" pitchFamily="2" charset="-122"/>
              </a:rPr>
              <a:t>）</a:t>
            </a:r>
          </a:p>
        </p:txBody>
      </p:sp>
      <p:grpSp>
        <p:nvGrpSpPr>
          <p:cNvPr id="30728" name="组合 9"/>
          <p:cNvGrpSpPr/>
          <p:nvPr/>
        </p:nvGrpSpPr>
        <p:grpSpPr bwMode="auto">
          <a:xfrm>
            <a:off x="1712913" y="1557338"/>
            <a:ext cx="9739312" cy="4827587"/>
            <a:chOff x="1713185" y="1535449"/>
            <a:chExt cx="9738338" cy="4827905"/>
          </a:xfrm>
        </p:grpSpPr>
        <p:pic>
          <p:nvPicPr>
            <p:cNvPr id="30729" name="图片 7" descr="C:\Users\admin\Desktop\新建文件夹 (2)\eee.pngee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3185" y="1535449"/>
              <a:ext cx="9738338" cy="482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799" y="1947441"/>
              <a:ext cx="2657558" cy="300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图片 1"/>
          <p:cNvPicPr>
            <a:picLocks noChangeAspect="1"/>
          </p:cNvPicPr>
          <p:nvPr/>
        </p:nvPicPr>
        <p:blipFill>
          <a:blip r:embed="rId2">
            <a:extLst>
              <a:ext uri="{28A0092B-C50C-407E-A947-70E740481C1C}">
                <a14:useLocalDpi xmlns:a14="http://schemas.microsoft.com/office/drawing/2010/main" val="0"/>
              </a:ext>
            </a:extLst>
          </a:blip>
          <a:srcRect l="3352" t="13942" b="4292"/>
          <a:stretch>
            <a:fillRect/>
          </a:stretch>
        </p:blipFill>
        <p:spPr bwMode="auto">
          <a:xfrm>
            <a:off x="1487488" y="1127125"/>
            <a:ext cx="99695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661272" y="18380"/>
            <a:ext cx="534762" cy="1330034"/>
          </a:xfrm>
          <a:prstGeom prst="rect">
            <a:avLst/>
          </a:prstGeom>
          <a:noFill/>
          <a:ln>
            <a:noFill/>
          </a:ln>
          <a:effectLst>
            <a:innerShdw blurRad="63500" dist="50800" dir="13500000">
              <a:prstClr val="black">
                <a:alpha val="50000"/>
              </a:prstClr>
            </a:innerShdw>
          </a:effectLst>
        </p:spPr>
        <p:txBody>
          <a:bodyPr vert="eaVert">
            <a:spAutoFit/>
          </a:bodyPr>
          <a:lstStyle/>
          <a:p>
            <a:pPr eaLnBrk="1" hangingPunct="1">
              <a:defRPr/>
            </a:pPr>
            <a:r>
              <a:rPr lang="zh-CN" altLang="en-US" sz="2275" b="1" dirty="0">
                <a:solidFill>
                  <a:schemeClr val="bg1"/>
                </a:solidFill>
                <a:latin typeface="微软雅黑" panose="020B0503020204020204" pitchFamily="34" charset="-122"/>
                <a:ea typeface="微软雅黑" panose="020B0503020204020204" pitchFamily="34" charset="-122"/>
              </a:rPr>
              <a:t>有害垃圾</a:t>
            </a:r>
          </a:p>
        </p:txBody>
      </p:sp>
      <p:sp>
        <p:nvSpPr>
          <p:cNvPr id="5" name="矩形 4"/>
          <p:cNvSpPr/>
          <p:nvPr/>
        </p:nvSpPr>
        <p:spPr>
          <a:xfrm>
            <a:off x="719138" y="-11113"/>
            <a:ext cx="587375" cy="1568451"/>
          </a:xfrm>
          <a:prstGeom prst="rect">
            <a:avLst/>
          </a:prstGeom>
          <a:solidFill>
            <a:schemeClr val="bg2">
              <a:lumMod val="50000"/>
            </a:schemeClr>
          </a:solidFill>
          <a:ln>
            <a:noFill/>
          </a:ln>
          <a:effectLst>
            <a:outerShdw blurRad="165100" dist="228600" dir="3900000" sx="103000" sy="103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55707" tIns="27853" rIns="55707" bIns="27853" anchor="ctr"/>
          <a:lstStyle/>
          <a:p>
            <a:pPr algn="ctr" eaLnBrk="1" hangingPunct="1">
              <a:defRPr/>
            </a:pPr>
            <a:r>
              <a:rPr lang="zh-CN" altLang="en-US" sz="2400" b="1" dirty="0">
                <a:solidFill>
                  <a:schemeClr val="bg1"/>
                </a:solidFill>
                <a:latin typeface="微软雅黑" panose="020B0503020204020204" pitchFamily="34" charset="-122"/>
              </a:rPr>
              <a:t>其他垃圾</a:t>
            </a:r>
          </a:p>
        </p:txBody>
      </p:sp>
      <p:sp>
        <p:nvSpPr>
          <p:cNvPr id="31752" name="矩形 1"/>
          <p:cNvSpPr>
            <a:spLocks noChangeArrowheads="1"/>
          </p:cNvSpPr>
          <p:nvPr/>
        </p:nvSpPr>
        <p:spPr bwMode="auto">
          <a:xfrm>
            <a:off x="1487488" y="682625"/>
            <a:ext cx="2276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nSpc>
                <a:spcPct val="100000"/>
              </a:lnSpc>
              <a:spcBef>
                <a:spcPct val="0"/>
              </a:spcBef>
              <a:buFontTx/>
              <a:buNone/>
            </a:pPr>
            <a:r>
              <a:rPr lang="zh-CN" altLang="en-US" sz="1800" b="1">
                <a:ea typeface="宋体" panose="02010600030101010101" pitchFamily="2" charset="-122"/>
              </a:rPr>
              <a:t>其余都是其他垃圾！</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0625" y="1887538"/>
            <a:ext cx="8367713"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1063" y="5140325"/>
            <a:ext cx="7127875"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5100" y="114300"/>
            <a:ext cx="6856413"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275" y="3451225"/>
            <a:ext cx="761047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7361238" y="684213"/>
            <a:ext cx="4132262" cy="461962"/>
          </a:xfrm>
          <a:prstGeom prst="rect">
            <a:avLst/>
          </a:prstGeom>
        </p:spPr>
        <p:txBody>
          <a:bodyPr wrap="none">
            <a:spAutoFit/>
          </a:bodyPr>
          <a:lstStyle/>
          <a:p>
            <a:pPr algn="just" eaLnBrk="1" fontAlgn="auto" hangingPunct="1">
              <a:spcBef>
                <a:spcPts val="0"/>
              </a:spcBef>
              <a:spcAft>
                <a:spcPts val="0"/>
              </a:spcAft>
              <a:defRPr/>
            </a:pPr>
            <a:r>
              <a:rPr lang="zh-CN" altLang="en-US" sz="2400" b="1" dirty="0">
                <a:latin typeface="+mn-lt"/>
                <a:ea typeface="+mn-ea"/>
                <a:cs typeface="+mn-ea"/>
              </a:rPr>
              <a:t>分类储存</a:t>
            </a:r>
            <a:r>
              <a:rPr lang="en-US" altLang="zh-CN" sz="2400" b="1" dirty="0">
                <a:latin typeface="+mn-lt"/>
                <a:ea typeface="+mn-ea"/>
                <a:cs typeface="+mn-ea"/>
              </a:rPr>
              <a:t>/</a:t>
            </a:r>
            <a:r>
              <a:rPr lang="zh-CN" altLang="en-US" sz="2400" b="1" dirty="0">
                <a:latin typeface="+mn-lt"/>
                <a:ea typeface="+mn-ea"/>
                <a:cs typeface="+mn-ea"/>
              </a:rPr>
              <a:t>投放</a:t>
            </a:r>
            <a:r>
              <a:rPr lang="en-US" altLang="zh-CN" sz="2400" b="1" dirty="0">
                <a:latin typeface="+mn-lt"/>
                <a:ea typeface="+mn-ea"/>
                <a:cs typeface="+mn-ea"/>
              </a:rPr>
              <a:t>/</a:t>
            </a:r>
            <a:r>
              <a:rPr lang="zh-CN" altLang="en-US" sz="2400" b="1" dirty="0">
                <a:latin typeface="+mn-lt"/>
                <a:ea typeface="+mn-ea"/>
                <a:cs typeface="+mn-ea"/>
              </a:rPr>
              <a:t>运输</a:t>
            </a:r>
            <a:r>
              <a:rPr lang="en-US" altLang="zh-CN" sz="2400" b="1" dirty="0">
                <a:latin typeface="+mn-lt"/>
                <a:ea typeface="+mn-ea"/>
                <a:cs typeface="+mn-ea"/>
              </a:rPr>
              <a:t>/</a:t>
            </a:r>
            <a:r>
              <a:rPr lang="zh-CN" altLang="en-US" sz="2400" b="1" dirty="0">
                <a:latin typeface="+mn-lt"/>
                <a:ea typeface="+mn-ea"/>
                <a:cs typeface="+mn-ea"/>
              </a:rPr>
              <a:t>处理流程</a:t>
            </a:r>
          </a:p>
        </p:txBody>
      </p:sp>
      <p:cxnSp>
        <p:nvCxnSpPr>
          <p:cNvPr id="8" name="直接连接符 7"/>
          <p:cNvCxnSpPr/>
          <p:nvPr/>
        </p:nvCxnSpPr>
        <p:spPr>
          <a:xfrm flipV="1">
            <a:off x="7489825" y="1146175"/>
            <a:ext cx="4003675" cy="14288"/>
          </a:xfrm>
          <a:prstGeom prst="line">
            <a:avLst/>
          </a:prstGeom>
          <a:ln w="57150">
            <a:prstDash val="sysDash"/>
          </a:ln>
        </p:spPr>
        <p:style>
          <a:lnRef idx="1">
            <a:schemeClr val="accent6"/>
          </a:lnRef>
          <a:fillRef idx="0">
            <a:schemeClr val="accent6"/>
          </a:fillRef>
          <a:effectRef idx="0">
            <a:schemeClr val="accent6"/>
          </a:effectRef>
          <a:fontRef idx="minor">
            <a:schemeClr val="tx1"/>
          </a:fontRef>
        </p:style>
      </p:cxn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图片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325" y="1274763"/>
            <a:ext cx="4705350"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6731000" y="2132013"/>
            <a:ext cx="3840163" cy="2306637"/>
          </a:xfrm>
          <a:prstGeom prst="rect">
            <a:avLst/>
          </a:prstGeom>
          <a:noFill/>
          <a:ln>
            <a:noFill/>
          </a:ln>
        </p:spPr>
        <p:txBody>
          <a:bodyPr wrap="none">
            <a:spAutoFit/>
          </a:bodyPr>
          <a:lstStyle/>
          <a:p>
            <a:pPr algn="ctr">
              <a:defRPr/>
            </a:pPr>
            <a:r>
              <a:rPr lang="zh-CN" altLang="en-US" sz="7200" b="1" dirty="0">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拿起手机</a:t>
            </a:r>
          </a:p>
          <a:p>
            <a:pPr algn="ctr">
              <a:defRPr/>
            </a:pPr>
            <a:r>
              <a:rPr lang="zh-CN" altLang="en-US" sz="7200" b="1" dirty="0">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扫扫看吧</a:t>
            </a:r>
          </a:p>
        </p:txBody>
      </p:sp>
      <p:sp>
        <p:nvSpPr>
          <p:cNvPr id="7" name="文本框 6"/>
          <p:cNvSpPr txBox="1"/>
          <p:nvPr/>
        </p:nvSpPr>
        <p:spPr>
          <a:xfrm>
            <a:off x="558800" y="387350"/>
            <a:ext cx="9715500" cy="566738"/>
          </a:xfrm>
          <a:prstGeom prst="rect">
            <a:avLst/>
          </a:prstGeom>
          <a:noFill/>
        </p:spPr>
        <p:txBody>
          <a:bodyPr>
            <a:spAutoFit/>
          </a:bodyPr>
          <a:lstStyle/>
          <a:p>
            <a:pPr eaLnBrk="1" fontAlgn="auto" hangingPunct="1">
              <a:lnSpc>
                <a:spcPts val="3700"/>
              </a:lnSpc>
              <a:spcAft>
                <a:spcPts val="0"/>
              </a:spcAft>
              <a:defRPr/>
            </a:pPr>
            <a:r>
              <a:rPr lang="zh-CN" altLang="en-US" sz="3200" b="1" dirty="0">
                <a:solidFill>
                  <a:srgbClr val="C00000"/>
                </a:solidFill>
                <a:latin typeface="+mn-ea"/>
                <a:ea typeface="+mn-ea"/>
              </a:rPr>
              <a:t>北京市垃圾分类查询小程序</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三 垃圾分类知识</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1322388"/>
            <a:ext cx="23939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54500" y="1322388"/>
            <a:ext cx="23320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6"/>
          <p:cNvSpPr>
            <a:spLocks noChangeArrowheads="1"/>
          </p:cNvSpPr>
          <p:nvPr/>
        </p:nvSpPr>
        <p:spPr bwMode="auto">
          <a:xfrm>
            <a:off x="3594100" y="3203575"/>
            <a:ext cx="10302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800"/>
              </a:lnSpc>
              <a:spcBef>
                <a:spcPct val="0"/>
              </a:spcBef>
              <a:buFontTx/>
              <a:buNone/>
            </a:pPr>
            <a:r>
              <a:rPr lang="zh-CN" altLang="en-US" sz="2400" b="1">
                <a:ea typeface="宋体" panose="02010600030101010101" pitchFamily="2" charset="-122"/>
              </a:rPr>
              <a:t>两桶</a:t>
            </a:r>
          </a:p>
        </p:txBody>
      </p:sp>
      <p:pic>
        <p:nvPicPr>
          <p:cNvPr id="17" name="图片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12100" y="1322388"/>
            <a:ext cx="23923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6"/>
          <p:cNvSpPr>
            <a:spLocks noChangeArrowheads="1"/>
          </p:cNvSpPr>
          <p:nvPr/>
        </p:nvSpPr>
        <p:spPr bwMode="auto">
          <a:xfrm>
            <a:off x="8686800" y="3203575"/>
            <a:ext cx="10302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800"/>
              </a:lnSpc>
              <a:spcBef>
                <a:spcPct val="0"/>
              </a:spcBef>
              <a:buFontTx/>
              <a:buNone/>
            </a:pPr>
            <a:r>
              <a:rPr lang="zh-CN" altLang="en-US" sz="2400" b="1">
                <a:ea typeface="宋体" panose="02010600030101010101" pitchFamily="2" charset="-122"/>
              </a:rPr>
              <a:t>一袋</a:t>
            </a:r>
          </a:p>
        </p:txBody>
      </p:sp>
      <p:sp>
        <p:nvSpPr>
          <p:cNvPr id="21" name="TextBox 49"/>
          <p:cNvSpPr txBox="1"/>
          <p:nvPr/>
        </p:nvSpPr>
        <p:spPr>
          <a:xfrm>
            <a:off x="1714500" y="4022725"/>
            <a:ext cx="5780088" cy="460375"/>
          </a:xfrm>
          <a:prstGeom prst="rect">
            <a:avLst/>
          </a:prstGeom>
          <a:noFill/>
        </p:spPr>
        <p:txBody>
          <a:bodyPr>
            <a:spAutoFit/>
          </a:bodyPr>
          <a:lstStyle/>
          <a:p>
            <a:pPr eaLnBrk="1" fontAlgn="auto" hangingPunct="1">
              <a:spcBef>
                <a:spcPts val="0"/>
              </a:spcBef>
              <a:spcAft>
                <a:spcPts val="0"/>
              </a:spcAft>
              <a:defRPr/>
            </a:pPr>
            <a:r>
              <a:rPr lang="zh-CN" altLang="en-US" sz="2400" b="1" dirty="0">
                <a:solidFill>
                  <a:schemeClr val="accent1"/>
                </a:solidFill>
                <a:effectLst>
                  <a:outerShdw blurRad="38100" dist="19050" dir="2700000" algn="tl" rotWithShape="0">
                    <a:schemeClr val="dk1">
                      <a:alpha val="40000"/>
                    </a:schemeClr>
                  </a:outerShdw>
                </a:effectLst>
                <a:latin typeface="+mn-ea"/>
                <a:ea typeface="+mn-ea"/>
                <a:sym typeface="+mn-ea"/>
              </a:rPr>
              <a:t>厨余垃圾：</a:t>
            </a:r>
            <a:r>
              <a:rPr lang="zh-CN" altLang="en-US" sz="2400" dirty="0">
                <a:solidFill>
                  <a:schemeClr val="accent1"/>
                </a:solidFill>
                <a:effectLst>
                  <a:outerShdw blurRad="38100" dist="19050" dir="2700000" algn="tl" rotWithShape="0">
                    <a:schemeClr val="dk1">
                      <a:alpha val="40000"/>
                    </a:schemeClr>
                  </a:outerShdw>
                </a:effectLst>
                <a:latin typeface="+mn-ea"/>
                <a:ea typeface="+mn-ea"/>
                <a:sym typeface="+mn-ea"/>
              </a:rPr>
              <a:t>量和纯净度</a:t>
            </a:r>
            <a:endParaRPr lang="zh-CN" altLang="en-US" sz="2400" dirty="0">
              <a:solidFill>
                <a:schemeClr val="accent1"/>
              </a:solidFill>
              <a:latin typeface="+mn-ea"/>
              <a:ea typeface="+mn-ea"/>
            </a:endParaRPr>
          </a:p>
        </p:txBody>
      </p:sp>
      <p:sp>
        <p:nvSpPr>
          <p:cNvPr id="23" name="TextBox 49"/>
          <p:cNvSpPr txBox="1"/>
          <p:nvPr/>
        </p:nvSpPr>
        <p:spPr>
          <a:xfrm>
            <a:off x="1724025" y="4727575"/>
            <a:ext cx="5780088" cy="460375"/>
          </a:xfrm>
          <a:prstGeom prst="rect">
            <a:avLst/>
          </a:prstGeom>
          <a:noFill/>
        </p:spPr>
        <p:txBody>
          <a:bodyPr>
            <a:spAutoFit/>
          </a:bodyPr>
          <a:lstStyle/>
          <a:p>
            <a:pPr eaLnBrk="1" fontAlgn="auto" hangingPunct="1">
              <a:spcBef>
                <a:spcPts val="0"/>
              </a:spcBef>
              <a:spcAft>
                <a:spcPts val="0"/>
              </a:spcAft>
              <a:defRPr/>
            </a:pPr>
            <a:r>
              <a:rPr lang="zh-CN" altLang="en-US" sz="2400" b="1" dirty="0">
                <a:solidFill>
                  <a:srgbClr val="00B0F0"/>
                </a:solidFill>
                <a:effectLst>
                  <a:outerShdw blurRad="38100" dist="19050" dir="2700000" algn="tl" rotWithShape="0">
                    <a:schemeClr val="dk1">
                      <a:alpha val="40000"/>
                    </a:schemeClr>
                  </a:outerShdw>
                </a:effectLst>
                <a:latin typeface="+mn-ea"/>
                <a:ea typeface="+mn-ea"/>
                <a:sym typeface="+mn-ea"/>
              </a:rPr>
              <a:t>可回收物：</a:t>
            </a:r>
            <a:r>
              <a:rPr lang="zh-CN" altLang="en-US" sz="2400" dirty="0">
                <a:solidFill>
                  <a:srgbClr val="00B0F0"/>
                </a:solidFill>
                <a:effectLst>
                  <a:outerShdw blurRad="38100" dist="19050" dir="2700000" algn="tl" rotWithShape="0">
                    <a:schemeClr val="dk1">
                      <a:alpha val="40000"/>
                    </a:schemeClr>
                  </a:outerShdw>
                </a:effectLst>
                <a:latin typeface="+mn-ea"/>
                <a:ea typeface="+mn-ea"/>
                <a:sym typeface="+mn-ea"/>
              </a:rPr>
              <a:t>整洁、规整</a:t>
            </a:r>
            <a:endParaRPr lang="zh-CN" altLang="en-US" sz="2400" dirty="0">
              <a:solidFill>
                <a:srgbClr val="00B0F0"/>
              </a:solidFill>
              <a:latin typeface="+mn-ea"/>
              <a:ea typeface="+mn-ea"/>
            </a:endParaRPr>
          </a:p>
        </p:txBody>
      </p:sp>
      <p:pic>
        <p:nvPicPr>
          <p:cNvPr id="25" name="图片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12100" y="3800475"/>
            <a:ext cx="2392363"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矩形 6"/>
          <p:cNvSpPr>
            <a:spLocks noChangeArrowheads="1"/>
          </p:cNvSpPr>
          <p:nvPr/>
        </p:nvSpPr>
        <p:spPr bwMode="auto">
          <a:xfrm>
            <a:off x="7737475" y="5895975"/>
            <a:ext cx="29273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800"/>
              </a:lnSpc>
              <a:spcBef>
                <a:spcPct val="0"/>
              </a:spcBef>
              <a:buFontTx/>
              <a:buNone/>
            </a:pPr>
            <a:r>
              <a:rPr lang="zh-CN" altLang="en-US" sz="2400" b="1">
                <a:ea typeface="宋体" panose="02010600030101010101" pitchFamily="2" charset="-122"/>
              </a:rPr>
              <a:t>有针对性随时投放</a:t>
            </a:r>
          </a:p>
        </p:txBody>
      </p:sp>
      <p:sp>
        <p:nvSpPr>
          <p:cNvPr id="29" name="TextBox 49"/>
          <p:cNvSpPr txBox="1"/>
          <p:nvPr/>
        </p:nvSpPr>
        <p:spPr>
          <a:xfrm>
            <a:off x="1733550" y="5430838"/>
            <a:ext cx="5780088" cy="461962"/>
          </a:xfrm>
          <a:prstGeom prst="rect">
            <a:avLst/>
          </a:prstGeom>
          <a:noFill/>
        </p:spPr>
        <p:txBody>
          <a:bodyPr>
            <a:spAutoFit/>
          </a:bodyPr>
          <a:lstStyle/>
          <a:p>
            <a:pPr eaLnBrk="1" fontAlgn="auto" hangingPunct="1">
              <a:spcBef>
                <a:spcPts val="0"/>
              </a:spcBef>
              <a:spcAft>
                <a:spcPts val="0"/>
              </a:spcAft>
              <a:defRPr/>
            </a:pPr>
            <a:r>
              <a:rPr lang="zh-CN" altLang="en-US" sz="2400" b="1" dirty="0">
                <a:solidFill>
                  <a:schemeClr val="tx1">
                    <a:lumMod val="65000"/>
                    <a:lumOff val="35000"/>
                  </a:schemeClr>
                </a:solidFill>
                <a:effectLst>
                  <a:outerShdw blurRad="38100" dist="19050" dir="2700000" algn="tl" rotWithShape="0">
                    <a:schemeClr val="dk1">
                      <a:alpha val="40000"/>
                    </a:schemeClr>
                  </a:outerShdw>
                </a:effectLst>
                <a:latin typeface="+mn-ea"/>
                <a:ea typeface="+mn-ea"/>
                <a:sym typeface="+mn-ea"/>
              </a:rPr>
              <a:t>其他垃圾：</a:t>
            </a:r>
            <a:r>
              <a:rPr lang="zh-CN" altLang="en-US" sz="2400" dirty="0">
                <a:solidFill>
                  <a:schemeClr val="tx1">
                    <a:lumMod val="65000"/>
                    <a:lumOff val="35000"/>
                  </a:schemeClr>
                </a:solidFill>
                <a:effectLst>
                  <a:outerShdw blurRad="38100" dist="19050" dir="2700000" algn="tl" rotWithShape="0">
                    <a:schemeClr val="dk1">
                      <a:alpha val="40000"/>
                    </a:schemeClr>
                  </a:outerShdw>
                </a:effectLst>
                <a:latin typeface="+mn-ea"/>
                <a:ea typeface="+mn-ea"/>
                <a:sym typeface="+mn-ea"/>
              </a:rPr>
              <a:t>很难归类、无毒（尽量减少）</a:t>
            </a:r>
            <a:endParaRPr lang="zh-CN" altLang="en-US" sz="2400" dirty="0">
              <a:solidFill>
                <a:schemeClr val="tx1">
                  <a:lumMod val="65000"/>
                  <a:lumOff val="35000"/>
                </a:schemeClr>
              </a:solidFill>
              <a:latin typeface="+mn-ea"/>
              <a:ea typeface="+mn-ea"/>
            </a:endParaRPr>
          </a:p>
        </p:txBody>
      </p:sp>
      <p:sp>
        <p:nvSpPr>
          <p:cNvPr id="31" name="右大括号 30"/>
          <p:cNvSpPr/>
          <p:nvPr/>
        </p:nvSpPr>
        <p:spPr>
          <a:xfrm>
            <a:off x="5043488" y="4214813"/>
            <a:ext cx="234950" cy="817562"/>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defRPr/>
            </a:pPr>
            <a:endParaRPr lang="zh-CN" altLang="en-US">
              <a:ln w="0"/>
              <a:effectLst>
                <a:outerShdw blurRad="38100" dist="19050" dir="2700000" algn="tl" rotWithShape="0">
                  <a:schemeClr val="dk1">
                    <a:alpha val="40000"/>
                  </a:schemeClr>
                </a:outerShdw>
              </a:effectLst>
            </a:endParaRPr>
          </a:p>
        </p:txBody>
      </p:sp>
      <p:sp>
        <p:nvSpPr>
          <p:cNvPr id="35" name="TextBox 49"/>
          <p:cNvSpPr txBox="1"/>
          <p:nvPr/>
        </p:nvSpPr>
        <p:spPr>
          <a:xfrm>
            <a:off x="5470525" y="4422775"/>
            <a:ext cx="1906588" cy="461963"/>
          </a:xfrm>
          <a:prstGeom prst="rect">
            <a:avLst/>
          </a:prstGeom>
          <a:noFill/>
        </p:spPr>
        <p:txBody>
          <a:bodyPr>
            <a:spAutoFit/>
          </a:bodyPr>
          <a:lstStyle/>
          <a:p>
            <a:pPr eaLnBrk="1" fontAlgn="auto" hangingPunct="1">
              <a:spcBef>
                <a:spcPts val="0"/>
              </a:spcBef>
              <a:spcAft>
                <a:spcPts val="0"/>
              </a:spcAft>
              <a:defRPr/>
            </a:pPr>
            <a:r>
              <a:rPr lang="zh-CN" altLang="en-US" sz="2400" dirty="0">
                <a:effectLst>
                  <a:outerShdw blurRad="38100" dist="19050" dir="2700000" algn="tl" rotWithShape="0">
                    <a:schemeClr val="dk1">
                      <a:alpha val="40000"/>
                    </a:schemeClr>
                  </a:outerShdw>
                </a:effectLst>
                <a:latin typeface="+mn-ea"/>
                <a:ea typeface="+mn-ea"/>
                <a:sym typeface="+mn-ea"/>
              </a:rPr>
              <a:t>沥干、排空</a:t>
            </a:r>
            <a:endParaRPr lang="zh-CN" altLang="en-US" sz="2400" dirty="0">
              <a:latin typeface="+mn-ea"/>
              <a:ea typeface="+mn-ea"/>
            </a:endParaRPr>
          </a:p>
        </p:txBody>
      </p:sp>
      <p:sp>
        <p:nvSpPr>
          <p:cNvPr id="36" name="文本框 35"/>
          <p:cNvSpPr txBox="1"/>
          <p:nvPr/>
        </p:nvSpPr>
        <p:spPr>
          <a:xfrm>
            <a:off x="10924401" y="2644269"/>
            <a:ext cx="553998" cy="2017425"/>
          </a:xfrm>
          <a:prstGeom prst="rect">
            <a:avLst/>
          </a:prstGeom>
          <a:noFill/>
        </p:spPr>
        <p:txBody>
          <a:bodyPr vert="eaVert" wrap="square" rtlCol="0">
            <a:spAutoFit/>
          </a:bodyPr>
          <a:lstStyle/>
          <a:p>
            <a:r>
              <a:rPr lang="zh-CN" altLang="en-US" sz="2400" b="1" dirty="0">
                <a:solidFill>
                  <a:srgbClr val="C00000"/>
                </a:solidFill>
                <a:latin typeface="+mn-ea"/>
                <a:ea typeface="+mn-ea"/>
              </a:rPr>
              <a:t>垃圾分类建议</a:t>
            </a:r>
          </a:p>
        </p:txBody>
      </p:sp>
    </p:spTree>
  </p:cSld>
  <p:clrMapOvr>
    <a:masterClrMapping/>
  </p:clrMapOvr>
  <p:transition spd="slow" advTm="3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三 垃圾分类知识</a:t>
            </a:r>
          </a:p>
        </p:txBody>
      </p:sp>
      <p:sp>
        <p:nvSpPr>
          <p:cNvPr id="10" name="文本框 9"/>
          <p:cNvSpPr txBox="1"/>
          <p:nvPr/>
        </p:nvSpPr>
        <p:spPr>
          <a:xfrm>
            <a:off x="5275657" y="1035008"/>
            <a:ext cx="1640682" cy="521425"/>
          </a:xfrm>
          <a:prstGeom prst="rect">
            <a:avLst/>
          </a:prstGeom>
          <a:noFill/>
        </p:spPr>
        <p:txBody>
          <a:bodyPr wrap="square">
            <a:spAutoFit/>
          </a:bodyPr>
          <a:lstStyle/>
          <a:p>
            <a:pPr eaLnBrk="1" fontAlgn="auto" hangingPunct="1">
              <a:lnSpc>
                <a:spcPts val="3700"/>
              </a:lnSpc>
              <a:spcAft>
                <a:spcPts val="0"/>
              </a:spcAft>
              <a:defRPr/>
            </a:pPr>
            <a:r>
              <a:rPr lang="zh-CN" altLang="en-US" sz="2400" b="1" dirty="0">
                <a:solidFill>
                  <a:srgbClr val="C00000"/>
                </a:solidFill>
                <a:latin typeface="+mn-ea"/>
                <a:ea typeface="+mn-ea"/>
              </a:rPr>
              <a:t>游戏环节</a:t>
            </a:r>
          </a:p>
        </p:txBody>
      </p:sp>
      <p:pic>
        <p:nvPicPr>
          <p:cNvPr id="3"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48" y="1731136"/>
            <a:ext cx="1156970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3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图片 3"/>
          <p:cNvPicPr>
            <a:picLocks noChangeAspect="1" noChangeArrowheads="1"/>
          </p:cNvPicPr>
          <p:nvPr/>
        </p:nvPicPr>
        <p:blipFill>
          <a:blip r:embed="rId2">
            <a:extLst>
              <a:ext uri="{28A0092B-C50C-407E-A947-70E740481C1C}">
                <a14:useLocalDpi xmlns:a14="http://schemas.microsoft.com/office/drawing/2010/main" val="0"/>
              </a:ext>
            </a:extLst>
          </a:blip>
          <a:srcRect r="1637" b="14690"/>
          <a:stretch>
            <a:fillRect/>
          </a:stretch>
        </p:blipFill>
        <p:spPr bwMode="auto">
          <a:xfrm>
            <a:off x="352425" y="220663"/>
            <a:ext cx="11299825"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 9"/>
          <p:cNvSpPr/>
          <p:nvPr/>
        </p:nvSpPr>
        <p:spPr>
          <a:xfrm>
            <a:off x="1123950" y="5522913"/>
            <a:ext cx="9186863" cy="596900"/>
          </a:xfrm>
          <a:prstGeom prst="roundRect">
            <a:avLst/>
          </a:prstGeom>
          <a:solidFill>
            <a:schemeClr val="bg1"/>
          </a:solid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500"/>
              </a:lnSpc>
              <a:defRPr/>
            </a:pPr>
            <a:r>
              <a:rPr lang="zh-CN" altLang="en-US" sz="2400" b="1" dirty="0"/>
              <a:t>接触皮肤扔其他，不触皮肤要细查。</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3" y="860425"/>
            <a:ext cx="11101387"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3" y="280988"/>
            <a:ext cx="10253662"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 9"/>
          <p:cNvSpPr/>
          <p:nvPr/>
        </p:nvSpPr>
        <p:spPr>
          <a:xfrm>
            <a:off x="1123950" y="5522913"/>
            <a:ext cx="9186863" cy="596900"/>
          </a:xfrm>
          <a:prstGeom prst="roundRect">
            <a:avLst/>
          </a:prstGeom>
          <a:solidFill>
            <a:schemeClr val="bg1"/>
          </a:solid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500"/>
              </a:lnSpc>
              <a:defRPr/>
            </a:pPr>
            <a:r>
              <a:rPr lang="zh-CN" altLang="en-US" sz="2400" b="1" dirty="0"/>
              <a:t>干电池属其他，其他电池均有害。</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
        <p:nvSpPr>
          <p:cNvPr id="8" name="PA-文本框 42"/>
          <p:cNvSpPr txBox="1"/>
          <p:nvPr>
            <p:custDataLst>
              <p:tags r:id="rId1"/>
            </p:custDataLst>
          </p:nvPr>
        </p:nvSpPr>
        <p:spPr>
          <a:xfrm>
            <a:off x="4926228" y="1673331"/>
            <a:ext cx="6837404" cy="421346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2020</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年</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日，新版</a:t>
            </a:r>
            <a:r>
              <a:rPr lang="zh-CN" altLang="zh-CN" sz="2000" dirty="0">
                <a:solidFill>
                  <a:srgbClr val="FF0000"/>
                </a:solidFill>
                <a:latin typeface="微软雅黑" panose="020B0503020204020204" pitchFamily="34" charset="-122"/>
                <a:ea typeface="微软雅黑" panose="020B0503020204020204" pitchFamily="34" charset="-122"/>
              </a:rPr>
              <a:t>《北京市生活垃圾管理条例》</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正式施行。</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北京市生活垃圾分类将正式步入法治化、常态化、系统化轨道，意味着以往“随意”扔垃圾的生活将终结。</a:t>
            </a:r>
            <a:endParaRPr 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       修改后的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条例</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首次明确，</a:t>
            </a:r>
            <a:r>
              <a:rPr lang="zh-CN" altLang="en-US" sz="2000" dirty="0">
                <a:solidFill>
                  <a:srgbClr val="FF0000"/>
                </a:solidFill>
                <a:latin typeface="微软雅黑" panose="020B0503020204020204" pitchFamily="34" charset="-122"/>
                <a:ea typeface="微软雅黑" panose="020B0503020204020204" pitchFamily="34" charset="-122"/>
                <a:sym typeface="+mn-lt"/>
              </a:rPr>
              <a:t>单位和个人是生活垃圾分类投放的责任主体</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lt"/>
              </a:rPr>
              <a:t>。对于各单位来说，生活垃圾分类管理责任人就是各单位。</a:t>
            </a:r>
          </a:p>
          <a:p>
            <a:r>
              <a:rPr lang="zh-CN" altLang="en-US" sz="2400" b="1" dirty="0">
                <a:solidFill>
                  <a:srgbClr val="006600"/>
                </a:solidFill>
                <a:latin typeface="微软雅黑" panose="020B0503020204020204" pitchFamily="34" charset="-122"/>
                <a:ea typeface="微软雅黑" panose="020B0503020204020204" pitchFamily="34" charset="-122"/>
              </a:rPr>
              <a:t>     个人生活垃圾分类由倡导性上升为义务性条款</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id-ID" sz="22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cxnSp>
        <p:nvCxnSpPr>
          <p:cNvPr id="9" name="直接连接符 8"/>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nvPicPr>
        <p:blipFill>
          <a:blip r:embed="rId4"/>
          <a:stretch>
            <a:fillRect/>
          </a:stretch>
        </p:blipFill>
        <p:spPr>
          <a:xfrm>
            <a:off x="1209450" y="1659781"/>
            <a:ext cx="2987545" cy="4208318"/>
          </a:xfrm>
          <a:prstGeom prst="rect">
            <a:avLst/>
          </a:prstGeom>
        </p:spPr>
      </p:pic>
    </p:spTree>
  </p:cSld>
  <p:clrMapOvr>
    <a:masterClrMapping/>
  </p:clrMapOvr>
  <p:transition spd="slow" advTm="3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 y="823913"/>
            <a:ext cx="10545763"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288" y="598488"/>
            <a:ext cx="10266362" cy="514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313" y="1050925"/>
            <a:ext cx="105283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188" y="457200"/>
            <a:ext cx="9748837" cy="484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 9"/>
          <p:cNvSpPr/>
          <p:nvPr/>
        </p:nvSpPr>
        <p:spPr>
          <a:xfrm>
            <a:off x="1123950" y="5522913"/>
            <a:ext cx="9186863" cy="596900"/>
          </a:xfrm>
          <a:prstGeom prst="roundRect">
            <a:avLst/>
          </a:prstGeom>
          <a:solidFill>
            <a:schemeClr val="bg1"/>
          </a:solid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ts val="2500"/>
              </a:lnSpc>
              <a:defRPr/>
            </a:pPr>
            <a:r>
              <a:rPr lang="zh-CN" altLang="en-US" sz="2400" b="1" dirty="0"/>
              <a:t>需要工具砸开、撬开的果核、果壳，都属于其他垃圾。</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868363"/>
            <a:ext cx="10334625" cy="47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 y="488950"/>
            <a:ext cx="10634663"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图片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713" y="258763"/>
            <a:ext cx="841057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25" y="300038"/>
            <a:ext cx="8159750"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13" y="708025"/>
            <a:ext cx="9710737"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681038"/>
            <a:ext cx="10634663" cy="529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
        <p:nvSpPr>
          <p:cNvPr id="8" name="PA-文本框 42"/>
          <p:cNvSpPr txBox="1"/>
          <p:nvPr>
            <p:custDataLst>
              <p:tags r:id="rId1"/>
            </p:custDataLst>
          </p:nvPr>
        </p:nvSpPr>
        <p:spPr>
          <a:xfrm>
            <a:off x="4662617" y="1787174"/>
            <a:ext cx="7087236" cy="3785652"/>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ct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北京市生活垃圾管理条例</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是垃圾分类的法律基础</a:t>
            </a:r>
          </a:p>
          <a:p>
            <a:pPr algn="ct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配套措施“</a:t>
            </a:r>
            <a:r>
              <a:rPr lang="zh-CN" altLang="en-US" sz="2000" b="1" dirty="0">
                <a:solidFill>
                  <a:srgbClr val="006600"/>
                </a:solidFill>
                <a:latin typeface="微软雅黑" panose="020B0503020204020204" pitchFamily="34" charset="-122"/>
                <a:ea typeface="微软雅黑" panose="020B0503020204020204" pitchFamily="34" charset="-122"/>
              </a:rPr>
              <a:t>一大四小</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”陆续出台</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000" dirty="0">
                <a:solidFill>
                  <a:srgbClr val="FF0000"/>
                </a:solidFill>
                <a:latin typeface="微软雅黑" panose="020B0503020204020204" pitchFamily="34" charset="-122"/>
                <a:ea typeface="微软雅黑" panose="020B0503020204020204" pitchFamily="34" charset="-122"/>
              </a:rPr>
              <a:t>“一大” </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北京市生活垃圾分类工作的行动方案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p>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sz="20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四小” </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北京市党政机关社会单位垃圾分类实施办法</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p>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北京市居住小区垃圾分类实施办法</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p>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北京市垃圾分类收集运输处理实施办法</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p>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北京市生活垃圾减量实施办法</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204132" y="1339548"/>
            <a:ext cx="6096000" cy="369332"/>
          </a:xfrm>
          <a:prstGeom prst="rect">
            <a:avLst/>
          </a:prstGeom>
        </p:spPr>
        <p:txBody>
          <a:bodyPr>
            <a:spAutoFit/>
          </a:bodyPr>
          <a:lstStyle/>
          <a:p>
            <a:endParaRPr lang="zh-CN" altLang="en-US" dirty="0"/>
          </a:p>
        </p:txBody>
      </p:sp>
      <p:pic>
        <p:nvPicPr>
          <p:cNvPr id="11" name="图片 10"/>
          <p:cNvPicPr>
            <a:picLocks noChangeAspect="1"/>
          </p:cNvPicPr>
          <p:nvPr/>
        </p:nvPicPr>
        <p:blipFill>
          <a:blip r:embed="rId4"/>
          <a:stretch>
            <a:fillRect/>
          </a:stretch>
        </p:blipFill>
        <p:spPr>
          <a:xfrm>
            <a:off x="1209450" y="1659781"/>
            <a:ext cx="2987545" cy="4208318"/>
          </a:xfrm>
          <a:prstGeom prst="rect">
            <a:avLst/>
          </a:prstGeom>
        </p:spPr>
      </p:pic>
    </p:spTree>
  </p:cSld>
  <p:clrMapOvr>
    <a:masterClrMapping/>
  </p:clrMapOvr>
  <p:transition spd="slow" advTm="3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6263" y="495300"/>
            <a:ext cx="8499475"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700" y="169863"/>
            <a:ext cx="8369300" cy="62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75" y="442913"/>
            <a:ext cx="8918575" cy="562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350" y="227013"/>
            <a:ext cx="8510588" cy="618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四 宿舍垃圾收纳与投放</a:t>
            </a:r>
          </a:p>
        </p:txBody>
      </p:sp>
      <p:sp>
        <p:nvSpPr>
          <p:cNvPr id="3" name="PA-文本框 42"/>
          <p:cNvSpPr txBox="1"/>
          <p:nvPr>
            <p:custDataLst>
              <p:tags r:id="rId1"/>
            </p:custDataLst>
          </p:nvPr>
        </p:nvSpPr>
        <p:spPr>
          <a:xfrm>
            <a:off x="1234537" y="1410275"/>
            <a:ext cx="9722921" cy="4324261"/>
          </a:xfrm>
          <a:prstGeom prst="rect">
            <a:avLst/>
          </a:prstGeom>
          <a:ln>
            <a:solidFill>
              <a:schemeClr val="tx1"/>
            </a:solidFill>
            <a:prstDash val="lgDash"/>
          </a:ln>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ts val="4400"/>
              </a:lnSpc>
              <a:spcAft>
                <a:spcPts val="600"/>
              </a:spcAft>
            </a:pPr>
            <a:r>
              <a:rPr lang="zh-CN" altLang="en-US" sz="2000" b="1" dirty="0">
                <a:solidFill>
                  <a:srgbClr val="C00000"/>
                </a:solidFill>
                <a:latin typeface="微软雅黑" panose="020B0503020204020204" pitchFamily="34" charset="-122"/>
                <a:ea typeface="微软雅黑" panose="020B0503020204020204" pitchFamily="34" charset="-122"/>
                <a:cs typeface="+mn-ea"/>
                <a:sym typeface="+mn-lt"/>
              </a:rPr>
              <a:t>       </a:t>
            </a:r>
            <a:r>
              <a:rPr lang="zh-CN" altLang="en-US" sz="2200" b="1" dirty="0">
                <a:solidFill>
                  <a:srgbClr val="C00000"/>
                </a:solidFill>
                <a:latin typeface="微软雅黑" panose="020B0503020204020204" pitchFamily="34" charset="-122"/>
                <a:ea typeface="微软雅黑" panose="020B0503020204020204" pitchFamily="34" charset="-122"/>
                <a:cs typeface="+mn-ea"/>
                <a:sym typeface="+mn-lt"/>
              </a:rPr>
              <a:t>为了方便同学们更好地进行宿舍垃圾分类，我们向同学们提出以下</a:t>
            </a:r>
            <a:r>
              <a:rPr lang="zh-CN" altLang="en-US" sz="2200" b="1" dirty="0" smtClean="0">
                <a:solidFill>
                  <a:srgbClr val="C00000"/>
                </a:solidFill>
                <a:latin typeface="微软雅黑" panose="020B0503020204020204" pitchFamily="34" charset="-122"/>
                <a:ea typeface="微软雅黑" panose="020B0503020204020204" pitchFamily="34" charset="-122"/>
                <a:cs typeface="+mn-ea"/>
                <a:sym typeface="+mn-lt"/>
              </a:rPr>
              <a:t>建议：</a:t>
            </a:r>
            <a:endParaRPr lang="en-US" altLang="zh-CN" sz="2000" b="1" dirty="0">
              <a:solidFill>
                <a:srgbClr val="C00000"/>
              </a:solidFill>
              <a:latin typeface="微软雅黑" panose="020B0503020204020204" pitchFamily="34" charset="-122"/>
              <a:ea typeface="微软雅黑" panose="020B0503020204020204" pitchFamily="34" charset="-122"/>
              <a:cs typeface="+mn-ea"/>
              <a:sym typeface="+mn-lt"/>
            </a:endParaRPr>
          </a:p>
          <a:p>
            <a:pPr>
              <a:lnSpc>
                <a:spcPts val="4400"/>
              </a:lnSpc>
              <a:spcAft>
                <a:spcPts val="600"/>
              </a:spcAft>
            </a:pP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1</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尽量在食堂堂食，减少外带和点外卖的次数</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，这样既不需要为扔厨余垃圾而苦恼，也减少了剩饭对宿舍环境的影响；</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50000"/>
              </a:lnSpc>
              <a:spcAft>
                <a:spcPts val="600"/>
              </a:spcAft>
            </a:pP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倡导光盘行动，从源头减量</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，现在食堂推出小碗菜，同学们可以适量点餐，减少剩菜剩饭，同时可以降低学校厨余垃圾的处理成本</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（现在</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厨余垃圾的处理费用较之前长加了</a:t>
            </a: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5</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倍以上</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p>
          <a:p>
            <a:pPr>
              <a:lnSpc>
                <a:spcPct val="150000"/>
              </a:lnSpc>
              <a:spcAft>
                <a:spcPts val="600"/>
              </a:spcAft>
            </a:pP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3</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、倡导</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低碳环保</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生活，</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除</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生活学习</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必需品外，尽量减少不必要物品的购买，提倡</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使用</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环保</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用品，</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做到垃圾源头减</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量。</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spd="slow" advTm="3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四 宿舍垃圾收纳与投放</a:t>
            </a:r>
          </a:p>
        </p:txBody>
      </p:sp>
      <p:sp>
        <p:nvSpPr>
          <p:cNvPr id="3" name="PA-文本框 42"/>
          <p:cNvSpPr txBox="1"/>
          <p:nvPr>
            <p:custDataLst>
              <p:tags r:id="rId1"/>
            </p:custDataLst>
          </p:nvPr>
        </p:nvSpPr>
        <p:spPr>
          <a:xfrm>
            <a:off x="807308" y="1429527"/>
            <a:ext cx="11063416" cy="4529445"/>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ts val="44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a:t>
            </a:r>
            <a:r>
              <a:rPr lang="zh-CN" altLang="en-US" sz="2300" b="1" dirty="0">
                <a:solidFill>
                  <a:srgbClr val="C00000"/>
                </a:solidFill>
                <a:latin typeface="微软雅黑" panose="020B0503020204020204" pitchFamily="34" charset="-122"/>
                <a:ea typeface="微软雅黑" panose="020B0503020204020204" pitchFamily="34" charset="-122"/>
                <a:cs typeface="+mn-ea"/>
                <a:sym typeface="+mn-lt"/>
              </a:rPr>
              <a:t>学生处及各学院针对学生公寓垃圾分类制定管理细则，包括但不限于： </a:t>
            </a:r>
            <a:endParaRPr lang="en-US" altLang="zh-CN" sz="2300" b="1" dirty="0">
              <a:solidFill>
                <a:srgbClr val="C00000"/>
              </a:solidFill>
              <a:latin typeface="微软雅黑" panose="020B0503020204020204" pitchFamily="34" charset="-122"/>
              <a:ea typeface="微软雅黑" panose="020B0503020204020204" pitchFamily="34" charset="-122"/>
              <a:cs typeface="+mn-ea"/>
              <a:sym typeface="+mn-lt"/>
            </a:endParaRPr>
          </a:p>
          <a:p>
            <a:pPr>
              <a:lnSpc>
                <a:spcPts val="4400"/>
              </a:lnSpc>
              <a:spcAft>
                <a:spcPts val="600"/>
              </a:spcAft>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1</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、以宿舍为单位</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共用垃圾桶</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，设置</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宿舍</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集中投放</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垃圾</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桶</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，并做好</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标志标识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，防止错投；</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50000"/>
              </a:lnSpc>
              <a:spcAft>
                <a:spcPts val="600"/>
              </a:spcAft>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、宿舍内建立</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轮流投放值日</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制度</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明确责任到</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人，</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做到宿舍</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门里分类，门外投放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p>
          <a:p>
            <a:pPr>
              <a:lnSpc>
                <a:spcPct val="150000"/>
              </a:lnSpc>
              <a:spcAft>
                <a:spcPts val="600"/>
              </a:spcAft>
            </a:pP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明确</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宿舍长</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为宿舍垃圾分类第一责任人。</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50000"/>
              </a:lnSpc>
              <a:spcAft>
                <a:spcPts val="600"/>
              </a:spcAft>
            </a:pP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 </a:t>
            </a:r>
            <a:r>
              <a:rPr lang="en-US" altLang="zh-CN" sz="2000" b="1" dirty="0" smtClean="0">
                <a:solidFill>
                  <a:srgbClr val="006600"/>
                </a:solidFill>
                <a:latin typeface="微软雅黑" panose="020B0503020204020204" pitchFamily="34" charset="-122"/>
                <a:ea typeface="微软雅黑" panose="020B0503020204020204" pitchFamily="34" charset="-122"/>
                <a:cs typeface="+mn-ea"/>
                <a:sym typeface="+mn-lt"/>
              </a:rPr>
              <a:t>     </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宿舍</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内垃圾进行集中分类，投递实行</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“值日制”</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，减少</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各宿舍垃圾投放人员与频率</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50000"/>
              </a:lnSpc>
              <a:spcAft>
                <a:spcPts val="600"/>
              </a:spcAft>
            </a:pP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宿舍每个人做到</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正确规范分类投放</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，值日生</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负责每日垃圾</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分类</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监督整理及集中投放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工作；</a:t>
            </a:r>
          </a:p>
          <a:p>
            <a:pPr>
              <a:lnSpc>
                <a:spcPct val="150000"/>
              </a:lnSpc>
              <a:spcAft>
                <a:spcPts val="600"/>
              </a:spcAft>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3</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、辅导员、党员、学生干部应起</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带头作用</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，保持宿舍环境整洁，争创垃圾分类优秀宿舍。</a:t>
            </a:r>
          </a:p>
          <a:p>
            <a:pPr>
              <a:lnSpc>
                <a:spcPct val="150000"/>
              </a:lnSpc>
              <a:spcAft>
                <a:spcPts val="600"/>
              </a:spcAft>
            </a:pP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9" name="PA-文本框 42"/>
          <p:cNvSpPr txBox="1"/>
          <p:nvPr>
            <p:custDataLst>
              <p:tags r:id="rId2"/>
            </p:custDataLst>
          </p:nvPr>
        </p:nvSpPr>
        <p:spPr>
          <a:xfrm>
            <a:off x="420051" y="1179715"/>
            <a:ext cx="6568440" cy="499624"/>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spd="slow" advTm="3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四 宿舍垃圾收纳与投放</a:t>
            </a:r>
          </a:p>
        </p:txBody>
      </p:sp>
      <p:pic>
        <p:nvPicPr>
          <p:cNvPr id="11" name="图片 10">
            <a:extLst>
              <a:ext uri="{FF2B5EF4-FFF2-40B4-BE49-F238E27FC236}">
                <a16:creationId xmlns="" xmlns:a16="http://schemas.microsoft.com/office/drawing/2014/main" id="{C580C232-D0C1-4701-81D1-08CE8E0600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9" y="2046777"/>
            <a:ext cx="4407243" cy="3571428"/>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05" y="2072941"/>
            <a:ext cx="3591566" cy="2927387"/>
          </a:xfrm>
          <a:prstGeom prst="rect">
            <a:avLst/>
          </a:prstGeom>
        </p:spPr>
      </p:pic>
      <p:sp>
        <p:nvSpPr>
          <p:cNvPr id="7" name="文本框 6"/>
          <p:cNvSpPr txBox="1"/>
          <p:nvPr/>
        </p:nvSpPr>
        <p:spPr>
          <a:xfrm>
            <a:off x="2224346" y="1401407"/>
            <a:ext cx="5140411" cy="430887"/>
          </a:xfrm>
          <a:prstGeom prst="rect">
            <a:avLst/>
          </a:prstGeom>
          <a:noFill/>
        </p:spPr>
        <p:txBody>
          <a:bodyPr wrap="square" rtlCol="0">
            <a:spAutoFit/>
          </a:bodyPr>
          <a:lstStyle/>
          <a:p>
            <a:r>
              <a:rPr lang="zh-CN" altLang="en-US" sz="2200" b="1" dirty="0">
                <a:solidFill>
                  <a:srgbClr val="C00000"/>
                </a:solidFill>
                <a:latin typeface="微软雅黑" panose="020B0503020204020204" pitchFamily="34" charset="-122"/>
                <a:ea typeface="微软雅黑" panose="020B0503020204020204" pitchFamily="34" charset="-122"/>
                <a:cs typeface="+mn-ea"/>
              </a:rPr>
              <a:t>集中设置分类垃圾桶</a:t>
            </a:r>
          </a:p>
        </p:txBody>
      </p:sp>
      <p:sp>
        <p:nvSpPr>
          <p:cNvPr id="4" name="文本框 3"/>
          <p:cNvSpPr txBox="1"/>
          <p:nvPr/>
        </p:nvSpPr>
        <p:spPr>
          <a:xfrm>
            <a:off x="395416" y="5217782"/>
            <a:ext cx="6969341" cy="923330"/>
          </a:xfrm>
          <a:prstGeom prst="rect">
            <a:avLst/>
          </a:prstGeom>
          <a:noFill/>
        </p:spPr>
        <p:txBody>
          <a:bodyPr wrap="square" rtlCol="0">
            <a:spAutoFit/>
          </a:bodyPr>
          <a:lstStyle/>
          <a:p>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宿舍内应设置厨余垃圾、其他垃圾、可回收物垃圾桶；</a:t>
            </a:r>
            <a:endParaRPr lang="en-US" altLang="zh-CN" dirty="0" smtClean="0">
              <a:solidFill>
                <a:schemeClr val="accent2">
                  <a:lumMod val="50000"/>
                </a:schemeClr>
              </a:solidFill>
              <a:latin typeface="微软雅黑" panose="020B0503020204020204" pitchFamily="34" charset="-122"/>
              <a:ea typeface="微软雅黑" panose="020B0503020204020204" pitchFamily="34" charset="-122"/>
            </a:endParaRPr>
          </a:p>
          <a:p>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厨</a:t>
            </a:r>
            <a:r>
              <a:rPr lang="zh-CN" altLang="en-US" dirty="0">
                <a:solidFill>
                  <a:schemeClr val="accent2">
                    <a:lumMod val="50000"/>
                  </a:schemeClr>
                </a:solidFill>
                <a:latin typeface="微软雅黑" panose="020B0503020204020204" pitchFamily="34" charset="-122"/>
                <a:ea typeface="微软雅黑" panose="020B0503020204020204" pitchFamily="34" charset="-122"/>
              </a:rPr>
              <a:t>余垃圾建议使用密闭</a:t>
            </a:r>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垃圾桶；</a:t>
            </a:r>
            <a:endParaRPr lang="en-US" altLang="zh-CN" dirty="0">
              <a:solidFill>
                <a:schemeClr val="accent2">
                  <a:lumMod val="50000"/>
                </a:schemeClr>
              </a:solidFill>
              <a:latin typeface="微软雅黑" panose="020B0503020204020204" pitchFamily="34" charset="-122"/>
              <a:ea typeface="微软雅黑" panose="020B0503020204020204" pitchFamily="34" charset="-122"/>
            </a:endParaRPr>
          </a:p>
          <a:p>
            <a:r>
              <a:rPr lang="zh-CN" altLang="en-US" dirty="0">
                <a:solidFill>
                  <a:schemeClr val="accent2">
                    <a:lumMod val="50000"/>
                  </a:schemeClr>
                </a:solidFill>
                <a:latin typeface="微软雅黑" panose="020B0503020204020204" pitchFamily="34" charset="-122"/>
                <a:ea typeface="微软雅黑" panose="020B0503020204020204" pitchFamily="34" charset="-122"/>
              </a:rPr>
              <a:t>宿舍里也可设置“两桶一袋”，用袋子代替可回收物垃圾桶。</a:t>
            </a:r>
          </a:p>
        </p:txBody>
      </p:sp>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2929" y="2072941"/>
            <a:ext cx="3484606" cy="2904194"/>
          </a:xfrm>
          <a:prstGeom prst="rect">
            <a:avLst/>
          </a:prstGeom>
        </p:spPr>
      </p:pic>
      <p:sp>
        <p:nvSpPr>
          <p:cNvPr id="10" name="文本框 9"/>
          <p:cNvSpPr txBox="1"/>
          <p:nvPr/>
        </p:nvSpPr>
        <p:spPr>
          <a:xfrm>
            <a:off x="8340941" y="1441455"/>
            <a:ext cx="5140411" cy="430887"/>
          </a:xfrm>
          <a:prstGeom prst="rect">
            <a:avLst/>
          </a:prstGeom>
          <a:noFill/>
        </p:spPr>
        <p:txBody>
          <a:bodyPr wrap="square" rtlCol="0">
            <a:spAutoFit/>
          </a:bodyPr>
          <a:lstStyle/>
          <a:p>
            <a:r>
              <a:rPr lang="zh-CN" altLang="en-US" sz="2200" b="1" dirty="0" smtClean="0">
                <a:solidFill>
                  <a:srgbClr val="C00000"/>
                </a:solidFill>
                <a:latin typeface="微软雅黑" panose="020B0503020204020204" pitchFamily="34" charset="-122"/>
                <a:ea typeface="微软雅黑" panose="020B0503020204020204" pitchFamily="34" charset="-122"/>
                <a:cs typeface="+mn-ea"/>
              </a:rPr>
              <a:t>设置垃圾分类投放值班表</a:t>
            </a:r>
            <a:endParaRPr lang="zh-CN" altLang="en-US" sz="2200" b="1" dirty="0">
              <a:solidFill>
                <a:srgbClr val="C00000"/>
              </a:solidFill>
              <a:latin typeface="微软雅黑" panose="020B0503020204020204" pitchFamily="34" charset="-122"/>
              <a:ea typeface="微软雅黑" panose="020B0503020204020204" pitchFamily="34" charset="-122"/>
              <a:cs typeface="+mn-ea"/>
            </a:endParaRPr>
          </a:p>
        </p:txBody>
      </p:sp>
    </p:spTree>
    <p:extLst>
      <p:ext uri="{BB962C8B-B14F-4D97-AF65-F5344CB8AC3E}">
        <p14:creationId xmlns:p14="http://schemas.microsoft.com/office/powerpoint/2010/main" val="1048352277"/>
      </p:ext>
    </p:extLst>
  </p:cSld>
  <p:clrMapOvr>
    <a:masterClrMapping/>
  </p:clrMapOvr>
  <p:transition spd="slow" advTm="3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四 宿舍垃圾收纳与投放</a:t>
            </a:r>
          </a:p>
        </p:txBody>
      </p:sp>
      <p:grpSp>
        <p:nvGrpSpPr>
          <p:cNvPr id="4" name="组合 24"/>
          <p:cNvGrpSpPr/>
          <p:nvPr/>
        </p:nvGrpSpPr>
        <p:grpSpPr>
          <a:xfrm>
            <a:off x="328930" y="1849120"/>
            <a:ext cx="3493135" cy="4424045"/>
            <a:chOff x="1105786" y="1749424"/>
            <a:chExt cx="3311427" cy="4348716"/>
          </a:xfrm>
        </p:grpSpPr>
        <p:sp>
          <p:nvSpPr>
            <p:cNvPr id="5" name="矩形 4"/>
            <p:cNvSpPr/>
            <p:nvPr/>
          </p:nvSpPr>
          <p:spPr>
            <a:xfrm>
              <a:off x="1105786" y="1749424"/>
              <a:ext cx="3311427" cy="4348716"/>
            </a:xfrm>
            <a:prstGeom prst="rect">
              <a:avLst/>
            </a:prstGeom>
            <a:solidFill>
              <a:schemeClr val="bg1"/>
            </a:solidFill>
            <a:ln w="38100">
              <a:solidFill>
                <a:srgbClr val="56A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7" name="组合 3"/>
            <p:cNvGrpSpPr/>
            <p:nvPr/>
          </p:nvGrpSpPr>
          <p:grpSpPr>
            <a:xfrm>
              <a:off x="1273217" y="2102024"/>
              <a:ext cx="3031945" cy="3710763"/>
              <a:chOff x="553613" y="2140744"/>
              <a:chExt cx="3935045" cy="3710763"/>
            </a:xfrm>
          </p:grpSpPr>
          <p:sp>
            <p:nvSpPr>
              <p:cNvPr id="9" name="PA-文本框 42"/>
              <p:cNvSpPr txBox="1"/>
              <p:nvPr>
                <p:custDataLst>
                  <p:tags r:id="rId6"/>
                </p:custDataLst>
              </p:nvPr>
            </p:nvSpPr>
            <p:spPr>
              <a:xfrm>
                <a:off x="553613" y="3008956"/>
                <a:ext cx="3935045" cy="284255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厨余垃圾中如果有汤汁，应先将汤汁水分</a:t>
                </a:r>
                <a:r>
                  <a:rPr lang="zh-CN" altLang="en-US" sz="2000" dirty="0">
                    <a:solidFill>
                      <a:srgbClr val="C00000"/>
                    </a:solidFill>
                    <a:latin typeface="微软雅黑" panose="020B0503020204020204" pitchFamily="34" charset="-122"/>
                    <a:ea typeface="微软雅黑" panose="020B0503020204020204" pitchFamily="34" charset="-122"/>
                  </a:rPr>
                  <a:t>沥干后再投放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到厨余垃圾桶中。</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例：方便面桶中的汤、各种饭里的汤汁等。</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PA-文本框 6"/>
              <p:cNvSpPr txBox="1"/>
              <p:nvPr>
                <p:custDataLst>
                  <p:tags r:id="rId7"/>
                </p:custDataLst>
              </p:nvPr>
            </p:nvSpPr>
            <p:spPr>
              <a:xfrm>
                <a:off x="1071050" y="2140744"/>
                <a:ext cx="2828294" cy="391990"/>
              </a:xfrm>
              <a:prstGeom prst="rect">
                <a:avLst/>
              </a:prstGeom>
              <a:noFill/>
            </p:spPr>
            <p:txBody>
              <a:bodyPr wrap="square" rtlCol="0">
                <a:spAutoFit/>
              </a:bodyPr>
              <a:lstStyle/>
              <a:p>
                <a:pPr algn="ctr"/>
                <a:r>
                  <a:rPr lang="zh-CN" altLang="en-US" sz="2000" b="1" dirty="0">
                    <a:solidFill>
                      <a:schemeClr val="accent2">
                        <a:lumMod val="50000"/>
                      </a:schemeClr>
                    </a:solidFill>
                    <a:latin typeface="微软雅黑" panose="020B0503020204020204" pitchFamily="34" charset="-122"/>
                    <a:ea typeface="微软雅黑" panose="020B0503020204020204" pitchFamily="34" charset="-122"/>
                  </a:rPr>
                  <a:t>厨余垃圾</a:t>
                </a:r>
                <a:endParaRPr lang="en-US" sz="2000" dirty="0">
                  <a:solidFill>
                    <a:srgbClr val="56A359"/>
                  </a:solidFill>
                  <a:cs typeface="+mn-ea"/>
                  <a:sym typeface="+mn-lt"/>
                </a:endParaRPr>
              </a:p>
            </p:txBody>
          </p:sp>
        </p:grpSp>
      </p:grpSp>
      <p:sp>
        <p:nvSpPr>
          <p:cNvPr id="3" name="PA-文本框 6"/>
          <p:cNvSpPr txBox="1"/>
          <p:nvPr>
            <p:custDataLst>
              <p:tags r:id="rId1"/>
            </p:custDataLst>
          </p:nvPr>
        </p:nvSpPr>
        <p:spPr>
          <a:xfrm>
            <a:off x="4178701" y="1235896"/>
            <a:ext cx="3440261" cy="430887"/>
          </a:xfrm>
          <a:prstGeom prst="rect">
            <a:avLst/>
          </a:prstGeom>
          <a:noFill/>
        </p:spPr>
        <p:txBody>
          <a:bodyPr wrap="square" rtlCol="0">
            <a:spAutoFit/>
          </a:bodyPr>
          <a:lstStyle/>
          <a:p>
            <a:pPr algn="ctr"/>
            <a:r>
              <a:rPr lang="zh-CN" altLang="en-US" sz="2200" b="1" dirty="0">
                <a:solidFill>
                  <a:srgbClr val="C00000"/>
                </a:solidFill>
                <a:latin typeface="微软雅黑" panose="020B0503020204020204" pitchFamily="34" charset="-122"/>
                <a:ea typeface="微软雅黑" panose="020B0503020204020204" pitchFamily="34" charset="-122"/>
              </a:rPr>
              <a:t>具体分类要求</a:t>
            </a:r>
            <a:endParaRPr lang="en-US" sz="2200" dirty="0">
              <a:solidFill>
                <a:srgbClr val="C00000"/>
              </a:solidFill>
              <a:cs typeface="+mn-ea"/>
              <a:sym typeface="+mn-lt"/>
            </a:endParaRPr>
          </a:p>
        </p:txBody>
      </p:sp>
      <p:grpSp>
        <p:nvGrpSpPr>
          <p:cNvPr id="20" name="组合 24"/>
          <p:cNvGrpSpPr/>
          <p:nvPr/>
        </p:nvGrpSpPr>
        <p:grpSpPr>
          <a:xfrm>
            <a:off x="7974965" y="1849120"/>
            <a:ext cx="3462020" cy="4424045"/>
            <a:chOff x="1105786" y="1749424"/>
            <a:chExt cx="3311427" cy="4348716"/>
          </a:xfrm>
        </p:grpSpPr>
        <p:sp>
          <p:nvSpPr>
            <p:cNvPr id="21" name="矩形 20"/>
            <p:cNvSpPr/>
            <p:nvPr/>
          </p:nvSpPr>
          <p:spPr>
            <a:xfrm>
              <a:off x="1105786" y="1749424"/>
              <a:ext cx="3311427" cy="4348716"/>
            </a:xfrm>
            <a:prstGeom prst="rect">
              <a:avLst/>
            </a:prstGeom>
            <a:solidFill>
              <a:schemeClr val="bg1"/>
            </a:solidFill>
            <a:ln w="38100">
              <a:solidFill>
                <a:srgbClr val="56A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2" name="组合 3"/>
            <p:cNvGrpSpPr/>
            <p:nvPr/>
          </p:nvGrpSpPr>
          <p:grpSpPr>
            <a:xfrm>
              <a:off x="1245527" y="2102024"/>
              <a:ext cx="3031945" cy="3981660"/>
              <a:chOff x="517675" y="2140744"/>
              <a:chExt cx="3935045" cy="3981660"/>
            </a:xfrm>
          </p:grpSpPr>
          <p:sp>
            <p:nvSpPr>
              <p:cNvPr id="23" name="PA-文本框 42"/>
              <p:cNvSpPr txBox="1"/>
              <p:nvPr>
                <p:custDataLst>
                  <p:tags r:id="rId4"/>
                </p:custDataLst>
              </p:nvPr>
            </p:nvSpPr>
            <p:spPr>
              <a:xfrm>
                <a:off x="517675" y="2886615"/>
                <a:ext cx="3935045" cy="3235789"/>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可回收物应</a:t>
                </a:r>
                <a:r>
                  <a:rPr lang="zh-CN" altLang="en-US" sz="2000" dirty="0">
                    <a:solidFill>
                      <a:srgbClr val="C00000"/>
                    </a:solidFill>
                    <a:latin typeface="微软雅黑" panose="020B0503020204020204" pitchFamily="34" charset="-122"/>
                    <a:ea typeface="微软雅黑" panose="020B0503020204020204" pitchFamily="34" charset="-122"/>
                  </a:rPr>
                  <a:t>提前拆开压扁再进行投放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，而不是将占地面积较大的纸箱等直接投放。</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例：快递箱等纸箱应提前拆开</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压扁大捆进行</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投放；塑料瓶应踩扁进行投放等。</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4" name="PA-文本框 6"/>
              <p:cNvSpPr txBox="1"/>
              <p:nvPr>
                <p:custDataLst>
                  <p:tags r:id="rId5"/>
                </p:custDataLst>
              </p:nvPr>
            </p:nvSpPr>
            <p:spPr>
              <a:xfrm>
                <a:off x="1071050" y="2140744"/>
                <a:ext cx="2828294" cy="391997"/>
              </a:xfrm>
              <a:prstGeom prst="rect">
                <a:avLst/>
              </a:prstGeom>
              <a:noFill/>
            </p:spPr>
            <p:txBody>
              <a:bodyPr wrap="square" rtlCol="0">
                <a:spAutoFit/>
              </a:bodyPr>
              <a:lstStyle/>
              <a:p>
                <a:pPr algn="ctr"/>
                <a:r>
                  <a:rPr lang="zh-CN" altLang="en-US" sz="2000" b="1" dirty="0">
                    <a:solidFill>
                      <a:schemeClr val="accent2">
                        <a:lumMod val="50000"/>
                      </a:schemeClr>
                    </a:solidFill>
                    <a:latin typeface="微软雅黑" panose="020B0503020204020204" pitchFamily="34" charset="-122"/>
                    <a:ea typeface="微软雅黑" panose="020B0503020204020204" pitchFamily="34" charset="-122"/>
                  </a:rPr>
                  <a:t>可回收物</a:t>
                </a:r>
                <a:endParaRPr lang="en-US" sz="2000" dirty="0">
                  <a:solidFill>
                    <a:srgbClr val="56A359"/>
                  </a:solidFill>
                  <a:cs typeface="+mn-ea"/>
                  <a:sym typeface="+mn-lt"/>
                </a:endParaRPr>
              </a:p>
            </p:txBody>
          </p:sp>
        </p:grpSp>
      </p:grpSp>
      <p:grpSp>
        <p:nvGrpSpPr>
          <p:cNvPr id="6" name="组合 24"/>
          <p:cNvGrpSpPr/>
          <p:nvPr/>
        </p:nvGrpSpPr>
        <p:grpSpPr>
          <a:xfrm>
            <a:off x="4152265" y="1849120"/>
            <a:ext cx="3493135" cy="4424045"/>
            <a:chOff x="1105786" y="1749424"/>
            <a:chExt cx="3311427" cy="4348716"/>
          </a:xfrm>
        </p:grpSpPr>
        <p:sp>
          <p:nvSpPr>
            <p:cNvPr id="8" name="矩形 4"/>
            <p:cNvSpPr/>
            <p:nvPr/>
          </p:nvSpPr>
          <p:spPr>
            <a:xfrm>
              <a:off x="1105786" y="1749424"/>
              <a:ext cx="3311427" cy="4348716"/>
            </a:xfrm>
            <a:prstGeom prst="rect">
              <a:avLst/>
            </a:prstGeom>
            <a:solidFill>
              <a:schemeClr val="bg1"/>
            </a:solidFill>
            <a:ln w="38100">
              <a:solidFill>
                <a:srgbClr val="56A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11" name="组合 3"/>
            <p:cNvGrpSpPr/>
            <p:nvPr/>
          </p:nvGrpSpPr>
          <p:grpSpPr>
            <a:xfrm>
              <a:off x="1245527" y="2102024"/>
              <a:ext cx="3031945" cy="3628994"/>
              <a:chOff x="517675" y="2140744"/>
              <a:chExt cx="3935045" cy="3628994"/>
            </a:xfrm>
          </p:grpSpPr>
          <p:sp>
            <p:nvSpPr>
              <p:cNvPr id="12" name="PA-文本框 42"/>
              <p:cNvSpPr txBox="1"/>
              <p:nvPr>
                <p:custDataLst>
                  <p:tags r:id="rId2"/>
                </p:custDataLst>
              </p:nvPr>
            </p:nvSpPr>
            <p:spPr>
              <a:xfrm>
                <a:off x="517675" y="2927187"/>
                <a:ext cx="3935045" cy="284255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其他垃圾指可回收物、厨余垃圾、有害垃圾以外的垃圾，整理好投放即可。</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例：无食物残留的方便面桶、餐盒，食品包装袋等。</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PA-文本框 6"/>
              <p:cNvSpPr txBox="1"/>
              <p:nvPr>
                <p:custDataLst>
                  <p:tags r:id="rId3"/>
                </p:custDataLst>
              </p:nvPr>
            </p:nvSpPr>
            <p:spPr>
              <a:xfrm>
                <a:off x="1071050" y="2140744"/>
                <a:ext cx="2828294" cy="391990"/>
              </a:xfrm>
              <a:prstGeom prst="rect">
                <a:avLst/>
              </a:prstGeom>
              <a:noFill/>
            </p:spPr>
            <p:txBody>
              <a:bodyPr wrap="square" rtlCol="0">
                <a:spAutoFit/>
              </a:bodyPr>
              <a:lstStyle/>
              <a:p>
                <a:pPr algn="ctr"/>
                <a:r>
                  <a:rPr lang="zh-CN" altLang="en-US" sz="2000" b="1" dirty="0">
                    <a:solidFill>
                      <a:schemeClr val="accent2">
                        <a:lumMod val="50000"/>
                      </a:schemeClr>
                    </a:solidFill>
                    <a:latin typeface="微软雅黑" panose="020B0503020204020204" pitchFamily="34" charset="-122"/>
                    <a:ea typeface="微软雅黑" panose="020B0503020204020204" pitchFamily="34" charset="-122"/>
                  </a:rPr>
                  <a:t>其他垃圾</a:t>
                </a:r>
                <a:endParaRPr lang="en-US" sz="2000" dirty="0">
                  <a:solidFill>
                    <a:srgbClr val="56A359"/>
                  </a:solidFill>
                  <a:cs typeface="+mn-ea"/>
                  <a:sym typeface="+mn-lt"/>
                </a:endParaRPr>
              </a:p>
            </p:txBody>
          </p:sp>
        </p:grpSp>
      </p:grpSp>
    </p:spTree>
  </p:cSld>
  <p:clrMapOvr>
    <a:masterClrMapping/>
  </p:clrMapOvr>
  <p:transition spd="slow" advTm="3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704271" y="351536"/>
            <a:ext cx="4783455" cy="58105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四 宿舍垃圾收纳与投放</a:t>
            </a:r>
          </a:p>
        </p:txBody>
      </p:sp>
      <p:pic>
        <p:nvPicPr>
          <p:cNvPr id="11" name="图片 10"/>
          <p:cNvPicPr>
            <a:picLocks noChangeAspect="1"/>
          </p:cNvPicPr>
          <p:nvPr/>
        </p:nvPicPr>
        <p:blipFill>
          <a:blip r:embed="rId4"/>
          <a:stretch>
            <a:fillRect/>
          </a:stretch>
        </p:blipFill>
        <p:spPr>
          <a:xfrm>
            <a:off x="1217877" y="2077651"/>
            <a:ext cx="3625970" cy="2719478"/>
          </a:xfrm>
          <a:prstGeom prst="rect">
            <a:avLst/>
          </a:prstGeom>
        </p:spPr>
      </p:pic>
      <p:sp>
        <p:nvSpPr>
          <p:cNvPr id="17" name="文本框 16"/>
          <p:cNvSpPr txBox="1"/>
          <p:nvPr/>
        </p:nvSpPr>
        <p:spPr>
          <a:xfrm>
            <a:off x="436605" y="5135946"/>
            <a:ext cx="5955957" cy="1338828"/>
          </a:xfrm>
          <a:prstGeom prst="rect">
            <a:avLst/>
          </a:prstGeom>
          <a:noFill/>
        </p:spPr>
        <p:txBody>
          <a:bodyPr wrap="square" rtlCol="0">
            <a:spAutoFit/>
          </a:bodyPr>
          <a:lstStyle/>
          <a:p>
            <a:pPr>
              <a:lnSpc>
                <a:spcPct val="150000"/>
              </a:lnSpc>
            </a:pPr>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小型可</a:t>
            </a:r>
            <a:r>
              <a:rPr lang="zh-CN" altLang="en-US" dirty="0">
                <a:solidFill>
                  <a:schemeClr val="accent2">
                    <a:lumMod val="50000"/>
                  </a:schemeClr>
                </a:solidFill>
                <a:latin typeface="微软雅黑" panose="020B0503020204020204" pitchFamily="34" charset="-122"/>
                <a:ea typeface="微软雅黑" panose="020B0503020204020204" pitchFamily="34" charset="-122"/>
              </a:rPr>
              <a:t>回收物如饮料</a:t>
            </a:r>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瓶，可踩</a:t>
            </a:r>
            <a:r>
              <a:rPr lang="zh-CN" altLang="en-US" dirty="0">
                <a:solidFill>
                  <a:schemeClr val="accent2">
                    <a:lumMod val="50000"/>
                  </a:schemeClr>
                </a:solidFill>
                <a:latin typeface="微软雅黑" panose="020B0503020204020204" pitchFamily="34" charset="-122"/>
                <a:ea typeface="微软雅黑" panose="020B0503020204020204" pitchFamily="34" charset="-122"/>
              </a:rPr>
              <a:t>扁后直接入可回收物</a:t>
            </a:r>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垃圾桶</a:t>
            </a:r>
            <a:endParaRPr lang="en-US" altLang="zh-CN" dirty="0">
              <a:solidFill>
                <a:schemeClr val="accent2">
                  <a:lumMod val="50000"/>
                </a:schemeClr>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accent2">
                    <a:lumMod val="50000"/>
                  </a:schemeClr>
                </a:solidFill>
                <a:latin typeface="微软雅黑" panose="020B0503020204020204" pitchFamily="34" charset="-122"/>
                <a:ea typeface="微软雅黑" panose="020B0503020204020204" pitchFamily="34" charset="-122"/>
              </a:rPr>
              <a:t>外包装纸箱</a:t>
            </a:r>
            <a:r>
              <a:rPr lang="zh-CN" altLang="en-US" dirty="0" smtClean="0">
                <a:solidFill>
                  <a:schemeClr val="accent2">
                    <a:lumMod val="50000"/>
                  </a:schemeClr>
                </a:solidFill>
                <a:latin typeface="微软雅黑" panose="020B0503020204020204" pitchFamily="34" charset="-122"/>
                <a:ea typeface="微软雅黑" panose="020B0503020204020204" pitchFamily="34" charset="-122"/>
              </a:rPr>
              <a:t>应拆开折叠</a:t>
            </a:r>
            <a:r>
              <a:rPr lang="zh-CN" altLang="en-US" dirty="0">
                <a:solidFill>
                  <a:schemeClr val="accent2">
                    <a:lumMod val="50000"/>
                  </a:schemeClr>
                </a:solidFill>
                <a:latin typeface="微软雅黑" panose="020B0503020204020204" pitchFamily="34" charset="-122"/>
                <a:ea typeface="微软雅黑" panose="020B0503020204020204" pitchFamily="34" charset="-122"/>
              </a:rPr>
              <a:t>放置</a:t>
            </a:r>
          </a:p>
          <a:p>
            <a:pPr>
              <a:lnSpc>
                <a:spcPct val="150000"/>
              </a:lnSpc>
            </a:pPr>
            <a:endParaRPr lang="zh-CN" altLang="en-US" dirty="0">
              <a:solidFill>
                <a:schemeClr val="accent2">
                  <a:lumMod val="50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5733534" y="2077651"/>
            <a:ext cx="6458466" cy="2939266"/>
          </a:xfrm>
          <a:prstGeom prst="rect">
            <a:avLst/>
          </a:prstGeom>
        </p:spPr>
        <p:txBody>
          <a:bodyPr wrap="square">
            <a:spAutoFit/>
          </a:bodyPr>
          <a:lstStyle/>
          <a:p>
            <a:pPr algn="ctr">
              <a:lnSpc>
                <a:spcPct val="150000"/>
              </a:lnSpc>
              <a:spcAft>
                <a:spcPts val="600"/>
              </a:spcAft>
            </a:pPr>
            <a:r>
              <a:rPr lang="zh-CN" altLang="en-US" sz="2000" b="1" dirty="0" smtClean="0">
                <a:solidFill>
                  <a:srgbClr val="C00000"/>
                </a:solidFill>
                <a:latin typeface="微软雅黑" panose="020B0503020204020204" pitchFamily="34" charset="-122"/>
                <a:ea typeface="微软雅黑" panose="020B0503020204020204" pitchFamily="34" charset="-122"/>
                <a:cs typeface="+mn-ea"/>
                <a:sym typeface="+mn-lt"/>
              </a:rPr>
              <a:t>温馨提示</a:t>
            </a:r>
            <a:endParaRPr lang="en-US" altLang="zh-CN" sz="2000" b="1" dirty="0" smtClean="0">
              <a:solidFill>
                <a:srgbClr val="C00000"/>
              </a:solidFill>
              <a:latin typeface="微软雅黑" panose="020B0503020204020204" pitchFamily="34" charset="-122"/>
              <a:ea typeface="微软雅黑" panose="020B0503020204020204" pitchFamily="34" charset="-122"/>
              <a:cs typeface="+mn-ea"/>
              <a:sym typeface="+mn-lt"/>
            </a:endParaRPr>
          </a:p>
          <a:p>
            <a:pPr algn="ctr">
              <a:lnSpc>
                <a:spcPct val="150000"/>
              </a:lnSpc>
              <a:spcAft>
                <a:spcPts val="600"/>
              </a:spcAft>
            </a:pP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同学们，一定注意不要将</a:t>
            </a:r>
            <a:r>
              <a:rPr lang="zh-CN" altLang="en-US" b="1" dirty="0">
                <a:solidFill>
                  <a:srgbClr val="C00000"/>
                </a:solidFill>
                <a:latin typeface="微软雅黑" panose="020B0503020204020204" pitchFamily="34" charset="-122"/>
                <a:ea typeface="微软雅黑" panose="020B0503020204020204" pitchFamily="34" charset="-122"/>
                <a:cs typeface="+mn-ea"/>
                <a:sym typeface="+mn-lt"/>
              </a:rPr>
              <a:t>剩饭剩菜倒入便池下水道</a:t>
            </a: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a:t>
            </a:r>
            <a:endParaRPr lang="en-US" altLang="zh-CN" b="1" dirty="0">
              <a:solidFill>
                <a:srgbClr val="C00000"/>
              </a:solidFill>
              <a:latin typeface="微软雅黑" panose="020B0503020204020204" pitchFamily="34" charset="-122"/>
              <a:ea typeface="微软雅黑" panose="020B0503020204020204" pitchFamily="34" charset="-122"/>
              <a:cs typeface="+mn-ea"/>
              <a:sym typeface="+mn-lt"/>
            </a:endParaRPr>
          </a:p>
          <a:p>
            <a:pPr algn="ctr">
              <a:lnSpc>
                <a:spcPct val="150000"/>
              </a:lnSpc>
              <a:spcAft>
                <a:spcPts val="600"/>
              </a:spcAft>
            </a:pP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倒下</a:t>
            </a:r>
            <a:r>
              <a:rPr lang="zh-CN" altLang="en-US" b="1" dirty="0">
                <a:solidFill>
                  <a:srgbClr val="C00000"/>
                </a:solidFill>
                <a:latin typeface="微软雅黑" panose="020B0503020204020204" pitchFamily="34" charset="-122"/>
                <a:ea typeface="微软雅黑" panose="020B0503020204020204" pitchFamily="34" charset="-122"/>
                <a:cs typeface="+mn-ea"/>
                <a:sym typeface="+mn-lt"/>
              </a:rPr>
              <a:t>的剩菜剩饭会</a:t>
            </a: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导致下水道堵塞，造成跑水、漏水情况频发！</a:t>
            </a:r>
            <a:endParaRPr lang="en-US" altLang="zh-CN" b="1" dirty="0">
              <a:solidFill>
                <a:srgbClr val="C00000"/>
              </a:solidFill>
              <a:latin typeface="微软雅黑" panose="020B0503020204020204" pitchFamily="34" charset="-122"/>
              <a:ea typeface="微软雅黑" panose="020B0503020204020204" pitchFamily="34" charset="-122"/>
              <a:cs typeface="+mn-ea"/>
              <a:sym typeface="+mn-lt"/>
            </a:endParaRPr>
          </a:p>
          <a:p>
            <a:pPr algn="ctr">
              <a:lnSpc>
                <a:spcPct val="150000"/>
              </a:lnSpc>
              <a:spcAft>
                <a:spcPts val="600"/>
              </a:spcAft>
            </a:pP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请大家不要</a:t>
            </a:r>
            <a:r>
              <a:rPr lang="zh-CN" altLang="en-US" b="1" dirty="0">
                <a:solidFill>
                  <a:srgbClr val="C00000"/>
                </a:solidFill>
                <a:latin typeface="微软雅黑" panose="020B0503020204020204" pitchFamily="34" charset="-122"/>
                <a:ea typeface="微软雅黑" panose="020B0503020204020204" pitchFamily="34" charset="-122"/>
                <a:cs typeface="+mn-ea"/>
                <a:sym typeface="+mn-lt"/>
              </a:rPr>
              <a:t>将垃圾扔在错误的</a:t>
            </a:r>
            <a:r>
              <a:rPr lang="zh-CN" altLang="en-US" b="1" dirty="0" smtClean="0">
                <a:solidFill>
                  <a:srgbClr val="C00000"/>
                </a:solidFill>
                <a:latin typeface="微软雅黑" panose="020B0503020204020204" pitchFamily="34" charset="-122"/>
                <a:ea typeface="微软雅黑" panose="020B0503020204020204" pitchFamily="34" charset="-122"/>
                <a:cs typeface="+mn-ea"/>
                <a:sym typeface="+mn-lt"/>
              </a:rPr>
              <a:t>地方，如果被查到了也会有相应的惩罚措施的！</a:t>
            </a:r>
            <a:endParaRPr lang="en-US" altLang="zh-CN" b="1" dirty="0">
              <a:solidFill>
                <a:srgbClr val="C00000"/>
              </a:solidFill>
              <a:latin typeface="微软雅黑" panose="020B0503020204020204" pitchFamily="34" charset="-122"/>
              <a:ea typeface="微软雅黑" panose="020B0503020204020204" pitchFamily="34" charset="-122"/>
              <a:cs typeface="+mn-ea"/>
              <a:sym typeface="+mn-lt"/>
            </a:endParaRPr>
          </a:p>
          <a:p>
            <a:pPr algn="ctr">
              <a:lnSpc>
                <a:spcPct val="150000"/>
              </a:lnSpc>
              <a:spcAft>
                <a:spcPts val="600"/>
              </a:spcAft>
            </a:pPr>
            <a:endParaRPr lang="en-US" altLang="zh-CN" b="1"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8" name="PA-文本框 6"/>
          <p:cNvSpPr txBox="1"/>
          <p:nvPr>
            <p:custDataLst>
              <p:tags r:id="rId1"/>
            </p:custDataLst>
          </p:nvPr>
        </p:nvSpPr>
        <p:spPr>
          <a:xfrm>
            <a:off x="1151975" y="1382087"/>
            <a:ext cx="3440261" cy="430887"/>
          </a:xfrm>
          <a:prstGeom prst="rect">
            <a:avLst/>
          </a:prstGeom>
          <a:noFill/>
        </p:spPr>
        <p:txBody>
          <a:bodyPr wrap="square" rtlCol="0">
            <a:spAutoFit/>
          </a:bodyPr>
          <a:lstStyle/>
          <a:p>
            <a:pPr algn="ctr"/>
            <a:r>
              <a:rPr lang="zh-CN" altLang="en-US" sz="2200" b="1" dirty="0">
                <a:solidFill>
                  <a:srgbClr val="C00000"/>
                </a:solidFill>
                <a:latin typeface="微软雅黑" panose="020B0503020204020204" pitchFamily="34" charset="-122"/>
                <a:ea typeface="微软雅黑" panose="020B0503020204020204" pitchFamily="34" charset="-122"/>
              </a:rPr>
              <a:t>具体分类要求</a:t>
            </a:r>
            <a:endParaRPr lang="en-US" sz="2200" dirty="0">
              <a:solidFill>
                <a:srgbClr val="C00000"/>
              </a:solidFill>
              <a:cs typeface="+mn-ea"/>
              <a:sym typeface="+mn-lt"/>
            </a:endParaRPr>
          </a:p>
        </p:txBody>
      </p:sp>
    </p:spTree>
  </p:cSld>
  <p:clrMapOvr>
    <a:masterClrMapping/>
  </p:clrMapOvr>
  <p:transition spd="slow" advTm="3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4"/>
          <p:cNvSpPr/>
          <p:nvPr/>
        </p:nvSpPr>
        <p:spPr>
          <a:xfrm>
            <a:off x="0" y="2501900"/>
            <a:ext cx="12192000" cy="2328863"/>
          </a:xfrm>
          <a:prstGeom prst="rect">
            <a:avLst/>
          </a:prstGeom>
          <a:solidFill>
            <a:srgbClr val="339933">
              <a:alpha val="38039"/>
            </a:srgbClr>
          </a:solidFill>
          <a:ln w="12700">
            <a:noFill/>
          </a:ln>
        </p:spPr>
        <p:txBody>
          <a:bodyPr anchor="ctr"/>
          <a:lstStyle/>
          <a:p>
            <a:pPr algn="ctr">
              <a:buFont typeface="Arial" panose="020B0604020202020204" pitchFamily="34" charset="0"/>
              <a:buNone/>
            </a:pPr>
            <a:endParaRPr lang="zh-CN" altLang="zh-CN" dirty="0">
              <a:solidFill>
                <a:srgbClr val="FFFFFF"/>
              </a:solidFill>
              <a:latin typeface="+mn-lt"/>
              <a:ea typeface="+mn-ea"/>
              <a:cs typeface="+mn-ea"/>
              <a:sym typeface="+mn-lt"/>
            </a:endParaRPr>
          </a:p>
        </p:txBody>
      </p:sp>
      <p:sp>
        <p:nvSpPr>
          <p:cNvPr id="84994" name="TextBox 8"/>
          <p:cNvSpPr/>
          <p:nvPr/>
        </p:nvSpPr>
        <p:spPr>
          <a:xfrm>
            <a:off x="368300" y="3282156"/>
            <a:ext cx="11455400" cy="768350"/>
          </a:xfrm>
          <a:prstGeom prst="rect">
            <a:avLst/>
          </a:prstGeom>
          <a:noFill/>
          <a:ln w="9525">
            <a:noFill/>
          </a:ln>
        </p:spPr>
        <p:txBody>
          <a:bodyPr anchor="t">
            <a:spAutoFit/>
          </a:bodyPr>
          <a:lstStyle/>
          <a:p>
            <a:pPr algn="ctr">
              <a:buFont typeface="Arial" panose="020B0604020202020204" pitchFamily="34" charset="0"/>
              <a:buNone/>
            </a:pPr>
            <a:r>
              <a:rPr lang="zh-CN" altLang="en-US" sz="4400" b="1" dirty="0">
                <a:solidFill>
                  <a:srgbClr val="006600"/>
                </a:solidFill>
                <a:latin typeface="+mn-lt"/>
                <a:ea typeface="+mn-ea"/>
                <a:cs typeface="+mn-ea"/>
                <a:sym typeface="+mn-lt"/>
              </a:rPr>
              <a:t>谢谢大家支持！</a:t>
            </a:r>
          </a:p>
        </p:txBody>
      </p:sp>
      <p:pic>
        <p:nvPicPr>
          <p:cNvPr id="19459" name="图片 25"/>
          <p:cNvPicPr>
            <a:picLocks noChangeAspect="1"/>
          </p:cNvPicPr>
          <p:nvPr/>
        </p:nvPicPr>
        <p:blipFill>
          <a:blip r:embed="rId3" cstate="print"/>
          <a:stretch>
            <a:fillRect/>
          </a:stretch>
        </p:blipFill>
        <p:spPr>
          <a:xfrm>
            <a:off x="223838" y="215900"/>
            <a:ext cx="3141662" cy="801688"/>
          </a:xfrm>
          <a:prstGeom prst="rect">
            <a:avLst/>
          </a:prstGeom>
          <a:noFill/>
          <a:ln w="9525">
            <a:noFill/>
          </a:ln>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箭头: 燕尾形 3"/>
          <p:cNvSpPr/>
          <p:nvPr/>
        </p:nvSpPr>
        <p:spPr>
          <a:xfrm>
            <a:off x="681756" y="3021788"/>
            <a:ext cx="11306112" cy="1859166"/>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CN" altLang="en-US">
              <a:cs typeface="+mn-ea"/>
              <a:sym typeface="+mn-lt"/>
            </a:endParaRPr>
          </a:p>
        </p:txBody>
      </p:sp>
      <p:grpSp>
        <p:nvGrpSpPr>
          <p:cNvPr id="2" name="组合 44"/>
          <p:cNvGrpSpPr/>
          <p:nvPr/>
        </p:nvGrpSpPr>
        <p:grpSpPr>
          <a:xfrm>
            <a:off x="5587068" y="3701747"/>
            <a:ext cx="5486400" cy="2344817"/>
            <a:chOff x="4722553" y="3635794"/>
            <a:chExt cx="5486400" cy="2344817"/>
          </a:xfrm>
        </p:grpSpPr>
        <p:sp>
          <p:nvSpPr>
            <p:cNvPr id="30" name="PA-文本框 42"/>
            <p:cNvSpPr txBox="1"/>
            <p:nvPr>
              <p:custDataLst>
                <p:tags r:id="rId3"/>
              </p:custDataLst>
            </p:nvPr>
          </p:nvSpPr>
          <p:spPr>
            <a:xfrm>
              <a:off x="4722553" y="4410951"/>
              <a:ext cx="5486400" cy="1569660"/>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just">
                <a:lnSpc>
                  <a:spcPct val="150000"/>
                </a:lnSpc>
              </a:pP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sym typeface="+mn-lt"/>
                </a:rPr>
                <a:t>3.</a:t>
              </a:r>
              <a:r>
                <a:rPr lang="zh-CN" altLang="en-US" sz="1600" dirty="0">
                  <a:solidFill>
                    <a:srgbClr val="000000">
                      <a:lumMod val="65000"/>
                      <a:lumOff val="35000"/>
                    </a:srgbClr>
                  </a:solidFill>
                  <a:latin typeface="微软雅黑" panose="020B0503020204020204" pitchFamily="34" charset="-122"/>
                  <a:ea typeface="微软雅黑" panose="020B0503020204020204" pitchFamily="34" charset="-122"/>
                  <a:cs typeface="+mn-ea"/>
                  <a:sym typeface="+mn-lt"/>
                </a:rPr>
                <a:t>为加强监督和指导，北京教育系统建立了垃圾分类工作督查检查工作机制，将生活垃圾分类工作统筹纳入各级督查内容中。各督查组和联络员入区入校督查时将同步督查垃圾分类工作落实情况。</a:t>
              </a:r>
              <a:endParaRPr lang="id-ID"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sym typeface="+mn-lt"/>
              </a:endParaRPr>
            </a:p>
          </p:txBody>
        </p:sp>
        <p:sp>
          <p:nvSpPr>
            <p:cNvPr id="16" name="椭圆 15"/>
            <p:cNvSpPr/>
            <p:nvPr/>
          </p:nvSpPr>
          <p:spPr>
            <a:xfrm>
              <a:off x="7919365" y="3635794"/>
              <a:ext cx="464792" cy="464791"/>
            </a:xfrm>
            <a:prstGeom prst="ellipse">
              <a:avLst/>
            </a:prstGeom>
            <a:solidFill>
              <a:srgbClr val="56A35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CN" altLang="en-US">
                <a:latin typeface="仿宋" panose="02010609060101010101" charset="-122"/>
                <a:ea typeface="仿宋" panose="02010609060101010101" charset="-122"/>
                <a:cs typeface="+mn-ea"/>
                <a:sym typeface="+mn-lt"/>
              </a:endParaRPr>
            </a:p>
          </p:txBody>
        </p:sp>
      </p:grpSp>
      <p:grpSp>
        <p:nvGrpSpPr>
          <p:cNvPr id="3" name="组合 42"/>
          <p:cNvGrpSpPr/>
          <p:nvPr/>
        </p:nvGrpSpPr>
        <p:grpSpPr>
          <a:xfrm>
            <a:off x="2004969" y="1078001"/>
            <a:ext cx="8506436" cy="3095213"/>
            <a:chOff x="1955534" y="1005372"/>
            <a:chExt cx="8506436" cy="3095213"/>
          </a:xfrm>
        </p:grpSpPr>
        <p:sp>
          <p:nvSpPr>
            <p:cNvPr id="6" name="椭圆 5"/>
            <p:cNvSpPr/>
            <p:nvPr/>
          </p:nvSpPr>
          <p:spPr>
            <a:xfrm>
              <a:off x="2666243" y="3635794"/>
              <a:ext cx="464792" cy="464791"/>
            </a:xfrm>
            <a:prstGeom prst="ellipse">
              <a:avLst/>
            </a:prstGeom>
            <a:solidFill>
              <a:srgbClr val="56A35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CN" altLang="en-US">
                <a:latin typeface="仿宋" panose="02010609060101010101" charset="-122"/>
                <a:ea typeface="仿宋" panose="02010609060101010101" charset="-122"/>
                <a:cs typeface="+mn-ea"/>
                <a:sym typeface="+mn-lt"/>
              </a:endParaRPr>
            </a:p>
          </p:txBody>
        </p:sp>
        <p:sp>
          <p:nvSpPr>
            <p:cNvPr id="36" name="PA-文本框 42"/>
            <p:cNvSpPr txBox="1"/>
            <p:nvPr>
              <p:custDataLst>
                <p:tags r:id="rId2"/>
              </p:custDataLst>
            </p:nvPr>
          </p:nvSpPr>
          <p:spPr>
            <a:xfrm>
              <a:off x="1955534" y="1005372"/>
              <a:ext cx="8506436" cy="2332946"/>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1.</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新版《北京市生活垃圾管理条例》明确：</a:t>
              </a:r>
              <a:endPar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endParaRPr>
            </a:p>
            <a:p>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单位和个人应当按照生活垃圾分类管理责任人公示的时间、地点投放生活垃圾，</a:t>
              </a:r>
              <a:r>
                <a:rPr lang="zh-CN" altLang="zh-CN" sz="1600" dirty="0">
                  <a:solidFill>
                    <a:srgbClr val="FF0000"/>
                  </a:solidFill>
                  <a:latin typeface="微软雅黑" panose="020B0503020204020204" pitchFamily="34" charset="-122"/>
                  <a:ea typeface="微软雅黑" panose="020B0503020204020204" pitchFamily="34" charset="-122"/>
                  <a:cs typeface="+mn-ea"/>
                </a:rPr>
                <a:t>个人</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屡次违反将处</a:t>
              </a:r>
              <a:r>
                <a:rPr lang="en-US" altLang="zh-CN" sz="1600" dirty="0">
                  <a:solidFill>
                    <a:srgbClr val="FF0000"/>
                  </a:solidFill>
                  <a:latin typeface="微软雅黑" panose="020B0503020204020204" pitchFamily="34" charset="-122"/>
                  <a:ea typeface="微软雅黑" panose="020B0503020204020204" pitchFamily="34" charset="-122"/>
                  <a:cs typeface="+mn-ea"/>
                </a:rPr>
                <a:t>50</a:t>
              </a:r>
              <a:r>
                <a:rPr lang="zh-CN" altLang="zh-CN" sz="1600" dirty="0">
                  <a:solidFill>
                    <a:srgbClr val="FF0000"/>
                  </a:solidFill>
                  <a:latin typeface="微软雅黑" panose="020B0503020204020204" pitchFamily="34" charset="-122"/>
                  <a:ea typeface="微软雅黑" panose="020B0503020204020204" pitchFamily="34" charset="-122"/>
                  <a:cs typeface="+mn-ea"/>
                </a:rPr>
                <a:t>元以上</a:t>
              </a:r>
              <a:r>
                <a:rPr lang="en-US" altLang="zh-CN" sz="1600" dirty="0">
                  <a:solidFill>
                    <a:srgbClr val="FF0000"/>
                  </a:solidFill>
                  <a:latin typeface="微软雅黑" panose="020B0503020204020204" pitchFamily="34" charset="-122"/>
                  <a:ea typeface="微软雅黑" panose="020B0503020204020204" pitchFamily="34" charset="-122"/>
                  <a:cs typeface="+mn-ea"/>
                </a:rPr>
                <a:t>200</a:t>
              </a:r>
              <a:r>
                <a:rPr lang="zh-CN" altLang="zh-CN" sz="1600" dirty="0">
                  <a:solidFill>
                    <a:srgbClr val="FF0000"/>
                  </a:solidFill>
                  <a:latin typeface="微软雅黑" panose="020B0503020204020204" pitchFamily="34" charset="-122"/>
                  <a:ea typeface="微软雅黑" panose="020B0503020204020204" pitchFamily="34" charset="-122"/>
                  <a:cs typeface="+mn-ea"/>
                </a:rPr>
                <a:t>元以下罚款</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a:t>
              </a:r>
            </a:p>
            <a:p>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提高了</a:t>
              </a:r>
              <a:r>
                <a:rPr lang="zh-CN" altLang="zh-CN" sz="1600" dirty="0">
                  <a:solidFill>
                    <a:srgbClr val="FF0000"/>
                  </a:solidFill>
                  <a:latin typeface="微软雅黑" panose="020B0503020204020204" pitchFamily="34" charset="-122"/>
                  <a:ea typeface="微软雅黑" panose="020B0503020204020204" pitchFamily="34" charset="-122"/>
                  <a:cs typeface="+mn-ea"/>
                </a:rPr>
                <a:t>责任主体垃圾“混装混运”</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的处罚金额，由“处</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5000</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元以上</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5</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万元以下罚款”提高为</a:t>
              </a:r>
              <a:r>
                <a:rPr lang="zh-CN" altLang="zh-CN" sz="1600" dirty="0">
                  <a:solidFill>
                    <a:srgbClr val="FF0000"/>
                  </a:solidFill>
                  <a:latin typeface="微软雅黑" panose="020B0503020204020204" pitchFamily="34" charset="-122"/>
                  <a:ea typeface="微软雅黑" panose="020B0503020204020204" pitchFamily="34" charset="-122"/>
                  <a:cs typeface="+mn-ea"/>
                </a:rPr>
                <a:t>“</a:t>
              </a:r>
              <a:r>
                <a:rPr lang="en-US" altLang="zh-CN" sz="1600" dirty="0">
                  <a:solidFill>
                    <a:srgbClr val="FF0000"/>
                  </a:solidFill>
                  <a:latin typeface="微软雅黑" panose="020B0503020204020204" pitchFamily="34" charset="-122"/>
                  <a:ea typeface="微软雅黑" panose="020B0503020204020204" pitchFamily="34" charset="-122"/>
                  <a:cs typeface="+mn-ea"/>
                </a:rPr>
                <a:t>2</a:t>
              </a:r>
              <a:r>
                <a:rPr lang="zh-CN" altLang="zh-CN" sz="1600" dirty="0">
                  <a:solidFill>
                    <a:srgbClr val="FF0000"/>
                  </a:solidFill>
                  <a:latin typeface="微软雅黑" panose="020B0503020204020204" pitchFamily="34" charset="-122"/>
                  <a:ea typeface="微软雅黑" panose="020B0503020204020204" pitchFamily="34" charset="-122"/>
                  <a:cs typeface="+mn-ea"/>
                </a:rPr>
                <a:t>万元以上</a:t>
              </a:r>
              <a:r>
                <a:rPr lang="en-US" altLang="zh-CN" sz="1600" dirty="0">
                  <a:solidFill>
                    <a:srgbClr val="FF0000"/>
                  </a:solidFill>
                  <a:latin typeface="微软雅黑" panose="020B0503020204020204" pitchFamily="34" charset="-122"/>
                  <a:ea typeface="微软雅黑" panose="020B0503020204020204" pitchFamily="34" charset="-122"/>
                  <a:cs typeface="+mn-ea"/>
                </a:rPr>
                <a:t>10</a:t>
              </a:r>
              <a:r>
                <a:rPr lang="zh-CN" altLang="zh-CN" sz="1600" dirty="0">
                  <a:solidFill>
                    <a:srgbClr val="FF0000"/>
                  </a:solidFill>
                  <a:latin typeface="微软雅黑" panose="020B0503020204020204" pitchFamily="34" charset="-122"/>
                  <a:ea typeface="微软雅黑" panose="020B0503020204020204" pitchFamily="34" charset="-122"/>
                  <a:cs typeface="+mn-ea"/>
                </a:rPr>
                <a:t>万元以下罚款”</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a:t>
              </a:r>
            </a:p>
            <a:p>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责任主体未建立垃圾分类管理台账，或者不如实记录责任范围内生活垃圾排放情况的，处</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1000</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元以上</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1</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万元以下罚款。</a:t>
              </a:r>
            </a:p>
          </p:txBody>
        </p:sp>
      </p:grpSp>
      <p:grpSp>
        <p:nvGrpSpPr>
          <p:cNvPr id="5" name="组合 43"/>
          <p:cNvGrpSpPr/>
          <p:nvPr/>
        </p:nvGrpSpPr>
        <p:grpSpPr>
          <a:xfrm>
            <a:off x="1132514" y="3718974"/>
            <a:ext cx="4989554" cy="2096647"/>
            <a:chOff x="692541" y="3719684"/>
            <a:chExt cx="4989554" cy="2096647"/>
          </a:xfrm>
        </p:grpSpPr>
        <p:sp>
          <p:nvSpPr>
            <p:cNvPr id="8" name="椭圆 7"/>
            <p:cNvSpPr/>
            <p:nvPr/>
          </p:nvSpPr>
          <p:spPr>
            <a:xfrm>
              <a:off x="5217303" y="3719684"/>
              <a:ext cx="464792" cy="464791"/>
            </a:xfrm>
            <a:prstGeom prst="ellipse">
              <a:avLst/>
            </a:prstGeom>
            <a:solidFill>
              <a:srgbClr val="56A35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CN" altLang="en-US">
                <a:latin typeface="仿宋" panose="02010609060101010101" charset="-122"/>
                <a:ea typeface="仿宋" panose="02010609060101010101" charset="-122"/>
                <a:cs typeface="+mn-ea"/>
                <a:sym typeface="+mn-lt"/>
              </a:endParaRPr>
            </a:p>
          </p:txBody>
        </p:sp>
        <p:sp>
          <p:nvSpPr>
            <p:cNvPr id="40" name="PA-文本框 42"/>
            <p:cNvSpPr txBox="1"/>
            <p:nvPr>
              <p:custDataLst>
                <p:tags r:id="rId1"/>
              </p:custDataLst>
            </p:nvPr>
          </p:nvSpPr>
          <p:spPr>
            <a:xfrm>
              <a:off x="692541" y="4443648"/>
              <a:ext cx="4018327" cy="1372683"/>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lvl="0">
                <a:defRPr/>
              </a:pP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2.5</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月</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6</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日，学院路街道综合行政执法队在垃圾分类新法规的执法检查中对某餐饮企业垃圾分类混投错投现象开出首张罚单，责令其立即整改并处以</a:t>
              </a:r>
              <a:r>
                <a:rPr lang="en-US"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1000</a:t>
              </a:r>
              <a:r>
                <a:rPr lang="zh-CN"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rPr>
                <a:t>元罚款。</a:t>
              </a:r>
              <a:endParaRPr lang="id-ID" altLang="zh-CN" sz="1600" dirty="0">
                <a:solidFill>
                  <a:srgbClr val="000000">
                    <a:lumMod val="65000"/>
                    <a:lumOff val="35000"/>
                  </a:srgbClr>
                </a:solidFill>
                <a:latin typeface="微软雅黑" panose="020B0503020204020204" pitchFamily="34" charset="-122"/>
                <a:ea typeface="微软雅黑" panose="020B0503020204020204" pitchFamily="34" charset="-122"/>
                <a:cs typeface="+mn-ea"/>
                <a:sym typeface="+mn-lt"/>
              </a:endParaRPr>
            </a:p>
          </p:txBody>
        </p:sp>
      </p:grpSp>
      <p:cxnSp>
        <p:nvCxnSpPr>
          <p:cNvPr id="18" name="直接连接符 17"/>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Tree>
  </p:cSld>
  <p:clrMapOvr>
    <a:masterClrMapping/>
  </p:clrMapOvr>
  <p:transition spd="slow" advTm="3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直接连接符 26"/>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493450" y="1374497"/>
            <a:ext cx="5003934" cy="400110"/>
          </a:xfrm>
          <a:prstGeom prst="rect">
            <a:avLst/>
          </a:prstGeom>
        </p:spPr>
        <p:txBody>
          <a:bodyPr wrap="square">
            <a:spAutoFit/>
          </a:bodyPr>
          <a:lstStyle/>
          <a:p>
            <a:pPr lvl="0" algn="ctr">
              <a:spcBef>
                <a:spcPts val="600"/>
              </a:spcBef>
              <a:spcAft>
                <a:spcPts val="600"/>
              </a:spcAft>
            </a:pPr>
            <a:r>
              <a:rPr lang="zh-CN" altLang="en-US" sz="2000" b="1" dirty="0">
                <a:solidFill>
                  <a:srgbClr val="006600"/>
                </a:solidFill>
                <a:latin typeface="微软雅黑" panose="020B0503020204020204" pitchFamily="34" charset="-122"/>
                <a:ea typeface="微软雅黑" panose="020B0503020204020204" pitchFamily="34" charset="-122"/>
              </a:rPr>
              <a:t>学生个人未按规定投放的相关处罚规定：</a:t>
            </a:r>
            <a:endParaRPr lang="en-US" altLang="zh-CN" sz="2000" dirty="0">
              <a:solidFill>
                <a:srgbClr val="000000"/>
              </a:solidFill>
              <a:latin typeface="微软雅黑" panose="020B0503020204020204" pitchFamily="34" charset="-122"/>
              <a:ea typeface="微软雅黑" panose="020B0503020204020204" pitchFamily="34" charset="-122"/>
            </a:endParaRPr>
          </a:p>
        </p:txBody>
      </p:sp>
      <p:sp>
        <p:nvSpPr>
          <p:cNvPr id="4" name="PA-文本框 42"/>
          <p:cNvSpPr txBox="1"/>
          <p:nvPr>
            <p:custDataLst>
              <p:tags r:id="rId1"/>
            </p:custDataLst>
          </p:nvPr>
        </p:nvSpPr>
        <p:spPr>
          <a:xfrm>
            <a:off x="950531" y="3114489"/>
            <a:ext cx="6809222" cy="1938992"/>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00000"/>
              </a:lnSpc>
            </a:pP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由垃圾分类管理责任人进行劝阻；</a:t>
            </a:r>
          </a:p>
          <a:p>
            <a:pPr marL="179705" algn="ctr">
              <a:lnSpc>
                <a:spcPct val="100000"/>
              </a:lnSpc>
              <a:spcBef>
                <a:spcPts val="0"/>
              </a:spcBef>
            </a:pPr>
            <a:endPar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a:lnSpc>
                <a:spcPct val="100000"/>
              </a:lnSpc>
            </a:pP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拒不听从的，城管部门给予书面警告；</a:t>
            </a:r>
            <a:endPar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宋体" panose="02010600030101010101" pitchFamily="2" charset="-122"/>
              <a:sym typeface="+mn-ea"/>
            </a:endParaRPr>
          </a:p>
          <a:p>
            <a:pPr marL="179705" algn="ctr">
              <a:lnSpc>
                <a:spcPct val="100000"/>
              </a:lnSpc>
              <a:spcBef>
                <a:spcPts val="0"/>
              </a:spcBef>
            </a:pPr>
            <a:endPar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a:lnSpc>
                <a:spcPct val="100000"/>
              </a:lnSpc>
            </a:pP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再次违反的，处</a:t>
            </a:r>
            <a:r>
              <a:rPr lang="en-US" altLang="zh-CN"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50</a:t>
            </a: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元以上</a:t>
            </a:r>
            <a:r>
              <a:rPr lang="en-US" altLang="zh-CN"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200</a:t>
            </a: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元以下罚款，</a:t>
            </a:r>
            <a:endParaRPr lang="en-US" altLang="zh-CN"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a:lnSpc>
                <a:spcPct val="100000"/>
              </a:lnSpc>
            </a:pPr>
            <a:r>
              <a:rPr lang="zh-CN" altLang="en-US"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如自愿参加社区服务，可不予处罚。</a:t>
            </a: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8436" y="4478457"/>
            <a:ext cx="4652832" cy="1838639"/>
          </a:xfrm>
          <a:prstGeom prst="rect">
            <a:avLst/>
          </a:prstGeom>
        </p:spPr>
      </p:pic>
      <p:sp>
        <p:nvSpPr>
          <p:cNvPr id="2" name="矩形 1"/>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
        <p:nvSpPr>
          <p:cNvPr id="6" name="矩形 5"/>
          <p:cNvSpPr/>
          <p:nvPr/>
        </p:nvSpPr>
        <p:spPr>
          <a:xfrm>
            <a:off x="835202" y="2404903"/>
            <a:ext cx="4450257" cy="369332"/>
          </a:xfrm>
          <a:prstGeom prst="rect">
            <a:avLst/>
          </a:prstGeom>
        </p:spPr>
        <p:txBody>
          <a:bodyPr wrap="none">
            <a:spAutoFit/>
          </a:bodyPr>
          <a:lstStyle/>
          <a:p>
            <a:r>
              <a:rPr lang="en-US" altLang="zh-CN" b="1" dirty="0" smtClean="0">
                <a:solidFill>
                  <a:srgbClr val="000000">
                    <a:lumMod val="65000"/>
                    <a:lumOff val="35000"/>
                  </a:srgbClr>
                </a:solidFill>
                <a:latin typeface="微软雅黑" panose="020B0503020204020204" pitchFamily="34" charset="-122"/>
                <a:ea typeface="微软雅黑" panose="020B0503020204020204" pitchFamily="34" charset="-122"/>
                <a:cs typeface="+mn-ea"/>
              </a:rPr>
              <a:t>1   </a:t>
            </a:r>
            <a:r>
              <a:rPr lang="zh-CN" altLang="zh-CN" b="1" dirty="0" smtClean="0">
                <a:solidFill>
                  <a:srgbClr val="000000">
                    <a:lumMod val="65000"/>
                    <a:lumOff val="35000"/>
                  </a:srgbClr>
                </a:solidFill>
                <a:latin typeface="微软雅黑" panose="020B0503020204020204" pitchFamily="34" charset="-122"/>
                <a:ea typeface="微软雅黑" panose="020B0503020204020204" pitchFamily="34" charset="-122"/>
                <a:cs typeface="+mn-ea"/>
              </a:rPr>
              <a:t>新版</a:t>
            </a:r>
            <a:r>
              <a:rPr lang="zh-CN" altLang="zh-CN" b="1" dirty="0">
                <a:solidFill>
                  <a:srgbClr val="000000">
                    <a:lumMod val="65000"/>
                    <a:lumOff val="35000"/>
                  </a:srgbClr>
                </a:solidFill>
                <a:latin typeface="微软雅黑" panose="020B0503020204020204" pitchFamily="34" charset="-122"/>
                <a:ea typeface="微软雅黑" panose="020B0503020204020204" pitchFamily="34" charset="-122"/>
                <a:cs typeface="+mn-ea"/>
              </a:rPr>
              <a:t>《北京市生活垃圾管理条例》明确</a:t>
            </a:r>
            <a:endParaRPr lang="zh-CN" altLang="en-US" b="1" dirty="0"/>
          </a:p>
        </p:txBody>
      </p:sp>
      <p:sp>
        <p:nvSpPr>
          <p:cNvPr id="8" name="矩形 7"/>
          <p:cNvSpPr/>
          <p:nvPr/>
        </p:nvSpPr>
        <p:spPr>
          <a:xfrm>
            <a:off x="6377820" y="1745529"/>
            <a:ext cx="3065263" cy="369332"/>
          </a:xfrm>
          <a:prstGeom prst="rect">
            <a:avLst/>
          </a:prstGeom>
        </p:spPr>
        <p:txBody>
          <a:bodyPr wrap="none">
            <a:spAutoFit/>
          </a:bodyPr>
          <a:lstStyle/>
          <a:p>
            <a:r>
              <a:rPr lang="en-US" altLang="zh-CN" b="1" dirty="0">
                <a:solidFill>
                  <a:srgbClr val="000000">
                    <a:lumMod val="65000"/>
                    <a:lumOff val="35000"/>
                  </a:srgbClr>
                </a:solidFill>
                <a:latin typeface="微软雅黑" panose="020B0503020204020204" pitchFamily="34" charset="-122"/>
                <a:ea typeface="微软雅黑" panose="020B0503020204020204" pitchFamily="34" charset="-122"/>
                <a:cs typeface="+mn-ea"/>
              </a:rPr>
              <a:t>2</a:t>
            </a:r>
            <a:r>
              <a:rPr lang="en-US" altLang="zh-CN" b="1" dirty="0" smtClean="0">
                <a:solidFill>
                  <a:srgbClr val="000000">
                    <a:lumMod val="65000"/>
                    <a:lumOff val="35000"/>
                  </a:srgbClr>
                </a:solidFill>
                <a:latin typeface="微软雅黑" panose="020B0503020204020204" pitchFamily="34" charset="-122"/>
                <a:ea typeface="微软雅黑" panose="020B0503020204020204" pitchFamily="34" charset="-122"/>
                <a:cs typeface="+mn-ea"/>
              </a:rPr>
              <a:t>   </a:t>
            </a:r>
            <a:r>
              <a:rPr lang="zh-CN" altLang="en-US" b="1" dirty="0" smtClean="0">
                <a:solidFill>
                  <a:srgbClr val="000000">
                    <a:lumMod val="65000"/>
                    <a:lumOff val="35000"/>
                  </a:srgbClr>
                </a:solidFill>
                <a:latin typeface="微软雅黑" panose="020B0503020204020204" pitchFamily="34" charset="-122"/>
                <a:ea typeface="微软雅黑" panose="020B0503020204020204" pitchFamily="34" charset="-122"/>
                <a:cs typeface="+mn-ea"/>
              </a:rPr>
              <a:t>学校及学院相关奖惩制度</a:t>
            </a:r>
            <a:endParaRPr lang="zh-CN" altLang="en-US" b="1" dirty="0"/>
          </a:p>
        </p:txBody>
      </p:sp>
      <p:sp>
        <p:nvSpPr>
          <p:cNvPr id="7" name="矩形 6"/>
          <p:cNvSpPr/>
          <p:nvPr/>
        </p:nvSpPr>
        <p:spPr>
          <a:xfrm>
            <a:off x="6377820" y="2346843"/>
            <a:ext cx="4985815" cy="1737142"/>
          </a:xfrm>
          <a:prstGeom prst="rect">
            <a:avLst/>
          </a:prstGeom>
        </p:spPr>
        <p:txBody>
          <a:bodyPr wrap="square">
            <a:spAutoFit/>
          </a:bodyPr>
          <a:lstStyle/>
          <a:p>
            <a:pPr lvl="0" algn="just">
              <a:lnSpc>
                <a:spcPts val="2600"/>
              </a:lnSpc>
              <a:spcAft>
                <a:spcPts val="0"/>
              </a:spcAft>
            </a:pPr>
            <a:r>
              <a:rPr lang="zh-CN" altLang="zh-CN" sz="2000" b="1" kern="0" dirty="0">
                <a:gradFill>
                  <a:gsLst>
                    <a:gs pos="0">
                      <a:srgbClr val="8A0012"/>
                    </a:gs>
                    <a:gs pos="50000">
                      <a:srgbClr val="E01425"/>
                    </a:gs>
                    <a:gs pos="100000">
                      <a:srgbClr val="DF6342"/>
                    </a:gs>
                  </a:gsLst>
                  <a:lin ang="5400000" scaled="0"/>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对不听劝告、拒不履行垃圾分类义务的学生，所在学院进行批评教育，对仍不完成的取消其当年的评奖评优资格直至依据《北京林业大学学生违纪处分办法》给予通报批评或警告以上处分。</a:t>
            </a:r>
          </a:p>
        </p:txBody>
      </p:sp>
    </p:spTree>
  </p:cSld>
  <p:clrMapOvr>
    <a:masterClrMapping/>
  </p:clrMapOvr>
  <p:transition spd="slow" advTm="3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
        <p:nvSpPr>
          <p:cNvPr id="5" name="PA-文本框 42"/>
          <p:cNvSpPr txBox="1"/>
          <p:nvPr>
            <p:custDataLst>
              <p:tags r:id="rId1"/>
            </p:custDataLst>
          </p:nvPr>
        </p:nvSpPr>
        <p:spPr>
          <a:xfrm>
            <a:off x="1517531" y="1655559"/>
            <a:ext cx="10268886" cy="3862596"/>
          </a:xfrm>
          <a:prstGeom prst="rect">
            <a:avLst/>
          </a:prstGeom>
          <a:ln>
            <a:solidFill>
              <a:schemeClr val="tx1"/>
            </a:solidFill>
            <a:prstDash val="lgDash"/>
          </a:ln>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spcAft>
                <a:spcPts val="600"/>
              </a:spcAft>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目前厨余垃圾桶的处理费用由</a:t>
            </a: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11</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元</a:t>
            </a: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小桶</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上升为</a:t>
            </a: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50</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元</a:t>
            </a:r>
            <a:r>
              <a:rPr lang="en-US" altLang="zh-CN" sz="2000" b="1" dirty="0">
                <a:solidFill>
                  <a:srgbClr val="006600"/>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小桶</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，学校垃圾分类的经济成本和人力</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成本大幅增高，</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因此提倡大家</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从源头减量，减少垃圾的产生</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。食堂现在推出了光盘行动，还推出了许多小碗菜，也是希望大家能</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适度取餐，减少剩饭剩菜</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的</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产生，做到从源头减量。</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a:p>
            <a:pPr>
              <a:lnSpc>
                <a:spcPct val="150000"/>
              </a:lnSpc>
              <a:spcAft>
                <a:spcPts val="600"/>
              </a:spcAft>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       </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垃圾</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定时定点</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投放改变了大家的生活习惯，一定程度上影响了大家垃圾投放的便捷性，但这正是为了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更好地实现垃圾正确分类、</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各方因素综合考虑后</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做出的</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决策。在</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一定程度</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上也有提高大家投放垃圾的</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经济成本和时间成本</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，促使大家能够尽量</a:t>
            </a:r>
            <a:r>
              <a:rPr lang="zh-CN" altLang="en-US" sz="2000" b="1" dirty="0">
                <a:solidFill>
                  <a:srgbClr val="006600"/>
                </a:solidFill>
                <a:latin typeface="微软雅黑" panose="020B0503020204020204" pitchFamily="34" charset="-122"/>
                <a:ea typeface="微软雅黑" panose="020B0503020204020204" pitchFamily="34" charset="-122"/>
                <a:cs typeface="+mn-ea"/>
                <a:sym typeface="+mn-lt"/>
              </a:rPr>
              <a:t>减少垃圾产生</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，从源头上实现</a:t>
            </a:r>
            <a:r>
              <a:rPr lang="zh-CN" altLang="en-US" sz="2000" b="1" dirty="0" smtClean="0">
                <a:solidFill>
                  <a:srgbClr val="006600"/>
                </a:solidFill>
                <a:latin typeface="微软雅黑" panose="020B0503020204020204" pitchFamily="34" charset="-122"/>
                <a:ea typeface="微软雅黑" panose="020B0503020204020204" pitchFamily="34" charset="-122"/>
                <a:cs typeface="+mn-ea"/>
                <a:sym typeface="+mn-lt"/>
              </a:rPr>
              <a:t>“垃圾减量”</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的目的</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rPr>
              <a:t>。</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 name="文本框 6"/>
          <p:cNvSpPr txBox="1"/>
          <p:nvPr/>
        </p:nvSpPr>
        <p:spPr>
          <a:xfrm>
            <a:off x="310049" y="2217314"/>
            <a:ext cx="861774" cy="2423372"/>
          </a:xfrm>
          <a:prstGeom prst="rect">
            <a:avLst/>
          </a:prstGeom>
          <a:noFill/>
        </p:spPr>
        <p:txBody>
          <a:bodyPr vert="eaVert" wrap="square" rtlCol="0">
            <a:spAutoFit/>
          </a:bodyPr>
          <a:lstStyle/>
          <a:p>
            <a:r>
              <a:rPr lang="zh-CN" altLang="en-US" sz="4400" b="1" dirty="0">
                <a:solidFill>
                  <a:srgbClr val="C00000"/>
                </a:solidFill>
                <a:latin typeface="+mj-ea"/>
                <a:ea typeface="+mj-ea"/>
              </a:rPr>
              <a:t>关于减量</a:t>
            </a:r>
          </a:p>
        </p:txBody>
      </p:sp>
    </p:spTree>
  </p:cSld>
  <p:clrMapOvr>
    <a:masterClrMapping/>
  </p:clrMapOvr>
  <p:transition spd="slow" advTm="3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837054" y="348216"/>
            <a:ext cx="1814920" cy="58105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一 工作背景</a:t>
            </a:r>
          </a:p>
        </p:txBody>
      </p:sp>
      <p:sp>
        <p:nvSpPr>
          <p:cNvPr id="8" name="PA-文本框 42"/>
          <p:cNvSpPr txBox="1"/>
          <p:nvPr>
            <p:custDataLst>
              <p:tags r:id="rId1"/>
            </p:custDataLst>
          </p:nvPr>
        </p:nvSpPr>
        <p:spPr>
          <a:xfrm>
            <a:off x="6038335" y="1699556"/>
            <a:ext cx="5724950" cy="3323987"/>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nSpc>
                <a:spcPct val="1500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我校也高度重视垃圾分类工作，</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20</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日，我校召开</a:t>
            </a:r>
            <a:r>
              <a:rPr lang="zh-CN" altLang="en-US" sz="2000" dirty="0">
                <a:solidFill>
                  <a:srgbClr val="FF0000"/>
                </a:solidFill>
                <a:latin typeface="微软雅黑" panose="020B0503020204020204" pitchFamily="34" charset="-122"/>
                <a:ea typeface="微软雅黑" panose="020B0503020204020204" pitchFamily="34" charset="-122"/>
              </a:rPr>
              <a:t>校园生活垃圾分类工作动员部署会。</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FF0000"/>
                </a:solidFill>
                <a:latin typeface="微软雅黑" panose="020B0503020204020204" pitchFamily="34" charset="-122"/>
                <a:ea typeface="微软雅黑" panose="020B0503020204020204" pitchFamily="34" charset="-122"/>
              </a:rPr>
              <a:t>       </a:t>
            </a:r>
          </a:p>
          <a:p>
            <a:pPr>
              <a:lnSpc>
                <a:spcPct val="150000"/>
              </a:lnSpc>
            </a:pPr>
            <a:r>
              <a:rPr lang="en-US" altLang="zh-CN" sz="2000" dirty="0">
                <a:solidFill>
                  <a:srgbClr val="FF0000"/>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会上王洪元书记和谢书记都做了重要发言，要求我们要提高政治站位，努力让我校垃圾分类工作走在</a:t>
            </a:r>
            <a:r>
              <a:rPr lang="zh-CN" altLang="zh-CN" sz="2000" dirty="0">
                <a:solidFill>
                  <a:srgbClr val="FF0000"/>
                </a:solidFill>
                <a:latin typeface="微软雅黑" panose="020B0503020204020204" pitchFamily="34" charset="-122"/>
                <a:ea typeface="微软雅黑" panose="020B0503020204020204" pitchFamily="34" charset="-122"/>
              </a:rPr>
              <a:t>高校前列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，为全市、全国高校垃圾分类做出</a:t>
            </a:r>
            <a:r>
              <a:rPr lang="zh-CN" altLang="zh-CN" sz="2000" dirty="0">
                <a:solidFill>
                  <a:srgbClr val="FF0000"/>
                </a:solidFill>
                <a:latin typeface="微软雅黑" panose="020B0503020204020204" pitchFamily="34" charset="-122"/>
                <a:ea typeface="微软雅黑" panose="020B0503020204020204" pitchFamily="34" charset="-122"/>
              </a:rPr>
              <a:t>示范和榜样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204132" y="1339548"/>
            <a:ext cx="6096000" cy="369332"/>
          </a:xfrm>
          <a:prstGeom prst="rect">
            <a:avLst/>
          </a:prstGeom>
        </p:spPr>
        <p:txBody>
          <a:bodyPr>
            <a:spAutoFit/>
          </a:bodyPr>
          <a:lstStyle/>
          <a:p>
            <a:endParaRPr lang="zh-CN" altLang="en-US" dirty="0"/>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403" y="1877889"/>
            <a:ext cx="5445111" cy="3428987"/>
          </a:xfrm>
          <a:prstGeom prst="rect">
            <a:avLst/>
          </a:prstGeom>
        </p:spPr>
      </p:pic>
    </p:spTree>
  </p:cSld>
  <p:clrMapOvr>
    <a:masterClrMapping/>
  </p:clrMapOvr>
  <p:transition spd="slow" advTm="3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704271" y="351536"/>
            <a:ext cx="4783455" cy="64516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2400" b="1" dirty="0">
                <a:solidFill>
                  <a:srgbClr val="56A359"/>
                </a:solidFill>
                <a:latin typeface="微软雅黑" panose="020B0503020204020204" pitchFamily="34" charset="-122"/>
                <a:ea typeface="微软雅黑" panose="020B0503020204020204" pitchFamily="34" charset="-122"/>
                <a:cs typeface="+mn-ea"/>
                <a:sym typeface="+mn-lt"/>
              </a:rPr>
              <a:t>二</a:t>
            </a:r>
            <a:r>
              <a:rPr kumimoji="0" lang="zh-CN" altLang="en-US" sz="2400" b="1" i="0" u="none" strike="noStrike" kern="1200" cap="none" spc="0" normalizeH="0" baseline="0" noProof="0" dirty="0">
                <a:ln>
                  <a:noFill/>
                </a:ln>
                <a:solidFill>
                  <a:srgbClr val="56A359"/>
                </a:solidFill>
                <a:effectLst/>
                <a:uLnTx/>
                <a:uFillTx/>
                <a:latin typeface="微软雅黑" panose="020B0503020204020204" pitchFamily="34" charset="-122"/>
                <a:ea typeface="微软雅黑" panose="020B0503020204020204" pitchFamily="34" charset="-122"/>
                <a:cs typeface="+mn-ea"/>
                <a:sym typeface="+mn-lt"/>
              </a:rPr>
              <a:t> 我校垃圾分类工作开展情况</a:t>
            </a:r>
          </a:p>
        </p:txBody>
      </p:sp>
      <p:cxnSp>
        <p:nvCxnSpPr>
          <p:cNvPr id="9" name="直接连接符 8"/>
          <p:cNvCxnSpPr/>
          <p:nvPr/>
        </p:nvCxnSpPr>
        <p:spPr>
          <a:xfrm flipV="1">
            <a:off x="0" y="989901"/>
            <a:ext cx="12192000" cy="14980"/>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204132" y="1339548"/>
            <a:ext cx="6096000" cy="369332"/>
          </a:xfrm>
          <a:prstGeom prst="rect">
            <a:avLst/>
          </a:prstGeom>
        </p:spPr>
        <p:txBody>
          <a:bodyPr>
            <a:spAutoFit/>
          </a:bodyPr>
          <a:lstStyle/>
          <a:p>
            <a:endParaRPr lang="zh-CN" altLang="en-US" dirty="0"/>
          </a:p>
        </p:txBody>
      </p:sp>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6427" y="1749424"/>
            <a:ext cx="2899144" cy="4348716"/>
          </a:xfrm>
          <a:prstGeom prst="rect">
            <a:avLst/>
          </a:prstGeom>
        </p:spPr>
      </p:pic>
      <p:grpSp>
        <p:nvGrpSpPr>
          <p:cNvPr id="20" name="组合 24"/>
          <p:cNvGrpSpPr/>
          <p:nvPr/>
        </p:nvGrpSpPr>
        <p:grpSpPr>
          <a:xfrm>
            <a:off x="1105786" y="1749424"/>
            <a:ext cx="3311427" cy="4348716"/>
            <a:chOff x="1105786" y="1749424"/>
            <a:chExt cx="3311427" cy="4348716"/>
          </a:xfrm>
        </p:grpSpPr>
        <p:sp>
          <p:nvSpPr>
            <p:cNvPr id="21" name="矩形 20"/>
            <p:cNvSpPr/>
            <p:nvPr/>
          </p:nvSpPr>
          <p:spPr>
            <a:xfrm>
              <a:off x="1105786" y="1749424"/>
              <a:ext cx="3311427" cy="4348716"/>
            </a:xfrm>
            <a:prstGeom prst="rect">
              <a:avLst/>
            </a:prstGeom>
            <a:solidFill>
              <a:schemeClr val="bg1"/>
            </a:solidFill>
            <a:ln w="38100">
              <a:solidFill>
                <a:srgbClr val="56A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2" name="组合 7"/>
            <p:cNvGrpSpPr/>
            <p:nvPr/>
          </p:nvGrpSpPr>
          <p:grpSpPr>
            <a:xfrm>
              <a:off x="1246440" y="2223904"/>
              <a:ext cx="3031945" cy="3810362"/>
              <a:chOff x="1246440" y="2347686"/>
              <a:chExt cx="3031945" cy="3810362"/>
            </a:xfrm>
          </p:grpSpPr>
          <p:grpSp>
            <p:nvGrpSpPr>
              <p:cNvPr id="23" name="组合 3"/>
              <p:cNvGrpSpPr/>
              <p:nvPr/>
            </p:nvGrpSpPr>
            <p:grpSpPr>
              <a:xfrm>
                <a:off x="1246440" y="3421669"/>
                <a:ext cx="3031945" cy="2736379"/>
                <a:chOff x="518860" y="3336609"/>
                <a:chExt cx="3935045" cy="2736379"/>
              </a:xfrm>
            </p:grpSpPr>
            <p:sp>
              <p:nvSpPr>
                <p:cNvPr id="25" name="PA-文本框 42"/>
                <p:cNvSpPr txBox="1"/>
                <p:nvPr>
                  <p:custDataLst>
                    <p:tags r:id="rId3"/>
                  </p:custDataLst>
                </p:nvPr>
              </p:nvSpPr>
              <p:spPr>
                <a:xfrm>
                  <a:off x="518860" y="3980107"/>
                  <a:ext cx="3935045" cy="2092881"/>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由学校党委书记和校长任组长，各责任部门为成员单位，对校园垃圾分类开展和实施进行全面领导部署。</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PA-文本框 6"/>
                <p:cNvSpPr txBox="1"/>
                <p:nvPr>
                  <p:custDataLst>
                    <p:tags r:id="rId4"/>
                  </p:custDataLst>
                </p:nvPr>
              </p:nvSpPr>
              <p:spPr>
                <a:xfrm>
                  <a:off x="1071049" y="3336609"/>
                  <a:ext cx="2828294" cy="707886"/>
                </a:xfrm>
                <a:prstGeom prst="rect">
                  <a:avLst/>
                </a:prstGeom>
                <a:noFill/>
              </p:spPr>
              <p:txBody>
                <a:bodyPr wrap="square" rtlCol="0">
                  <a:spAutoFit/>
                </a:bodyPr>
                <a:lstStyle/>
                <a:p>
                  <a:pPr algn="ctr"/>
                  <a:r>
                    <a:rPr lang="zh-CN" altLang="en-US" sz="2000" b="1" dirty="0">
                      <a:solidFill>
                        <a:schemeClr val="accent2">
                          <a:lumMod val="50000"/>
                        </a:schemeClr>
                      </a:solidFill>
                      <a:latin typeface="微软雅黑" panose="020B0503020204020204" pitchFamily="34" charset="-122"/>
                      <a:ea typeface="微软雅黑" panose="020B0503020204020204" pitchFamily="34" charset="-122"/>
                    </a:rPr>
                    <a:t>成立生活垃圾</a:t>
                  </a:r>
                  <a:endParaRPr lang="en-US" altLang="zh-CN" sz="2000" b="1" dirty="0">
                    <a:solidFill>
                      <a:schemeClr val="accent2">
                        <a:lumMod val="50000"/>
                      </a:schemeClr>
                    </a:solidFill>
                    <a:latin typeface="微软雅黑" panose="020B0503020204020204" pitchFamily="34" charset="-122"/>
                    <a:ea typeface="微软雅黑" panose="020B0503020204020204" pitchFamily="34" charset="-122"/>
                  </a:endParaRPr>
                </a:p>
                <a:p>
                  <a:pPr algn="ctr"/>
                  <a:r>
                    <a:rPr lang="zh-CN" altLang="en-US" sz="2000" b="1" dirty="0">
                      <a:solidFill>
                        <a:schemeClr val="accent2">
                          <a:lumMod val="50000"/>
                        </a:schemeClr>
                      </a:solidFill>
                      <a:latin typeface="微软雅黑" panose="020B0503020204020204" pitchFamily="34" charset="-122"/>
                      <a:ea typeface="微软雅黑" panose="020B0503020204020204" pitchFamily="34" charset="-122"/>
                    </a:rPr>
                    <a:t>分类领导小组</a:t>
                  </a:r>
                  <a:endParaRPr lang="en-US" sz="2000" dirty="0">
                    <a:solidFill>
                      <a:srgbClr val="56A359"/>
                    </a:solidFill>
                    <a:cs typeface="+mn-ea"/>
                    <a:sym typeface="+mn-lt"/>
                  </a:endParaRPr>
                </a:p>
              </p:txBody>
            </p:sp>
          </p:grpSp>
          <p:pic>
            <p:nvPicPr>
              <p:cNvPr id="24" name="图片 23"/>
              <p:cNvPicPr>
                <a:picLocks noChangeAspect="1"/>
              </p:cNvPicPr>
              <p:nvPr/>
            </p:nvPicPr>
            <p:blipFill>
              <a:blip r:embed="rId8" cstate="print"/>
              <a:stretch>
                <a:fillRect/>
              </a:stretch>
            </p:blipFill>
            <p:spPr>
              <a:xfrm rot="15185243">
                <a:off x="2252438" y="1930073"/>
                <a:ext cx="1018120" cy="1853345"/>
              </a:xfrm>
              <a:prstGeom prst="rect">
                <a:avLst/>
              </a:prstGeom>
            </p:spPr>
          </p:pic>
        </p:grpSp>
      </p:grpSp>
      <p:grpSp>
        <p:nvGrpSpPr>
          <p:cNvPr id="27" name="组合 25"/>
          <p:cNvGrpSpPr/>
          <p:nvPr/>
        </p:nvGrpSpPr>
        <p:grpSpPr>
          <a:xfrm>
            <a:off x="7774787" y="1749424"/>
            <a:ext cx="3311427" cy="4348716"/>
            <a:chOff x="7774787" y="1749424"/>
            <a:chExt cx="3311427" cy="4348716"/>
          </a:xfrm>
        </p:grpSpPr>
        <p:sp>
          <p:nvSpPr>
            <p:cNvPr id="28" name="矩形 27"/>
            <p:cNvSpPr/>
            <p:nvPr/>
          </p:nvSpPr>
          <p:spPr>
            <a:xfrm>
              <a:off x="7774787" y="1749424"/>
              <a:ext cx="3311427" cy="4348716"/>
            </a:xfrm>
            <a:prstGeom prst="rect">
              <a:avLst/>
            </a:prstGeom>
            <a:solidFill>
              <a:schemeClr val="bg1"/>
            </a:solidFill>
            <a:ln w="38100">
              <a:solidFill>
                <a:srgbClr val="56A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9" name="组合 19"/>
            <p:cNvGrpSpPr/>
            <p:nvPr/>
          </p:nvGrpSpPr>
          <p:grpSpPr>
            <a:xfrm>
              <a:off x="8204433" y="2408461"/>
              <a:ext cx="2600587" cy="3007012"/>
              <a:chOff x="1535429" y="2532244"/>
              <a:chExt cx="2600587" cy="3007012"/>
            </a:xfrm>
          </p:grpSpPr>
          <p:grpSp>
            <p:nvGrpSpPr>
              <p:cNvPr id="30" name="组合 20"/>
              <p:cNvGrpSpPr/>
              <p:nvPr/>
            </p:nvGrpSpPr>
            <p:grpSpPr>
              <a:xfrm>
                <a:off x="1535429" y="3698506"/>
                <a:ext cx="2600587" cy="1840750"/>
                <a:chOff x="893927" y="3613446"/>
                <a:chExt cx="3375202" cy="1840750"/>
              </a:xfrm>
            </p:grpSpPr>
            <p:sp>
              <p:nvSpPr>
                <p:cNvPr id="32" name="PA-文本框 42"/>
                <p:cNvSpPr txBox="1"/>
                <p:nvPr>
                  <p:custDataLst>
                    <p:tags r:id="rId1"/>
                  </p:custDataLst>
                </p:nvPr>
              </p:nvSpPr>
              <p:spPr>
                <a:xfrm>
                  <a:off x="921708" y="4161534"/>
                  <a:ext cx="3257627" cy="1292662"/>
                </a:xfrm>
                <a:prstGeom prst="rect">
                  <a:avLst/>
                </a:prstGeom>
              </p:spPr>
              <p:txBody>
                <a:bodyPr wrap="square">
                  <a:spAutoFit/>
                </a:bodyPr>
                <a:lstStyle>
                  <a:defPPr>
                    <a:defRPr lang="zh-CN"/>
                  </a:defPPr>
                  <a:lvl1pPr defTabSz="457200">
                    <a:lnSpc>
                      <a:spcPct val="130000"/>
                    </a:lnSpc>
                    <a:defRPr sz="14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办公室设在总务处，负责学校生活垃圾分类日常工作。</a:t>
                  </a:r>
                </a:p>
              </p:txBody>
            </p:sp>
            <p:sp>
              <p:nvSpPr>
                <p:cNvPr id="33" name="PA-文本框 6"/>
                <p:cNvSpPr txBox="1"/>
                <p:nvPr>
                  <p:custDataLst>
                    <p:tags r:id="rId2"/>
                  </p:custDataLst>
                </p:nvPr>
              </p:nvSpPr>
              <p:spPr>
                <a:xfrm>
                  <a:off x="893927" y="3613446"/>
                  <a:ext cx="3375202" cy="400110"/>
                </a:xfrm>
                <a:prstGeom prst="rect">
                  <a:avLst/>
                </a:prstGeom>
                <a:noFill/>
              </p:spPr>
              <p:txBody>
                <a:bodyPr wrap="square" rtlCol="0">
                  <a:spAutoFit/>
                </a:bodyPr>
                <a:lstStyle/>
                <a:p>
                  <a:pPr algn="ctr"/>
                  <a:r>
                    <a:rPr lang="zh-CN" altLang="zh-CN" sz="2000" b="1" dirty="0">
                      <a:solidFill>
                        <a:schemeClr val="accent2">
                          <a:lumMod val="50000"/>
                        </a:schemeClr>
                      </a:solidFill>
                      <a:latin typeface="微软雅黑" panose="020B0503020204020204" pitchFamily="34" charset="-122"/>
                      <a:ea typeface="微软雅黑" panose="020B0503020204020204" pitchFamily="34" charset="-122"/>
                    </a:rPr>
                    <a:t>领导小组下设办公室</a:t>
                  </a:r>
                  <a:endParaRPr lang="en-US" sz="2000" dirty="0">
                    <a:solidFill>
                      <a:srgbClr val="56A359"/>
                    </a:solidFill>
                    <a:cs typeface="+mn-ea"/>
                    <a:sym typeface="+mn-lt"/>
                  </a:endParaRPr>
                </a:p>
              </p:txBody>
            </p:sp>
          </p:grpSp>
          <p:pic>
            <p:nvPicPr>
              <p:cNvPr id="31" name="图片 30"/>
              <p:cNvPicPr>
                <a:picLocks noChangeAspect="1"/>
              </p:cNvPicPr>
              <p:nvPr/>
            </p:nvPicPr>
            <p:blipFill>
              <a:blip r:embed="rId8" cstate="print"/>
              <a:stretch>
                <a:fillRect/>
              </a:stretch>
            </p:blipFill>
            <p:spPr>
              <a:xfrm rot="15185243">
                <a:off x="2252438" y="2114631"/>
                <a:ext cx="1018120" cy="1853345"/>
              </a:xfrm>
              <a:prstGeom prst="rect">
                <a:avLst/>
              </a:prstGeom>
            </p:spPr>
          </p:pic>
        </p:grpSp>
      </p:grpSp>
    </p:spTree>
  </p:cSld>
  <p:clrMapOvr>
    <a:masterClrMapping/>
  </p:clrMapOvr>
  <p:transition spd="slow" advTm="3000"/>
</p:sld>
</file>

<file path=ppt/tags/tag1.xml><?xml version="1.0" encoding="utf-8"?>
<p:tagLst xmlns:a="http://schemas.openxmlformats.org/drawingml/2006/main" xmlns:r="http://schemas.openxmlformats.org/officeDocument/2006/relationships" xmlns:p="http://schemas.openxmlformats.org/presentationml/2006/main">
  <p:tag name="MH" val="20161208115441"/>
  <p:tag name="MH_LIBRARY" val="GRAPHIC"/>
  <p:tag name="MH_ORDER" val="任意多边形 10"/>
</p:tagLst>
</file>

<file path=ppt/tags/tag10.xml><?xml version="1.0" encoding="utf-8"?>
<p:tagLst xmlns:a="http://schemas.openxmlformats.org/drawingml/2006/main" xmlns:r="http://schemas.openxmlformats.org/officeDocument/2006/relationships" xmlns:p="http://schemas.openxmlformats.org/presentationml/2006/main">
  <p:tag name="PA" val="v5.1.0"/>
</p:tagLst>
</file>

<file path=ppt/tags/tag11.xml><?xml version="1.0" encoding="utf-8"?>
<p:tagLst xmlns:a="http://schemas.openxmlformats.org/drawingml/2006/main" xmlns:r="http://schemas.openxmlformats.org/officeDocument/2006/relationships" xmlns:p="http://schemas.openxmlformats.org/presentationml/2006/main">
  <p:tag name="PA" val="v5.1.0"/>
</p:tagLst>
</file>

<file path=ppt/tags/tag12.xml><?xml version="1.0" encoding="utf-8"?>
<p:tagLst xmlns:a="http://schemas.openxmlformats.org/drawingml/2006/main" xmlns:r="http://schemas.openxmlformats.org/officeDocument/2006/relationships" xmlns:p="http://schemas.openxmlformats.org/presentationml/2006/main">
  <p:tag name="PA" val="v5.1.0"/>
</p:tagLst>
</file>

<file path=ppt/tags/tag13.xml><?xml version="1.0" encoding="utf-8"?>
<p:tagLst xmlns:a="http://schemas.openxmlformats.org/drawingml/2006/main" xmlns:r="http://schemas.openxmlformats.org/officeDocument/2006/relationships" xmlns:p="http://schemas.openxmlformats.org/presentationml/2006/main">
  <p:tag name="PA" val="v5.1.0"/>
</p:tagLst>
</file>

<file path=ppt/tags/tag14.xml><?xml version="1.0" encoding="utf-8"?>
<p:tagLst xmlns:a="http://schemas.openxmlformats.org/drawingml/2006/main" xmlns:r="http://schemas.openxmlformats.org/officeDocument/2006/relationships" xmlns:p="http://schemas.openxmlformats.org/presentationml/2006/main">
  <p:tag name="PA" val="v5.1.0"/>
</p:tagLst>
</file>

<file path=ppt/tags/tag15.xml><?xml version="1.0" encoding="utf-8"?>
<p:tagLst xmlns:a="http://schemas.openxmlformats.org/drawingml/2006/main" xmlns:r="http://schemas.openxmlformats.org/officeDocument/2006/relationships" xmlns:p="http://schemas.openxmlformats.org/presentationml/2006/main">
  <p:tag name="PA" val="v5.1.0"/>
</p:tagLst>
</file>

<file path=ppt/tags/tag16.xml><?xml version="1.0" encoding="utf-8"?>
<p:tagLst xmlns:a="http://schemas.openxmlformats.org/drawingml/2006/main" xmlns:r="http://schemas.openxmlformats.org/officeDocument/2006/relationships" xmlns:p="http://schemas.openxmlformats.org/presentationml/2006/main">
  <p:tag name="PA" val="v5.1.0"/>
</p:tagLst>
</file>

<file path=ppt/tags/tag17.xml><?xml version="1.0" encoding="utf-8"?>
<p:tagLst xmlns:a="http://schemas.openxmlformats.org/drawingml/2006/main" xmlns:r="http://schemas.openxmlformats.org/officeDocument/2006/relationships" xmlns:p="http://schemas.openxmlformats.org/presentationml/2006/main">
  <p:tag name="PA" val="v5.1.0"/>
</p:tagLst>
</file>

<file path=ppt/tags/tag18.xml><?xml version="1.0" encoding="utf-8"?>
<p:tagLst xmlns:a="http://schemas.openxmlformats.org/drawingml/2006/main" xmlns:r="http://schemas.openxmlformats.org/officeDocument/2006/relationships" xmlns:p="http://schemas.openxmlformats.org/presentationml/2006/main">
  <p:tag name="PA" val="v5.1.0"/>
</p:tagLst>
</file>

<file path=ppt/tags/tag19.xml><?xml version="1.0" encoding="utf-8"?>
<p:tagLst xmlns:a="http://schemas.openxmlformats.org/drawingml/2006/main" xmlns:r="http://schemas.openxmlformats.org/officeDocument/2006/relationships" xmlns:p="http://schemas.openxmlformats.org/presentationml/2006/main">
  <p:tag name="PA" val="v5.1.0"/>
</p:tagLst>
</file>

<file path=ppt/tags/tag2.xml><?xml version="1.0" encoding="utf-8"?>
<p:tagLst xmlns:a="http://schemas.openxmlformats.org/drawingml/2006/main" xmlns:r="http://schemas.openxmlformats.org/officeDocument/2006/relationships" xmlns:p="http://schemas.openxmlformats.org/presentationml/2006/main">
  <p:tag name="PA" val="v5.1.0"/>
</p:tagLst>
</file>

<file path=ppt/tags/tag20.xml><?xml version="1.0" encoding="utf-8"?>
<p:tagLst xmlns:a="http://schemas.openxmlformats.org/drawingml/2006/main" xmlns:r="http://schemas.openxmlformats.org/officeDocument/2006/relationships" xmlns:p="http://schemas.openxmlformats.org/presentationml/2006/main">
  <p:tag name="PA" val="v5.1.0"/>
</p:tagLst>
</file>

<file path=ppt/tags/tag21.xml><?xml version="1.0" encoding="utf-8"?>
<p:tagLst xmlns:a="http://schemas.openxmlformats.org/drawingml/2006/main" xmlns:r="http://schemas.openxmlformats.org/officeDocument/2006/relationships" xmlns:p="http://schemas.openxmlformats.org/presentationml/2006/main">
  <p:tag name="PA" val="v5.1.0"/>
</p:tagLst>
</file>

<file path=ppt/tags/tag22.xml><?xml version="1.0" encoding="utf-8"?>
<p:tagLst xmlns:a="http://schemas.openxmlformats.org/drawingml/2006/main" xmlns:r="http://schemas.openxmlformats.org/officeDocument/2006/relationships" xmlns:p="http://schemas.openxmlformats.org/presentationml/2006/main">
  <p:tag name="PA" val="v5.1.0"/>
</p:tagLst>
</file>

<file path=ppt/tags/tag23.xml><?xml version="1.0" encoding="utf-8"?>
<p:tagLst xmlns:a="http://schemas.openxmlformats.org/drawingml/2006/main" xmlns:r="http://schemas.openxmlformats.org/officeDocument/2006/relationships" xmlns:p="http://schemas.openxmlformats.org/presentationml/2006/main">
  <p:tag name="PA" val="v3.0.1"/>
</p:tagLst>
</file>

<file path=ppt/tags/tag24.xml><?xml version="1.0" encoding="utf-8"?>
<p:tagLst xmlns:a="http://schemas.openxmlformats.org/drawingml/2006/main" xmlns:r="http://schemas.openxmlformats.org/officeDocument/2006/relationships" xmlns:p="http://schemas.openxmlformats.org/presentationml/2006/main">
  <p:tag name="PA" val="v3.0.1"/>
</p:tagLst>
</file>

<file path=ppt/tags/tag25.xml><?xml version="1.0" encoding="utf-8"?>
<p:tagLst xmlns:a="http://schemas.openxmlformats.org/drawingml/2006/main" xmlns:r="http://schemas.openxmlformats.org/officeDocument/2006/relationships" xmlns:p="http://schemas.openxmlformats.org/presentationml/2006/main">
  <p:tag name="PA" val="v3.0.1"/>
</p:tagLst>
</file>

<file path=ppt/tags/tag26.xml><?xml version="1.0" encoding="utf-8"?>
<p:tagLst xmlns:a="http://schemas.openxmlformats.org/drawingml/2006/main" xmlns:r="http://schemas.openxmlformats.org/officeDocument/2006/relationships" xmlns:p="http://schemas.openxmlformats.org/presentationml/2006/main">
  <p:tag name="PA" val="v5.1.0"/>
</p:tagLst>
</file>

<file path=ppt/tags/tag27.xml><?xml version="1.0" encoding="utf-8"?>
<p:tagLst xmlns:a="http://schemas.openxmlformats.org/drawingml/2006/main" xmlns:r="http://schemas.openxmlformats.org/officeDocument/2006/relationships" xmlns:p="http://schemas.openxmlformats.org/presentationml/2006/main">
  <p:tag name="PA" val="v5.1.0"/>
</p:tagLst>
</file>

<file path=ppt/tags/tag28.xml><?xml version="1.0" encoding="utf-8"?>
<p:tagLst xmlns:a="http://schemas.openxmlformats.org/drawingml/2006/main" xmlns:r="http://schemas.openxmlformats.org/officeDocument/2006/relationships" xmlns:p="http://schemas.openxmlformats.org/presentationml/2006/main">
  <p:tag name="PA" val="v5.1.0"/>
</p:tagLst>
</file>

<file path=ppt/tags/tag29.xml><?xml version="1.0" encoding="utf-8"?>
<p:tagLst xmlns:a="http://schemas.openxmlformats.org/drawingml/2006/main" xmlns:r="http://schemas.openxmlformats.org/officeDocument/2006/relationships" xmlns:p="http://schemas.openxmlformats.org/presentationml/2006/main">
  <p:tag name="PA" val="v5.1.0"/>
</p:tagLst>
</file>

<file path=ppt/tags/tag3.xml><?xml version="1.0" encoding="utf-8"?>
<p:tagLst xmlns:a="http://schemas.openxmlformats.org/drawingml/2006/main" xmlns:r="http://schemas.openxmlformats.org/officeDocument/2006/relationships" xmlns:p="http://schemas.openxmlformats.org/presentationml/2006/main">
  <p:tag name="PA" val="v5.1.0"/>
</p:tagLst>
</file>

<file path=ppt/tags/tag30.xml><?xml version="1.0" encoding="utf-8"?>
<p:tagLst xmlns:a="http://schemas.openxmlformats.org/drawingml/2006/main" xmlns:r="http://schemas.openxmlformats.org/officeDocument/2006/relationships" xmlns:p="http://schemas.openxmlformats.org/presentationml/2006/main">
  <p:tag name="PA" val="v5.1.0"/>
</p:tagLst>
</file>

<file path=ppt/tags/tag31.xml><?xml version="1.0" encoding="utf-8"?>
<p:tagLst xmlns:a="http://schemas.openxmlformats.org/drawingml/2006/main" xmlns:r="http://schemas.openxmlformats.org/officeDocument/2006/relationships" xmlns:p="http://schemas.openxmlformats.org/presentationml/2006/main">
  <p:tag name="PA" val="v5.1.0"/>
</p:tagLst>
</file>

<file path=ppt/tags/tag32.xml><?xml version="1.0" encoding="utf-8"?>
<p:tagLst xmlns:a="http://schemas.openxmlformats.org/drawingml/2006/main" xmlns:r="http://schemas.openxmlformats.org/officeDocument/2006/relationships" xmlns:p="http://schemas.openxmlformats.org/presentationml/2006/main">
  <p:tag name="PA" val="v5.1.0"/>
</p:tagLst>
</file>

<file path=ppt/tags/tag33.xml><?xml version="1.0" encoding="utf-8"?>
<p:tagLst xmlns:a="http://schemas.openxmlformats.org/drawingml/2006/main" xmlns:r="http://schemas.openxmlformats.org/officeDocument/2006/relationships" xmlns:p="http://schemas.openxmlformats.org/presentationml/2006/main">
  <p:tag name="PA" val="v5.1.0"/>
</p:tagLst>
</file>

<file path=ppt/tags/tag34.xml><?xml version="1.0" encoding="utf-8"?>
<p:tagLst xmlns:a="http://schemas.openxmlformats.org/drawingml/2006/main" xmlns:r="http://schemas.openxmlformats.org/officeDocument/2006/relationships" xmlns:p="http://schemas.openxmlformats.org/presentationml/2006/main">
  <p:tag name="PA" val="v5.1.0"/>
</p:tagLst>
</file>

<file path=ppt/tags/tag35.xml><?xml version="1.0" encoding="utf-8"?>
<p:tagLst xmlns:a="http://schemas.openxmlformats.org/drawingml/2006/main" xmlns:r="http://schemas.openxmlformats.org/officeDocument/2006/relationships" xmlns:p="http://schemas.openxmlformats.org/presentationml/2006/main">
  <p:tag name="PA" val="v5.1.0"/>
</p:tagLst>
</file>

<file path=ppt/tags/tag36.xml><?xml version="1.0" encoding="utf-8"?>
<p:tagLst xmlns:a="http://schemas.openxmlformats.org/drawingml/2006/main" xmlns:r="http://schemas.openxmlformats.org/officeDocument/2006/relationships" xmlns:p="http://schemas.openxmlformats.org/presentationml/2006/main">
  <p:tag name="PA" val="v5.1.0"/>
</p:tagLst>
</file>

<file path=ppt/tags/tag4.xml><?xml version="1.0" encoding="utf-8"?>
<p:tagLst xmlns:a="http://schemas.openxmlformats.org/drawingml/2006/main" xmlns:r="http://schemas.openxmlformats.org/officeDocument/2006/relationships" xmlns:p="http://schemas.openxmlformats.org/presentationml/2006/main">
  <p:tag name="PA" val="v5.1.0"/>
</p:tagLst>
</file>

<file path=ppt/tags/tag5.xml><?xml version="1.0" encoding="utf-8"?>
<p:tagLst xmlns:a="http://schemas.openxmlformats.org/drawingml/2006/main" xmlns:r="http://schemas.openxmlformats.org/officeDocument/2006/relationships" xmlns:p="http://schemas.openxmlformats.org/presentationml/2006/main">
  <p:tag name="PA" val="v5.1.0"/>
</p:tagLst>
</file>

<file path=ppt/tags/tag6.xml><?xml version="1.0" encoding="utf-8"?>
<p:tagLst xmlns:a="http://schemas.openxmlformats.org/drawingml/2006/main" xmlns:r="http://schemas.openxmlformats.org/officeDocument/2006/relationships" xmlns:p="http://schemas.openxmlformats.org/presentationml/2006/main">
  <p:tag name="PA" val="v5.1.0"/>
</p:tagLst>
</file>

<file path=ppt/tags/tag7.xml><?xml version="1.0" encoding="utf-8"?>
<p:tagLst xmlns:a="http://schemas.openxmlformats.org/drawingml/2006/main" xmlns:r="http://schemas.openxmlformats.org/officeDocument/2006/relationships" xmlns:p="http://schemas.openxmlformats.org/presentationml/2006/main">
  <p:tag name="PA" val="v5.1.0"/>
</p:tagLst>
</file>

<file path=ppt/tags/tag8.xml><?xml version="1.0" encoding="utf-8"?>
<p:tagLst xmlns:a="http://schemas.openxmlformats.org/drawingml/2006/main" xmlns:r="http://schemas.openxmlformats.org/officeDocument/2006/relationships" xmlns:p="http://schemas.openxmlformats.org/presentationml/2006/main">
  <p:tag name="PA" val="v5.1.0"/>
</p:tagLst>
</file>

<file path=ppt/tags/tag9.xml><?xml version="1.0" encoding="utf-8"?>
<p:tagLst xmlns:a="http://schemas.openxmlformats.org/drawingml/2006/main" xmlns:r="http://schemas.openxmlformats.org/officeDocument/2006/relationships" xmlns:p="http://schemas.openxmlformats.org/presentationml/2006/main">
  <p:tag name="PA" val="v5.1.0"/>
</p:tagLst>
</file>

<file path=ppt/theme/theme1.xml><?xml version="1.0" encoding="utf-8"?>
<a:theme xmlns:a="http://schemas.openxmlformats.org/drawingml/2006/main" name="1_默认设计模板">
  <a:themeElements>
    <a:clrScheme name="自定义 114">
      <a:dk1>
        <a:srgbClr val="000000"/>
      </a:dk1>
      <a:lt1>
        <a:srgbClr val="FFFFFF"/>
      </a:lt1>
      <a:dk2>
        <a:srgbClr val="768395"/>
      </a:dk2>
      <a:lt2>
        <a:srgbClr val="F0F0F0"/>
      </a:lt2>
      <a:accent1>
        <a:srgbClr val="006341"/>
      </a:accent1>
      <a:accent2>
        <a:srgbClr val="009639"/>
      </a:accent2>
      <a:accent3>
        <a:srgbClr val="77BD1F"/>
      </a:accent3>
      <a:accent4>
        <a:srgbClr val="CDDB00"/>
      </a:accent4>
      <a:accent5>
        <a:srgbClr val="ACE568"/>
      </a:accent5>
      <a:accent6>
        <a:srgbClr val="B9B9B9"/>
      </a:accent6>
      <a:hlink>
        <a:srgbClr val="4472C4"/>
      </a:hlink>
      <a:folHlink>
        <a:srgbClr val="BFBFBF"/>
      </a:folHlink>
    </a:clrScheme>
    <a:fontScheme name="irzffm5n">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0000"/>
        </a:dk1>
        <a:lt1>
          <a:srgbClr val="FFFFD9"/>
        </a:lt1>
        <a:dk2>
          <a:srgbClr val="2B2E30"/>
        </a:dk2>
        <a:lt2>
          <a:srgbClr val="777777"/>
        </a:lt2>
        <a:accent1>
          <a:srgbClr val="7FBA00"/>
        </a:accent1>
        <a:accent2>
          <a:srgbClr val="FCDB00"/>
        </a:accent2>
        <a:accent3>
          <a:srgbClr val="FFFFE9"/>
        </a:accent3>
        <a:accent4>
          <a:srgbClr val="000000"/>
        </a:accent4>
        <a:accent5>
          <a:srgbClr val="C0D9AA"/>
        </a:accent5>
        <a:accent6>
          <a:srgbClr val="E4C600"/>
        </a:accent6>
        <a:hlink>
          <a:srgbClr val="21A3D0"/>
        </a:hlink>
        <a:folHlink>
          <a:srgbClr val="DA251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2444</Words>
  <Application>Microsoft Office PowerPoint</Application>
  <PresentationFormat>宽屏</PresentationFormat>
  <Paragraphs>207</Paragraphs>
  <Slides>49</Slides>
  <Notes>25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49</vt:i4>
      </vt:variant>
    </vt:vector>
  </HeadingPairs>
  <TitlesOfParts>
    <vt:vector size="60" baseType="lpstr">
      <vt:lpstr>仿宋_GB2312</vt:lpstr>
      <vt:lpstr>Wingdings</vt:lpstr>
      <vt:lpstr>仿宋</vt:lpstr>
      <vt:lpstr>Arial</vt:lpstr>
      <vt:lpstr>微软雅黑</vt:lpstr>
      <vt:lpstr>宋体</vt:lpstr>
      <vt:lpstr>微软雅黑</vt:lpstr>
      <vt:lpstr>等线</vt:lpstr>
      <vt:lpstr>楷体</vt:lpstr>
      <vt:lpstr>Source Han Sans CN Normal</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PKU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刘滨</dc:creator>
  <cp:lastModifiedBy>User</cp:lastModifiedBy>
  <cp:revision>1291</cp:revision>
  <cp:lastPrinted>2019-11-28T08:30:00Z</cp:lastPrinted>
  <dcterms:created xsi:type="dcterms:W3CDTF">2012-12-27T05:56:00Z</dcterms:created>
  <dcterms:modified xsi:type="dcterms:W3CDTF">2020-10-17T05:31:21Z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2052-11.8.2.8506</vt:lpwstr>
  </property>
  <property fmtid="{D5CDD505-2E9C-101B-9397-08002B2CF9AE}" pid="3" name="KSORubyTemplateID">
    <vt:lpwstr>2</vt:lpwstr>
  </property>
</Properties>
</file>