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283" r:id="rId3"/>
    <p:sldId id="261" r:id="rId4"/>
    <p:sldId id="262" r:id="rId5"/>
    <p:sldId id="293" r:id="rId6"/>
    <p:sldId id="290" r:id="rId7"/>
    <p:sldId id="292" r:id="rId8"/>
    <p:sldId id="291" r:id="rId9"/>
    <p:sldId id="294" r:id="rId10"/>
    <p:sldId id="275" r:id="rId11"/>
    <p:sldId id="281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0316"/>
    <a:srgbClr val="C7020C"/>
    <a:srgbClr val="FAEED8"/>
    <a:srgbClr val="FFF9D2"/>
    <a:srgbClr val="E90000"/>
    <a:srgbClr val="9E211B"/>
    <a:srgbClr val="FF9409"/>
    <a:srgbClr val="E3D2AE"/>
    <a:srgbClr val="DAECF7"/>
    <a:srgbClr val="C913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8" autoAdjust="0"/>
    <p:restoredTop sz="86578" autoAdjust="0"/>
  </p:normalViewPr>
  <p:slideViewPr>
    <p:cSldViewPr snapToGrid="0">
      <p:cViewPr varScale="1">
        <p:scale>
          <a:sx n="66" d="100"/>
          <a:sy n="66" d="100"/>
        </p:scale>
        <p:origin x="1158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6436E-2200-4C34-A980-1F4CB8379CCB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A59B6-51E8-496F-97BB-903191ED22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545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A59B6-51E8-496F-97BB-903191ED227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452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A59B6-51E8-496F-97BB-903191ED227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656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A59B6-51E8-496F-97BB-903191ED227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531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党的十八大以来，习近平总书记对广大师生明确提出“明大德守公德严私德”的要求。大德：立志报效祖国、服务人民。</a:t>
            </a:r>
            <a:endParaRPr lang="en-US" altLang="zh-CN" dirty="0" smtClean="0"/>
          </a:p>
          <a:p>
            <a:r>
              <a:rPr lang="zh-CN" altLang="en-US" dirty="0" smtClean="0"/>
              <a:t>富强、民主、文明、和谐、自由、平等、公正、法治、爱国、敬业、诚信、友善，如果一个民族、一个国家没有共同的核心价值观，莫衷一是，行无依归，那这个民族、这个国家就无法前进。</a:t>
            </a:r>
            <a:endParaRPr lang="en-US" altLang="zh-CN" dirty="0" smtClean="0"/>
          </a:p>
          <a:p>
            <a:r>
              <a:rPr lang="zh-CN" altLang="en-US" dirty="0" smtClean="0"/>
              <a:t>六个方面：坚定理想信念、厚植爱国主义情怀、加强品德修养、增长知识见识、培养奋斗精神、增强综合素质。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A59B6-51E8-496F-97BB-903191ED227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189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A59B6-51E8-496F-97BB-903191ED227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44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A59B6-51E8-496F-97BB-903191ED227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681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党的十八大以来，习近平总书记对广大师生明确提出“明大德守公德严私德”的要求。大德：立志报效祖国、服务人民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dirty="0" smtClean="0"/>
              <a:t>用人标准：德才兼备，以德为先。</a:t>
            </a:r>
            <a:endParaRPr lang="en-US" altLang="zh-CN" dirty="0" smtClean="0"/>
          </a:p>
          <a:p>
            <a:r>
              <a:rPr lang="zh-CN" altLang="en-US" dirty="0" smtClean="0"/>
              <a:t>富强、民主、文明、和谐、自由、平等、公正、法治、爱国、敬业、诚信、友善，如果一个民族、一个国家没有共同的核心价值观，莫衷一是，行无依归，那这个民族、这个国家就无法前进。</a:t>
            </a:r>
            <a:endParaRPr lang="en-US" altLang="zh-CN" dirty="0" smtClean="0"/>
          </a:p>
          <a:p>
            <a:r>
              <a:rPr lang="zh-CN" altLang="en-US" dirty="0" smtClean="0"/>
              <a:t>六个方面：坚定理想信念、厚植爱国主义情怀、加强品德修养、增长知识见识、培养奋斗精神、增强综合素质。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A59B6-51E8-496F-97BB-903191ED227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02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A59B6-51E8-496F-97BB-903191ED227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743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富强</a:t>
            </a:r>
            <a:r>
              <a:rPr lang="zh-CN" altLang="en-US" dirty="0" smtClean="0"/>
              <a:t>、民主、文明、和谐、自由、平等、公正、法治、爱国、敬业、诚信、友善，如果一个民族、一个国家没有共同的核心价值观，莫衷一是，行无依归，那这个民族、这个国家就无法前进</a:t>
            </a:r>
            <a:r>
              <a:rPr lang="zh-CN" altLang="en-US" dirty="0" smtClean="0"/>
              <a:t>。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A59B6-51E8-496F-97BB-903191ED227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157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A59B6-51E8-496F-97BB-903191ED227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977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A59B6-51E8-496F-97BB-903191ED227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6437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1E9E41F-AD89-4419-A5BD-01CA855BC8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1264D82-C488-4EEF-888E-4382C8DB8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90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280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1375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2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774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8325228" y="63549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444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07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1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xStyles>
    <p:titleStyle>
      <a:lvl1pPr algn="l" defTabSz="914380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5" indent="-228595" algn="l" defTabSz="914380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56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4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2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1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18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B960B0E4-E87E-4166-AD72-6FBC8E49065C}"/>
              </a:ext>
            </a:extLst>
          </p:cNvPr>
          <p:cNvGrpSpPr/>
          <p:nvPr/>
        </p:nvGrpSpPr>
        <p:grpSpPr>
          <a:xfrm>
            <a:off x="5226625" y="4210674"/>
            <a:ext cx="4489386" cy="323850"/>
            <a:chOff x="4972875" y="3581077"/>
            <a:chExt cx="4489386" cy="323850"/>
          </a:xfrm>
        </p:grpSpPr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243FCC89-C3ED-4E3B-8CC5-1B0E0581B9ED}"/>
                </a:ext>
              </a:extLst>
            </p:cNvPr>
            <p:cNvCxnSpPr>
              <a:cxnSpLocks/>
            </p:cNvCxnSpPr>
            <p:nvPr/>
          </p:nvCxnSpPr>
          <p:spPr>
            <a:xfrm>
              <a:off x="4972875" y="3743002"/>
              <a:ext cx="1351725" cy="0"/>
            </a:xfrm>
            <a:prstGeom prst="line">
              <a:avLst/>
            </a:prstGeom>
            <a:noFill/>
            <a:ln w="15875" cap="flat" cmpd="sng" algn="ctr">
              <a:solidFill>
                <a:srgbClr val="C00000">
                  <a:alpha val="99000"/>
                </a:srgbClr>
              </a:solidFill>
              <a:prstDash val="solid"/>
            </a:ln>
            <a:effectLst/>
          </p:spPr>
        </p:cxnSp>
        <p:sp>
          <p:nvSpPr>
            <p:cNvPr id="9" name="星形: 五角 8">
              <a:extLst>
                <a:ext uri="{FF2B5EF4-FFF2-40B4-BE49-F238E27FC236}">
                  <a16:creationId xmlns:a16="http://schemas.microsoft.com/office/drawing/2014/main" id="{2D50031E-740A-45C4-811B-84F753566D9A}"/>
                </a:ext>
              </a:extLst>
            </p:cNvPr>
            <p:cNvSpPr/>
            <p:nvPr/>
          </p:nvSpPr>
          <p:spPr>
            <a:xfrm>
              <a:off x="7055644" y="3581077"/>
              <a:ext cx="323850" cy="323850"/>
            </a:xfrm>
            <a:prstGeom prst="star5">
              <a:avLst/>
            </a:prstGeom>
            <a:solidFill>
              <a:srgbClr val="C203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0" name="星形: 五角 9">
              <a:extLst>
                <a:ext uri="{FF2B5EF4-FFF2-40B4-BE49-F238E27FC236}">
                  <a16:creationId xmlns:a16="http://schemas.microsoft.com/office/drawing/2014/main" id="{AF03B7DD-80F4-4BC9-ADD1-47B19BA7E799}"/>
                </a:ext>
              </a:extLst>
            </p:cNvPr>
            <p:cNvSpPr/>
            <p:nvPr/>
          </p:nvSpPr>
          <p:spPr>
            <a:xfrm>
              <a:off x="6575822" y="3628702"/>
              <a:ext cx="228600" cy="228600"/>
            </a:xfrm>
            <a:prstGeom prst="star5">
              <a:avLst/>
            </a:prstGeom>
            <a:solidFill>
              <a:srgbClr val="C203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11" name="星形: 五角 10">
              <a:extLst>
                <a:ext uri="{FF2B5EF4-FFF2-40B4-BE49-F238E27FC236}">
                  <a16:creationId xmlns:a16="http://schemas.microsoft.com/office/drawing/2014/main" id="{7CE10663-A850-4B20-A0ED-9CB53B391D1D}"/>
                </a:ext>
              </a:extLst>
            </p:cNvPr>
            <p:cNvSpPr/>
            <p:nvPr/>
          </p:nvSpPr>
          <p:spPr>
            <a:xfrm>
              <a:off x="7630716" y="3628702"/>
              <a:ext cx="228600" cy="228600"/>
            </a:xfrm>
            <a:prstGeom prst="star5">
              <a:avLst/>
            </a:prstGeom>
            <a:solidFill>
              <a:srgbClr val="C203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2D32ACEA-38EC-4496-B083-2E064E31DB5B}"/>
                </a:ext>
              </a:extLst>
            </p:cNvPr>
            <p:cNvCxnSpPr>
              <a:cxnSpLocks/>
            </p:cNvCxnSpPr>
            <p:nvPr/>
          </p:nvCxnSpPr>
          <p:spPr>
            <a:xfrm>
              <a:off x="8110536" y="3743002"/>
              <a:ext cx="1351725" cy="0"/>
            </a:xfrm>
            <a:prstGeom prst="line">
              <a:avLst/>
            </a:prstGeom>
            <a:noFill/>
            <a:ln w="15875" cap="flat" cmpd="sng" algn="ctr">
              <a:solidFill>
                <a:srgbClr val="C00000">
                  <a:alpha val="99000"/>
                </a:srgbClr>
              </a:solidFill>
              <a:prstDash val="solid"/>
            </a:ln>
            <a:effectLst/>
          </p:spPr>
        </p:cxnSp>
      </p:grpSp>
      <p:sp>
        <p:nvSpPr>
          <p:cNvPr id="15" name="文本框 14"/>
          <p:cNvSpPr txBox="1"/>
          <p:nvPr/>
        </p:nvSpPr>
        <p:spPr>
          <a:xfrm>
            <a:off x="1497171" y="2055464"/>
            <a:ext cx="1194829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82" charset="2"/>
                <a:ea typeface="微软雅黑" panose="020B0503020204020204" pitchFamily="82" charset="2"/>
              </a:rPr>
              <a:t>学习习近平总书记关于教育的重要论述</a:t>
            </a:r>
            <a:endParaRPr lang="en-US" altLang="zh-CN" sz="4000" b="1" dirty="0" smtClean="0">
              <a:solidFill>
                <a:srgbClr val="FF0000"/>
              </a:solidFill>
              <a:latin typeface="微软雅黑" panose="020B0503020204020204" pitchFamily="82" charset="2"/>
              <a:ea typeface="微软雅黑" panose="020B0503020204020204" pitchFamily="82" charset="2"/>
            </a:endParaRPr>
          </a:p>
          <a:p>
            <a:pPr algn="ctr"/>
            <a:r>
              <a:rPr lang="en-US" altLang="zh-CN" sz="3200" b="1" dirty="0" smtClean="0">
                <a:solidFill>
                  <a:srgbClr val="FF0000"/>
                </a:solidFill>
                <a:latin typeface="微软雅黑" panose="020B0503020204020204" pitchFamily="82" charset="2"/>
                <a:ea typeface="微软雅黑" panose="020B0503020204020204" pitchFamily="82" charset="2"/>
              </a:rPr>
              <a:t>         </a:t>
            </a:r>
          </a:p>
          <a:p>
            <a:pPr algn="ctr"/>
            <a:r>
              <a:rPr lang="en-US" altLang="zh-CN" sz="3200" b="1" dirty="0" smtClean="0">
                <a:solidFill>
                  <a:srgbClr val="FF0000"/>
                </a:solidFill>
                <a:latin typeface="微软雅黑" panose="020B0503020204020204" pitchFamily="82" charset="2"/>
                <a:ea typeface="微软雅黑" panose="020B0503020204020204" pitchFamily="82" charset="2"/>
              </a:rPr>
              <a:t>  ——</a:t>
            </a:r>
            <a:r>
              <a:rPr lang="zh-CN" altLang="en-US" sz="3200" b="1" dirty="0" smtClean="0">
                <a:solidFill>
                  <a:srgbClr val="FF0000"/>
                </a:solidFill>
                <a:latin typeface="微软雅黑" panose="020B0503020204020204" pitchFamily="82" charset="2"/>
                <a:ea typeface="微软雅黑" panose="020B0503020204020204" pitchFamily="82" charset="2"/>
              </a:rPr>
              <a:t>培养担当民族复兴大任的时代新人                                                                </a:t>
            </a:r>
            <a:endParaRPr lang="en-US" altLang="zh-CN" sz="3200" b="1" dirty="0" smtClean="0">
              <a:solidFill>
                <a:srgbClr val="FF0000"/>
              </a:solidFill>
              <a:latin typeface="微软雅黑" panose="020B0503020204020204" pitchFamily="82" charset="2"/>
              <a:ea typeface="微软雅黑" panose="020B0503020204020204" pitchFamily="82" charset="2"/>
            </a:endParaRPr>
          </a:p>
          <a:p>
            <a:pPr algn="ctr"/>
            <a:endParaRPr lang="en-US" altLang="zh-CN" sz="2400" b="1" dirty="0" smtClean="0">
              <a:solidFill>
                <a:srgbClr val="FF0000"/>
              </a:solidFill>
              <a:latin typeface="微软雅黑" panose="020B0503020204020204" pitchFamily="82" charset="2"/>
              <a:ea typeface="微软雅黑" panose="020B0503020204020204" pitchFamily="82" charset="2"/>
            </a:endParaRPr>
          </a:p>
          <a:p>
            <a:pPr algn="ctr"/>
            <a:r>
              <a:rPr lang="zh-CN" altLang="en-US" sz="2400" b="1" dirty="0" smtClean="0">
                <a:latin typeface="微软雅黑" panose="020B0503020204020204" pitchFamily="82" charset="2"/>
                <a:ea typeface="微软雅黑" panose="020B0503020204020204" pitchFamily="82" charset="2"/>
              </a:rPr>
              <a:t>                                                                           主讲人</a:t>
            </a:r>
            <a:r>
              <a:rPr lang="zh-CN" altLang="en-US" sz="2400" b="1" dirty="0" smtClean="0">
                <a:latin typeface="微软雅黑" panose="020B0503020204020204" pitchFamily="82" charset="2"/>
                <a:ea typeface="微软雅黑" panose="020B0503020204020204" pitchFamily="82" charset="2"/>
              </a:rPr>
              <a:t>：赵</a:t>
            </a:r>
            <a:r>
              <a:rPr lang="zh-CN" altLang="en-US" sz="2400" b="1" dirty="0" smtClean="0">
                <a:latin typeface="微软雅黑" panose="020B0503020204020204" pitchFamily="82" charset="2"/>
                <a:ea typeface="微软雅黑" panose="020B0503020204020204" pitchFamily="82" charset="2"/>
              </a:rPr>
              <a:t>丹</a:t>
            </a:r>
            <a:endParaRPr lang="zh-CN" altLang="en-US" sz="4000" b="1" dirty="0">
              <a:latin typeface="微软雅黑" panose="020B0503020204020204" pitchFamily="82" charset="2"/>
              <a:ea typeface="微软雅黑" panose="020B0503020204020204" pitchFamily="8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6895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7491A41F-C3A5-405B-AD04-3A0469E8AEFD}"/>
              </a:ext>
            </a:extLst>
          </p:cNvPr>
          <p:cNvGrpSpPr/>
          <p:nvPr/>
        </p:nvGrpSpPr>
        <p:grpSpPr>
          <a:xfrm>
            <a:off x="84842" y="122549"/>
            <a:ext cx="6527713" cy="880208"/>
            <a:chOff x="84843" y="122549"/>
            <a:chExt cx="5492666" cy="880208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A8092724-539E-4A05-B652-696E8100E6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843" y="122549"/>
              <a:ext cx="1131216" cy="672822"/>
            </a:xfrm>
            <a:prstGeom prst="rect">
              <a:avLst/>
            </a:prstGeom>
          </p:spPr>
        </p:pic>
        <p:sp>
          <p:nvSpPr>
            <p:cNvPr id="6" name="文本框 37">
              <a:extLst>
                <a:ext uri="{FF2B5EF4-FFF2-40B4-BE49-F238E27FC236}">
                  <a16:creationId xmlns:a16="http://schemas.microsoft.com/office/drawing/2014/main" id="{2840985E-1C4B-4903-A543-B0C12BBB3F1E}"/>
                </a:ext>
              </a:extLst>
            </p:cNvPr>
            <p:cNvSpPr txBox="1"/>
            <p:nvPr/>
          </p:nvSpPr>
          <p:spPr>
            <a:xfrm>
              <a:off x="992152" y="134300"/>
              <a:ext cx="4585357" cy="868457"/>
            </a:xfrm>
            <a:prstGeom prst="rect">
              <a:avLst/>
            </a:prstGeom>
            <a:noFill/>
          </p:spPr>
          <p:txBody>
            <a:bodyPr wrap="square" lIns="128539" tIns="64269" rIns="128539" bIns="64269" rtlCol="0">
              <a:spAutoFit/>
            </a:bodyPr>
            <a:lstStyle/>
            <a:p>
              <a:pPr algn="ctr" defTabSz="1219170">
                <a:buNone/>
                <a:defRPr/>
              </a:pPr>
              <a:r>
                <a:rPr lang="zh-CN" altLang="en-US" sz="2400" b="1" kern="0" dirty="0" smtClean="0">
                  <a:solidFill>
                    <a:srgbClr val="C20316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Arial" panose="020B0604020202020204" pitchFamily="34" charset="0"/>
                </a:rPr>
                <a:t>学习习近平总书记关于教育的重要论述</a:t>
              </a:r>
              <a:endParaRPr lang="zh-CN" altLang="en-US" sz="2400" b="1" kern="0" dirty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7" name="圆角矩形 22">
            <a:extLst>
              <a:ext uri="{FF2B5EF4-FFF2-40B4-BE49-F238E27FC236}">
                <a16:creationId xmlns:a16="http://schemas.microsoft.com/office/drawing/2014/main" id="{F1D76006-2866-4AC2-805D-BC064A31F8C1}"/>
              </a:ext>
            </a:extLst>
          </p:cNvPr>
          <p:cNvSpPr/>
          <p:nvPr/>
        </p:nvSpPr>
        <p:spPr bwMode="auto">
          <a:xfrm>
            <a:off x="1413536" y="867631"/>
            <a:ext cx="9768813" cy="1151670"/>
          </a:xfrm>
          <a:prstGeom prst="roundRect">
            <a:avLst>
              <a:gd name="adj" fmla="val 9992"/>
            </a:avLst>
          </a:prstGeom>
          <a:solidFill>
            <a:srgbClr val="C00000"/>
          </a:solidFill>
          <a:ln w="3175" cap="flat" cmpd="sng">
            <a:solidFill>
              <a:schemeClr val="bg1">
                <a:lumMod val="50000"/>
              </a:schemeClr>
            </a:solidFill>
            <a:bevel/>
            <a:headEnd/>
            <a:tailEnd/>
          </a:ln>
        </p:spPr>
        <p:txBody>
          <a:bodyPr lIns="82824" tIns="41411" rIns="82824" bIns="41411" anchor="ctr"/>
          <a:lstStyle/>
          <a:p>
            <a:pPr lvl="2"/>
            <a:endParaRPr lang="zh-CN" altLang="en-US" sz="1333" dirty="0">
              <a:solidFill>
                <a:schemeClr val="accent2">
                  <a:lumMod val="75000"/>
                </a:schemeClr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sp>
        <p:nvSpPr>
          <p:cNvPr id="8" name="TextBox 32">
            <a:extLst>
              <a:ext uri="{FF2B5EF4-FFF2-40B4-BE49-F238E27FC236}">
                <a16:creationId xmlns:a16="http://schemas.microsoft.com/office/drawing/2014/main" id="{6381DFC9-DD7D-47EF-B4B4-A9FA7F79D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191" y="750528"/>
            <a:ext cx="9463709" cy="1385876"/>
          </a:xfrm>
          <a:prstGeom prst="rect">
            <a:avLst/>
          </a:prstGeom>
          <a:noFill/>
          <a:ln w="3175" cap="flat" cmpd="sng">
            <a:noFill/>
            <a:bevel/>
            <a:headEnd/>
            <a:tailEnd/>
          </a:ln>
        </p:spPr>
        <p:txBody>
          <a:bodyPr lIns="82824" tIns="41411" rIns="82824" bIns="41411" anchor="ctr"/>
          <a:lstStyle>
            <a:defPPr>
              <a:defRPr lang="zh-CN"/>
            </a:defPPr>
            <a:lvl1pPr algn="ctr">
              <a:defRPr>
                <a:solidFill>
                  <a:srgbClr val="FFFFFF"/>
                </a:solidFill>
                <a:ea typeface="微软雅黑" pitchFamily="34" charset="-122"/>
              </a:defRPr>
            </a:lvl1pPr>
          </a:lstStyle>
          <a:p>
            <a:r>
              <a:rPr lang="zh-CN" altLang="en-US" sz="6000" b="1" dirty="0" smtClean="0">
                <a:solidFill>
                  <a:schemeClr val="bg1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班会形式</a:t>
            </a:r>
            <a:endParaRPr lang="en-US" altLang="zh-CN" sz="6000" b="1" dirty="0">
              <a:solidFill>
                <a:schemeClr val="bg1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sp>
        <p:nvSpPr>
          <p:cNvPr id="9" name="TextBox 32">
            <a:extLst>
              <a:ext uri="{FF2B5EF4-FFF2-40B4-BE49-F238E27FC236}">
                <a16:creationId xmlns:a16="http://schemas.microsoft.com/office/drawing/2014/main" id="{2F9B493A-F37A-4228-89E5-EC8B3990A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0143" y="2407870"/>
            <a:ext cx="10537240" cy="3297605"/>
          </a:xfrm>
          <a:prstGeom prst="rect">
            <a:avLst/>
          </a:prstGeom>
          <a:noFill/>
          <a:ln w="3175" cap="flat" cmpd="sng">
            <a:noFill/>
            <a:bevel/>
            <a:headEnd/>
            <a:tailEnd/>
          </a:ln>
        </p:spPr>
        <p:txBody>
          <a:bodyPr lIns="82824" tIns="41411" rIns="82824" bIns="41411" anchor="ctr"/>
          <a:lstStyle>
            <a:defPPr>
              <a:defRPr lang="zh-CN"/>
            </a:defPPr>
            <a:lvl1pPr algn="ctr">
              <a:defRPr>
                <a:solidFill>
                  <a:srgbClr val="FFFFFF"/>
                </a:solidFill>
                <a:ea typeface="微软雅黑" pitchFamily="34" charset="-122"/>
              </a:defRPr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1</a:t>
            </a:r>
            <a:r>
              <a:rPr lang="zh-CN" altLang="en-US" sz="2000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）部分同学重点发言。</a:t>
            </a:r>
            <a:endParaRPr lang="zh-CN" altLang="en-US" sz="2000" dirty="0">
              <a:solidFill>
                <a:srgbClr val="C00000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2</a:t>
            </a:r>
            <a:r>
              <a:rPr lang="zh-CN" altLang="en-US" sz="2000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）每人分享印象最深刻的一句话理解。</a:t>
            </a:r>
            <a:endParaRPr lang="zh-CN" altLang="en-US" sz="2000" dirty="0">
              <a:solidFill>
                <a:srgbClr val="C00000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3</a:t>
            </a:r>
            <a:r>
              <a:rPr lang="zh-CN" altLang="en-US" sz="2000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）主题朗诵演讲。</a:t>
            </a:r>
            <a:endParaRPr lang="en-US" altLang="zh-CN" sz="2000" dirty="0" smtClean="0">
              <a:solidFill>
                <a:srgbClr val="C00000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4</a:t>
            </a:r>
            <a:r>
              <a:rPr lang="zh-CN" altLang="en-US" sz="2000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）结合身边故事谈谈。</a:t>
            </a:r>
            <a:endParaRPr lang="en-US" altLang="zh-CN" sz="2000" dirty="0" smtClean="0">
              <a:solidFill>
                <a:srgbClr val="C00000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（</a:t>
            </a:r>
            <a:r>
              <a:rPr lang="en-US" altLang="zh-CN" sz="2000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5</a:t>
            </a:r>
            <a:r>
              <a:rPr lang="zh-CN" altLang="en-US" sz="2000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）</a:t>
            </a:r>
            <a:r>
              <a:rPr lang="en-US" altLang="zh-CN" sz="2000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……</a:t>
            </a:r>
            <a:r>
              <a:rPr lang="zh-CN" altLang="en-US" sz="1600" dirty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/>
            </a:r>
            <a:br>
              <a:rPr lang="zh-CN" altLang="en-US" sz="1600" dirty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</a:br>
            <a:r>
              <a:rPr lang="zh-CN" altLang="en-US" sz="1600" dirty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/>
            </a:r>
            <a:br>
              <a:rPr lang="zh-CN" altLang="en-US" sz="1600" dirty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</a:br>
            <a:endParaRPr lang="zh-CN" altLang="en-US" sz="1600" dirty="0">
              <a:solidFill>
                <a:srgbClr val="C00000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059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47CB852-7F6F-4179-B325-70B353A6902C}"/>
              </a:ext>
            </a:extLst>
          </p:cNvPr>
          <p:cNvSpPr txBox="1"/>
          <p:nvPr/>
        </p:nvSpPr>
        <p:spPr>
          <a:xfrm>
            <a:off x="3759200" y="1619197"/>
            <a:ext cx="83125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9600" b="1" dirty="0" smtClean="0">
                <a:solidFill>
                  <a:srgbClr val="C00000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谢谢！</a:t>
            </a:r>
            <a:endParaRPr lang="zh-CN" altLang="en-US" sz="9600" b="1" dirty="0">
              <a:solidFill>
                <a:srgbClr val="C00000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3718AF87-1B53-4E2E-BE8E-56FA4AA70797}"/>
              </a:ext>
            </a:extLst>
          </p:cNvPr>
          <p:cNvGrpSpPr/>
          <p:nvPr/>
        </p:nvGrpSpPr>
        <p:grpSpPr>
          <a:xfrm>
            <a:off x="5670762" y="3387714"/>
            <a:ext cx="4489386" cy="323850"/>
            <a:chOff x="4972875" y="3581077"/>
            <a:chExt cx="4489386" cy="323850"/>
          </a:xfrm>
        </p:grpSpPr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644C2854-9BCA-47EC-A389-0079C38D3803}"/>
                </a:ext>
              </a:extLst>
            </p:cNvPr>
            <p:cNvCxnSpPr>
              <a:cxnSpLocks/>
            </p:cNvCxnSpPr>
            <p:nvPr/>
          </p:nvCxnSpPr>
          <p:spPr>
            <a:xfrm>
              <a:off x="4972875" y="3743002"/>
              <a:ext cx="1351725" cy="0"/>
            </a:xfrm>
            <a:prstGeom prst="line">
              <a:avLst/>
            </a:prstGeom>
            <a:noFill/>
            <a:ln w="15875" cap="flat" cmpd="sng" algn="ctr">
              <a:solidFill>
                <a:srgbClr val="C00000">
                  <a:alpha val="99000"/>
                </a:srgbClr>
              </a:solidFill>
              <a:prstDash val="solid"/>
            </a:ln>
            <a:effectLst/>
          </p:spPr>
        </p:cxnSp>
        <p:sp>
          <p:nvSpPr>
            <p:cNvPr id="6" name="星形: 五角 5">
              <a:extLst>
                <a:ext uri="{FF2B5EF4-FFF2-40B4-BE49-F238E27FC236}">
                  <a16:creationId xmlns:a16="http://schemas.microsoft.com/office/drawing/2014/main" id="{01676368-750B-4340-A447-275C46DA6F69}"/>
                </a:ext>
              </a:extLst>
            </p:cNvPr>
            <p:cNvSpPr/>
            <p:nvPr/>
          </p:nvSpPr>
          <p:spPr>
            <a:xfrm>
              <a:off x="7055644" y="3581077"/>
              <a:ext cx="323850" cy="323850"/>
            </a:xfrm>
            <a:prstGeom prst="star5">
              <a:avLst/>
            </a:prstGeom>
            <a:solidFill>
              <a:srgbClr val="C203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7" name="星形: 五角 6">
              <a:extLst>
                <a:ext uri="{FF2B5EF4-FFF2-40B4-BE49-F238E27FC236}">
                  <a16:creationId xmlns:a16="http://schemas.microsoft.com/office/drawing/2014/main" id="{CF7F4600-43D9-4427-8D60-4529A340A48C}"/>
                </a:ext>
              </a:extLst>
            </p:cNvPr>
            <p:cNvSpPr/>
            <p:nvPr/>
          </p:nvSpPr>
          <p:spPr>
            <a:xfrm>
              <a:off x="6575822" y="3628702"/>
              <a:ext cx="228600" cy="228600"/>
            </a:xfrm>
            <a:prstGeom prst="star5">
              <a:avLst/>
            </a:prstGeom>
            <a:solidFill>
              <a:srgbClr val="C203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sp>
          <p:nvSpPr>
            <p:cNvPr id="8" name="星形: 五角 7">
              <a:extLst>
                <a:ext uri="{FF2B5EF4-FFF2-40B4-BE49-F238E27FC236}">
                  <a16:creationId xmlns:a16="http://schemas.microsoft.com/office/drawing/2014/main" id="{EBB60C89-C50F-4DB2-A317-BA9DFDF633A1}"/>
                </a:ext>
              </a:extLst>
            </p:cNvPr>
            <p:cNvSpPr/>
            <p:nvPr/>
          </p:nvSpPr>
          <p:spPr>
            <a:xfrm>
              <a:off x="7630716" y="3628702"/>
              <a:ext cx="228600" cy="228600"/>
            </a:xfrm>
            <a:prstGeom prst="star5">
              <a:avLst/>
            </a:prstGeom>
            <a:solidFill>
              <a:srgbClr val="C203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36号-正文宋楷" panose="02000000000000000000" pitchFamily="2" charset="-122"/>
                <a:ea typeface="字魂36号-正文宋楷" panose="02000000000000000000" pitchFamily="2" charset="-122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7F421C9F-E19B-4D5A-9721-EAFEB4E7A508}"/>
                </a:ext>
              </a:extLst>
            </p:cNvPr>
            <p:cNvCxnSpPr>
              <a:cxnSpLocks/>
            </p:cNvCxnSpPr>
            <p:nvPr/>
          </p:nvCxnSpPr>
          <p:spPr>
            <a:xfrm>
              <a:off x="8110536" y="3743002"/>
              <a:ext cx="1351725" cy="0"/>
            </a:xfrm>
            <a:prstGeom prst="line">
              <a:avLst/>
            </a:prstGeom>
            <a:noFill/>
            <a:ln w="15875" cap="flat" cmpd="sng" algn="ctr">
              <a:solidFill>
                <a:srgbClr val="C00000">
                  <a:alpha val="99000"/>
                </a:srgb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23954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35F5153A-0129-4DBC-8FEE-AD9AF01DCC52}"/>
              </a:ext>
            </a:extLst>
          </p:cNvPr>
          <p:cNvGrpSpPr/>
          <p:nvPr/>
        </p:nvGrpSpPr>
        <p:grpSpPr>
          <a:xfrm>
            <a:off x="84843" y="122549"/>
            <a:ext cx="6344986" cy="868457"/>
            <a:chOff x="84843" y="122549"/>
            <a:chExt cx="5820657" cy="86845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3326A0E6-F214-4972-9C1D-DD8A13F54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843" y="122549"/>
              <a:ext cx="1131216" cy="672822"/>
            </a:xfrm>
            <a:prstGeom prst="rect">
              <a:avLst/>
            </a:prstGeom>
          </p:spPr>
        </p:pic>
        <p:sp>
          <p:nvSpPr>
            <p:cNvPr id="4" name="文本框 37">
              <a:extLst>
                <a:ext uri="{FF2B5EF4-FFF2-40B4-BE49-F238E27FC236}">
                  <a16:creationId xmlns:a16="http://schemas.microsoft.com/office/drawing/2014/main" id="{01C04F12-E705-4D40-B112-4A8453A498A7}"/>
                </a:ext>
              </a:extLst>
            </p:cNvPr>
            <p:cNvSpPr txBox="1"/>
            <p:nvPr/>
          </p:nvSpPr>
          <p:spPr>
            <a:xfrm>
              <a:off x="1320143" y="122549"/>
              <a:ext cx="4585357" cy="868457"/>
            </a:xfrm>
            <a:prstGeom prst="rect">
              <a:avLst/>
            </a:prstGeom>
            <a:noFill/>
          </p:spPr>
          <p:txBody>
            <a:bodyPr wrap="square" lIns="128539" tIns="64269" rIns="128539" bIns="64269" rtlCol="0">
              <a:spAutoFit/>
            </a:bodyPr>
            <a:lstStyle/>
            <a:p>
              <a:pPr algn="ctr" defTabSz="1219170">
                <a:buNone/>
                <a:defRPr/>
              </a:pPr>
              <a:r>
                <a:rPr lang="zh-CN" altLang="en-US" sz="2400" b="1" kern="0" dirty="0" smtClean="0">
                  <a:solidFill>
                    <a:srgbClr val="C20316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Arial" panose="020B0604020202020204" pitchFamily="34" charset="0"/>
                </a:rPr>
                <a:t>习近平总书记关于教育的重要论述</a:t>
              </a:r>
              <a:endParaRPr lang="zh-CN" altLang="en-US" sz="2400" b="1" kern="0" dirty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624" y="795371"/>
            <a:ext cx="3686757" cy="533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47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7">
            <a:extLst>
              <a:ext uri="{FF2B5EF4-FFF2-40B4-BE49-F238E27FC236}">
                <a16:creationId xmlns:a16="http://schemas.microsoft.com/office/drawing/2014/main" id="{78260FF9-8BD2-4451-A40D-6B15B337D5C6}"/>
              </a:ext>
            </a:extLst>
          </p:cNvPr>
          <p:cNvSpPr txBox="1"/>
          <p:nvPr/>
        </p:nvSpPr>
        <p:spPr>
          <a:xfrm>
            <a:off x="621612" y="490069"/>
            <a:ext cx="1415772" cy="213455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8000" b="1" spc="300" dirty="0">
                <a:ln>
                  <a:solidFill>
                    <a:schemeClr val="bg1"/>
                  </a:solidFill>
                </a:ln>
                <a:solidFill>
                  <a:srgbClr val="DB15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</a:rPr>
              <a:t>目录</a:t>
            </a:r>
          </a:p>
        </p:txBody>
      </p:sp>
      <p:sp>
        <p:nvSpPr>
          <p:cNvPr id="4" name="TextBox 68">
            <a:extLst>
              <a:ext uri="{FF2B5EF4-FFF2-40B4-BE49-F238E27FC236}">
                <a16:creationId xmlns:a16="http://schemas.microsoft.com/office/drawing/2014/main" id="{7A884C0E-59F7-45FE-871C-1534F5523C8D}"/>
              </a:ext>
            </a:extLst>
          </p:cNvPr>
          <p:cNvSpPr txBox="1"/>
          <p:nvPr/>
        </p:nvSpPr>
        <p:spPr>
          <a:xfrm>
            <a:off x="1687399" y="1041269"/>
            <a:ext cx="553998" cy="190533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2400" b="1" spc="600" dirty="0">
                <a:ln>
                  <a:solidFill>
                    <a:schemeClr val="bg1"/>
                  </a:solidFill>
                </a:ln>
                <a:solidFill>
                  <a:srgbClr val="DB15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itchFamily="34" charset="0"/>
              </a:rPr>
              <a:t>CONTENTS</a:t>
            </a:r>
            <a:endParaRPr lang="zh-CN" altLang="en-US" sz="2400" b="1" spc="600" dirty="0">
              <a:ln>
                <a:solidFill>
                  <a:schemeClr val="bg1"/>
                </a:solidFill>
              </a:ln>
              <a:solidFill>
                <a:srgbClr val="DB1516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  <a:cs typeface="Arial" pitchFamily="34" charset="0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2C07CF49-E039-4B27-BA00-241F5D22A365}"/>
              </a:ext>
            </a:extLst>
          </p:cNvPr>
          <p:cNvGrpSpPr/>
          <p:nvPr/>
        </p:nvGrpSpPr>
        <p:grpSpPr>
          <a:xfrm>
            <a:off x="4269913" y="1472458"/>
            <a:ext cx="5209430" cy="576048"/>
            <a:chOff x="3440784" y="2099783"/>
            <a:chExt cx="5209430" cy="576048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F1147F27-65D3-4A48-B1A8-7D3DFB6BDA54}"/>
                </a:ext>
              </a:extLst>
            </p:cNvPr>
            <p:cNvGrpSpPr/>
            <p:nvPr/>
          </p:nvGrpSpPr>
          <p:grpSpPr>
            <a:xfrm>
              <a:off x="3440784" y="2099783"/>
              <a:ext cx="638456" cy="576048"/>
              <a:chOff x="2681095" y="1086464"/>
              <a:chExt cx="478842" cy="432036"/>
            </a:xfrm>
          </p:grpSpPr>
          <p:grpSp>
            <p:nvGrpSpPr>
              <p:cNvPr id="21" name="组合 20">
                <a:extLst>
                  <a:ext uri="{FF2B5EF4-FFF2-40B4-BE49-F238E27FC236}">
                    <a16:creationId xmlns:a16="http://schemas.microsoft.com/office/drawing/2014/main" id="{DF9883CB-A602-4B46-B84B-F446BCAC1F63}"/>
                  </a:ext>
                </a:extLst>
              </p:cNvPr>
              <p:cNvGrpSpPr/>
              <p:nvPr/>
            </p:nvGrpSpPr>
            <p:grpSpPr>
              <a:xfrm>
                <a:off x="2681095" y="1086464"/>
                <a:ext cx="478842" cy="432036"/>
                <a:chOff x="2843856" y="1131630"/>
                <a:chExt cx="432036" cy="360030"/>
              </a:xfrm>
            </p:grpSpPr>
            <p:sp>
              <p:nvSpPr>
                <p:cNvPr id="23" name="圆角矩形 31">
                  <a:extLst>
                    <a:ext uri="{FF2B5EF4-FFF2-40B4-BE49-F238E27FC236}">
                      <a16:creationId xmlns:a16="http://schemas.microsoft.com/office/drawing/2014/main" id="{327B1D80-D6C6-42AD-83EA-1EF0A8CC9CB4}"/>
                    </a:ext>
                  </a:extLst>
                </p:cNvPr>
                <p:cNvSpPr/>
                <p:nvPr/>
              </p:nvSpPr>
              <p:spPr bwMode="auto">
                <a:xfrm>
                  <a:off x="2843856" y="1131630"/>
                  <a:ext cx="432036" cy="360030"/>
                </a:xfrm>
                <a:prstGeom prst="roundRect">
                  <a:avLst>
                    <a:gd name="adj" fmla="val 30079"/>
                  </a:avLst>
                </a:prstGeom>
                <a:solidFill>
                  <a:srgbClr val="C00000"/>
                </a:soli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ex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b="1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24" name="圆角矩形 9">
                  <a:extLst>
                    <a:ext uri="{FF2B5EF4-FFF2-40B4-BE49-F238E27FC236}">
                      <a16:creationId xmlns:a16="http://schemas.microsoft.com/office/drawing/2014/main" id="{6EBBDD30-E604-4A20-BA73-197D6FA7B54D}"/>
                    </a:ext>
                  </a:extLst>
                </p:cNvPr>
                <p:cNvSpPr/>
                <p:nvPr/>
              </p:nvSpPr>
              <p:spPr bwMode="auto">
                <a:xfrm>
                  <a:off x="2843856" y="1131630"/>
                  <a:ext cx="342030" cy="349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030" h="349226">
                      <a:moveTo>
                        <a:pt x="108293" y="0"/>
                      </a:moveTo>
                      <a:lnTo>
                        <a:pt x="323743" y="0"/>
                      </a:lnTo>
                      <a:lnTo>
                        <a:pt x="342030" y="3692"/>
                      </a:lnTo>
                      <a:lnTo>
                        <a:pt x="62738" y="349226"/>
                      </a:lnTo>
                      <a:cubicBezTo>
                        <a:pt x="25551" y="332604"/>
                        <a:pt x="0" y="295155"/>
                        <a:pt x="0" y="251737"/>
                      </a:cubicBezTo>
                      <a:lnTo>
                        <a:pt x="0" y="108293"/>
                      </a:lnTo>
                      <a:cubicBezTo>
                        <a:pt x="0" y="48484"/>
                        <a:pt x="48484" y="0"/>
                        <a:pt x="10829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">
                      <a:sysClr val="window" lastClr="FFFFFF">
                        <a:alpha val="52000"/>
                      </a:sysClr>
                    </a:gs>
                    <a:gs pos="93000">
                      <a:sysClr val="window" lastClr="FFFFFF">
                        <a:alpha val="0"/>
                      </a:sysClr>
                    </a:gs>
                  </a:gsLst>
                  <a:lin ang="2700000" scaled="1"/>
                  <a:tileRect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121920" tIns="60960" rIns="121920" bIns="6096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400" b="1" kern="0">
                    <a:solidFill>
                      <a:sysClr val="windowText" lastClr="000000"/>
                    </a:solidFill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</p:grpSp>
          <p:sp>
            <p:nvSpPr>
              <p:cNvPr id="22" name="标题层">
                <a:extLst>
                  <a:ext uri="{FF2B5EF4-FFF2-40B4-BE49-F238E27FC236}">
                    <a16:creationId xmlns:a16="http://schemas.microsoft.com/office/drawing/2014/main" id="{3556CA59-FF83-4B4B-ABE4-6E2139295ABC}"/>
                  </a:ext>
                </a:extLst>
              </p:cNvPr>
              <p:cNvSpPr txBox="1"/>
              <p:nvPr/>
            </p:nvSpPr>
            <p:spPr bwMode="auto">
              <a:xfrm>
                <a:off x="2681096" y="1111333"/>
                <a:ext cx="478841" cy="346249"/>
              </a:xfrm>
              <a:prstGeom prst="rect">
                <a:avLst/>
              </a:prstGeom>
              <a:noFill/>
              <a:effectLst>
                <a:outerShdw blurRad="12700" dist="12700" dir="438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defTabSz="1219170">
                  <a:defRPr/>
                </a:pPr>
                <a:r>
                  <a:rPr lang="en-US" altLang="zh-CN" sz="2400" b="1" kern="0" dirty="0" smtClean="0">
                    <a:solidFill>
                      <a:sysClr val="window" lastClr="FFFFFF"/>
                    </a:solidFill>
                    <a:latin typeface="字魂36号-正文宋楷" panose="02000000000000000000" pitchFamily="2" charset="-122"/>
                    <a:ea typeface="字魂36号-正文宋楷" panose="02000000000000000000" pitchFamily="2" charset="-122"/>
                    <a:cs typeface="Arial" panose="020B0604020202020204" pitchFamily="34" charset="0"/>
                  </a:rPr>
                  <a:t>01</a:t>
                </a:r>
                <a:endParaRPr lang="zh-CN" altLang="en-US" sz="2400" b="1" kern="0" dirty="0">
                  <a:solidFill>
                    <a:sysClr val="window" lastClr="FFFFFF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0C9226DD-78E8-4932-895C-C8FFC6A03562}"/>
                </a:ext>
              </a:extLst>
            </p:cNvPr>
            <p:cNvGrpSpPr/>
            <p:nvPr/>
          </p:nvGrpSpPr>
          <p:grpSpPr>
            <a:xfrm>
              <a:off x="4329854" y="2160530"/>
              <a:ext cx="4320360" cy="480122"/>
              <a:chOff x="3347898" y="1132026"/>
              <a:chExt cx="3240270" cy="360092"/>
            </a:xfrm>
          </p:grpSpPr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18B4C692-4131-424E-851F-D51A2896424C}"/>
                  </a:ext>
                </a:extLst>
              </p:cNvPr>
              <p:cNvSpPr/>
              <p:nvPr/>
            </p:nvSpPr>
            <p:spPr bwMode="auto">
              <a:xfrm>
                <a:off x="3347898" y="1132088"/>
                <a:ext cx="3240270" cy="360030"/>
              </a:xfrm>
              <a:prstGeom prst="rect">
                <a:avLst/>
              </a:prstGeom>
              <a:solidFill>
                <a:srgbClr val="E10314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19" name="椭圆 14">
                <a:extLst>
                  <a:ext uri="{FF2B5EF4-FFF2-40B4-BE49-F238E27FC236}">
                    <a16:creationId xmlns:a16="http://schemas.microsoft.com/office/drawing/2014/main" id="{3BA31BDD-4C0C-4E25-91DF-A90FE851EF80}"/>
                  </a:ext>
                </a:extLst>
              </p:cNvPr>
              <p:cNvSpPr/>
              <p:nvPr/>
            </p:nvSpPr>
            <p:spPr bwMode="auto">
              <a:xfrm>
                <a:off x="3401991" y="1132026"/>
                <a:ext cx="3122612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3024336" h="288032">
                    <a:moveTo>
                      <a:pt x="57791" y="0"/>
                    </a:moveTo>
                    <a:lnTo>
                      <a:pt x="2966545" y="0"/>
                    </a:lnTo>
                    <a:cubicBezTo>
                      <a:pt x="2998462" y="0"/>
                      <a:pt x="3024336" y="25874"/>
                      <a:pt x="3024336" y="57791"/>
                    </a:cubicBezTo>
                    <a:lnTo>
                      <a:pt x="3024336" y="141731"/>
                    </a:lnTo>
                    <a:cubicBezTo>
                      <a:pt x="2725568" y="229254"/>
                      <a:pt x="2160294" y="288032"/>
                      <a:pt x="1512169" y="288032"/>
                    </a:cubicBezTo>
                    <a:cubicBezTo>
                      <a:pt x="864044" y="288032"/>
                      <a:pt x="298767" y="229254"/>
                      <a:pt x="0" y="141731"/>
                    </a:cubicBezTo>
                    <a:lnTo>
                      <a:pt x="0" y="57791"/>
                    </a:lnTo>
                    <a:cubicBezTo>
                      <a:pt x="0" y="25874"/>
                      <a:pt x="25874" y="0"/>
                      <a:pt x="57791" y="0"/>
                    </a:cubicBezTo>
                    <a:close/>
                  </a:path>
                </a:pathLst>
              </a:custGeom>
              <a:solidFill>
                <a:sysClr val="window" lastClr="FFFFFF">
                  <a:alpha val="14000"/>
                </a:sysClr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 b="1" kern="0">
                  <a:solidFill>
                    <a:sysClr val="window" lastClr="FFFFFF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</p:grp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FC620883-29BE-437C-9710-D2C64CD1480C}"/>
              </a:ext>
            </a:extLst>
          </p:cNvPr>
          <p:cNvGrpSpPr/>
          <p:nvPr/>
        </p:nvGrpSpPr>
        <p:grpSpPr>
          <a:xfrm>
            <a:off x="4269914" y="2390304"/>
            <a:ext cx="5975216" cy="986619"/>
            <a:chOff x="3440785" y="2771859"/>
            <a:chExt cx="5975216" cy="986619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D0CD61B6-1F9C-4E6F-81DD-A390B38478B2}"/>
                </a:ext>
              </a:extLst>
            </p:cNvPr>
            <p:cNvGrpSpPr/>
            <p:nvPr/>
          </p:nvGrpSpPr>
          <p:grpSpPr>
            <a:xfrm>
              <a:off x="3440785" y="2771859"/>
              <a:ext cx="638458" cy="691495"/>
              <a:chOff x="2681093" y="1086465"/>
              <a:chExt cx="478843" cy="518621"/>
            </a:xfrm>
          </p:grpSpPr>
          <p:grpSp>
            <p:nvGrpSpPr>
              <p:cNvPr id="31" name="组合 30">
                <a:extLst>
                  <a:ext uri="{FF2B5EF4-FFF2-40B4-BE49-F238E27FC236}">
                    <a16:creationId xmlns:a16="http://schemas.microsoft.com/office/drawing/2014/main" id="{B1F039CC-D6D9-45BC-A393-5969767D241B}"/>
                  </a:ext>
                </a:extLst>
              </p:cNvPr>
              <p:cNvGrpSpPr/>
              <p:nvPr/>
            </p:nvGrpSpPr>
            <p:grpSpPr>
              <a:xfrm>
                <a:off x="2681093" y="1086465"/>
                <a:ext cx="478843" cy="518621"/>
                <a:chOff x="2843855" y="1131630"/>
                <a:chExt cx="432037" cy="432184"/>
              </a:xfrm>
            </p:grpSpPr>
            <p:sp>
              <p:nvSpPr>
                <p:cNvPr id="33" name="圆角矩形 41">
                  <a:extLst>
                    <a:ext uri="{FF2B5EF4-FFF2-40B4-BE49-F238E27FC236}">
                      <a16:creationId xmlns:a16="http://schemas.microsoft.com/office/drawing/2014/main" id="{A27028DA-6DF0-4208-9596-F76C91C76757}"/>
                    </a:ext>
                  </a:extLst>
                </p:cNvPr>
                <p:cNvSpPr/>
                <p:nvPr/>
              </p:nvSpPr>
              <p:spPr bwMode="auto">
                <a:xfrm>
                  <a:off x="2843856" y="1131630"/>
                  <a:ext cx="432036" cy="360030"/>
                </a:xfrm>
                <a:prstGeom prst="roundRect">
                  <a:avLst>
                    <a:gd name="adj" fmla="val 30079"/>
                  </a:avLst>
                </a:prstGeom>
                <a:solidFill>
                  <a:srgbClr val="C00000"/>
                </a:soli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ex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b="1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34" name="圆角矩形 9">
                  <a:extLst>
                    <a:ext uri="{FF2B5EF4-FFF2-40B4-BE49-F238E27FC236}">
                      <a16:creationId xmlns:a16="http://schemas.microsoft.com/office/drawing/2014/main" id="{4CC87C76-DCC3-4BF4-8E03-13EEE3BDB269}"/>
                    </a:ext>
                  </a:extLst>
                </p:cNvPr>
                <p:cNvSpPr/>
                <p:nvPr/>
              </p:nvSpPr>
              <p:spPr bwMode="auto">
                <a:xfrm>
                  <a:off x="2843855" y="1214588"/>
                  <a:ext cx="342030" cy="349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030" h="349226">
                      <a:moveTo>
                        <a:pt x="108293" y="0"/>
                      </a:moveTo>
                      <a:lnTo>
                        <a:pt x="323743" y="0"/>
                      </a:lnTo>
                      <a:lnTo>
                        <a:pt x="342030" y="3692"/>
                      </a:lnTo>
                      <a:lnTo>
                        <a:pt x="62738" y="349226"/>
                      </a:lnTo>
                      <a:cubicBezTo>
                        <a:pt x="25551" y="332604"/>
                        <a:pt x="0" y="295155"/>
                        <a:pt x="0" y="251737"/>
                      </a:cubicBezTo>
                      <a:lnTo>
                        <a:pt x="0" y="108293"/>
                      </a:lnTo>
                      <a:cubicBezTo>
                        <a:pt x="0" y="48484"/>
                        <a:pt x="48484" y="0"/>
                        <a:pt x="10829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">
                      <a:sysClr val="window" lastClr="FFFFFF">
                        <a:alpha val="52000"/>
                      </a:sysClr>
                    </a:gs>
                    <a:gs pos="93000">
                      <a:sysClr val="window" lastClr="FFFFFF">
                        <a:alpha val="0"/>
                      </a:sysClr>
                    </a:gs>
                  </a:gsLst>
                  <a:lin ang="2700000" scaled="1"/>
                  <a:tileRect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121920" tIns="60960" rIns="121920" bIns="6096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400" b="1" kern="0">
                    <a:solidFill>
                      <a:sysClr val="windowText" lastClr="000000"/>
                    </a:solidFill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</p:grpSp>
          <p:sp>
            <p:nvSpPr>
              <p:cNvPr id="32" name="标题层">
                <a:extLst>
                  <a:ext uri="{FF2B5EF4-FFF2-40B4-BE49-F238E27FC236}">
                    <a16:creationId xmlns:a16="http://schemas.microsoft.com/office/drawing/2014/main" id="{DFFD2D3C-313D-4483-A7BA-CFD2C224EF92}"/>
                  </a:ext>
                </a:extLst>
              </p:cNvPr>
              <p:cNvSpPr txBox="1"/>
              <p:nvPr/>
            </p:nvSpPr>
            <p:spPr bwMode="auto">
              <a:xfrm>
                <a:off x="2681095" y="1133427"/>
                <a:ext cx="478841" cy="346249"/>
              </a:xfrm>
              <a:prstGeom prst="rect">
                <a:avLst/>
              </a:prstGeom>
              <a:noFill/>
              <a:effectLst>
                <a:outerShdw blurRad="12700" dist="12700" dir="438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defTabSz="1219170">
                  <a:defRPr/>
                </a:pPr>
                <a:r>
                  <a:rPr lang="en-US" altLang="zh-CN" sz="2400" b="1" kern="0" dirty="0" smtClean="0">
                    <a:solidFill>
                      <a:sysClr val="window" lastClr="FFFFFF"/>
                    </a:solidFill>
                    <a:latin typeface="字魂36号-正文宋楷" panose="02000000000000000000" pitchFamily="2" charset="-122"/>
                    <a:ea typeface="字魂36号-正文宋楷" panose="02000000000000000000" pitchFamily="2" charset="-122"/>
                    <a:cs typeface="Arial" panose="020B0604020202020204" pitchFamily="34" charset="0"/>
                  </a:rPr>
                  <a:t>02</a:t>
                </a:r>
                <a:endParaRPr lang="zh-CN" altLang="en-US" sz="2400" b="1" kern="0" dirty="0">
                  <a:solidFill>
                    <a:sysClr val="window" lastClr="FFFFFF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" name="组合 26">
              <a:extLst>
                <a:ext uri="{FF2B5EF4-FFF2-40B4-BE49-F238E27FC236}">
                  <a16:creationId xmlns:a16="http://schemas.microsoft.com/office/drawing/2014/main" id="{7E6674FF-2CC2-43FF-9D32-E5D6AEC85FC5}"/>
                </a:ext>
              </a:extLst>
            </p:cNvPr>
            <p:cNvGrpSpPr/>
            <p:nvPr/>
          </p:nvGrpSpPr>
          <p:grpSpPr>
            <a:xfrm>
              <a:off x="4329854" y="2804371"/>
              <a:ext cx="5086147" cy="954107"/>
              <a:chOff x="3347898" y="1110850"/>
              <a:chExt cx="3814610" cy="715581"/>
            </a:xfrm>
          </p:grpSpPr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36360FAB-D2CF-465A-A2A2-0087405A4AA8}"/>
                  </a:ext>
                </a:extLst>
              </p:cNvPr>
              <p:cNvSpPr/>
              <p:nvPr/>
            </p:nvSpPr>
            <p:spPr bwMode="auto">
              <a:xfrm>
                <a:off x="3347898" y="1132088"/>
                <a:ext cx="3240270" cy="360030"/>
              </a:xfrm>
              <a:prstGeom prst="rect">
                <a:avLst/>
              </a:prstGeom>
              <a:solidFill>
                <a:srgbClr val="E10314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29" name="椭圆 14">
                <a:extLst>
                  <a:ext uri="{FF2B5EF4-FFF2-40B4-BE49-F238E27FC236}">
                    <a16:creationId xmlns:a16="http://schemas.microsoft.com/office/drawing/2014/main" id="{483B0E8B-A23F-41A3-857C-0A686A11D54E}"/>
                  </a:ext>
                </a:extLst>
              </p:cNvPr>
              <p:cNvSpPr/>
              <p:nvPr/>
            </p:nvSpPr>
            <p:spPr bwMode="auto">
              <a:xfrm>
                <a:off x="3401991" y="1132026"/>
                <a:ext cx="3122612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3024336" h="288032">
                    <a:moveTo>
                      <a:pt x="57791" y="0"/>
                    </a:moveTo>
                    <a:lnTo>
                      <a:pt x="2966545" y="0"/>
                    </a:lnTo>
                    <a:cubicBezTo>
                      <a:pt x="2998462" y="0"/>
                      <a:pt x="3024336" y="25874"/>
                      <a:pt x="3024336" y="57791"/>
                    </a:cubicBezTo>
                    <a:lnTo>
                      <a:pt x="3024336" y="141731"/>
                    </a:lnTo>
                    <a:cubicBezTo>
                      <a:pt x="2725568" y="229254"/>
                      <a:pt x="2160294" y="288032"/>
                      <a:pt x="1512169" y="288032"/>
                    </a:cubicBezTo>
                    <a:cubicBezTo>
                      <a:pt x="864044" y="288032"/>
                      <a:pt x="298767" y="229254"/>
                      <a:pt x="0" y="141731"/>
                    </a:cubicBezTo>
                    <a:lnTo>
                      <a:pt x="0" y="57791"/>
                    </a:lnTo>
                    <a:cubicBezTo>
                      <a:pt x="0" y="25874"/>
                      <a:pt x="25874" y="0"/>
                      <a:pt x="57791" y="0"/>
                    </a:cubicBezTo>
                    <a:close/>
                  </a:path>
                </a:pathLst>
              </a:custGeom>
              <a:solidFill>
                <a:sysClr val="window" lastClr="FFFFFF">
                  <a:alpha val="14000"/>
                </a:sysClr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 b="1" kern="0">
                  <a:solidFill>
                    <a:sysClr val="window" lastClr="FFFFFF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30" name="标题层">
                <a:extLst>
                  <a:ext uri="{FF2B5EF4-FFF2-40B4-BE49-F238E27FC236}">
                    <a16:creationId xmlns:a16="http://schemas.microsoft.com/office/drawing/2014/main" id="{4625EF86-9C98-4E6A-B98F-AB2561DFCD71}"/>
                  </a:ext>
                </a:extLst>
              </p:cNvPr>
              <p:cNvSpPr txBox="1"/>
              <p:nvPr/>
            </p:nvSpPr>
            <p:spPr bwMode="auto">
              <a:xfrm>
                <a:off x="3347898" y="1110850"/>
                <a:ext cx="3814610" cy="715581"/>
              </a:xfrm>
              <a:prstGeom prst="rect">
                <a:avLst/>
              </a:prstGeom>
              <a:solidFill>
                <a:srgbClr val="C00000"/>
              </a:solidFill>
              <a:effectLst>
                <a:outerShdw blurRad="12700" dist="12700" dir="438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defTabSz="1219170">
                  <a:defRPr/>
                </a:pPr>
                <a:r>
                  <a:rPr lang="zh-CN" altLang="en-US" sz="2800" b="1" kern="0" dirty="0" smtClean="0">
                    <a:solidFill>
                      <a:sysClr val="window" lastClr="FFFFFF"/>
                    </a:solidFill>
                    <a:latin typeface="字魂36号-正文宋楷" panose="02000000000000000000" pitchFamily="2" charset="-122"/>
                    <a:ea typeface="字魂36号-正文宋楷" panose="02000000000000000000" pitchFamily="2" charset="-122"/>
                    <a:cs typeface="Arial" panose="020B0604020202020204" pitchFamily="34" charset="0"/>
                  </a:rPr>
                  <a:t>培育和践行</a:t>
                </a:r>
                <a:endParaRPr lang="en-US" altLang="zh-CN" sz="2800" b="1" kern="0" dirty="0" smtClean="0">
                  <a:solidFill>
                    <a:sysClr val="window" lastClr="FFFFFF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Arial" panose="020B0604020202020204" pitchFamily="34" charset="0"/>
                </a:endParaRPr>
              </a:p>
              <a:p>
                <a:pPr algn="ctr" defTabSz="1219170">
                  <a:defRPr/>
                </a:pPr>
                <a:r>
                  <a:rPr lang="zh-CN" altLang="en-US" sz="2800" b="1" kern="0" dirty="0" smtClean="0">
                    <a:solidFill>
                      <a:sysClr val="window" lastClr="FFFFFF"/>
                    </a:solidFill>
                    <a:latin typeface="字魂36号-正文宋楷" panose="02000000000000000000" pitchFamily="2" charset="-122"/>
                    <a:ea typeface="字魂36号-正文宋楷" panose="02000000000000000000" pitchFamily="2" charset="-122"/>
                    <a:cs typeface="Arial" panose="020B0604020202020204" pitchFamily="34" charset="0"/>
                  </a:rPr>
                  <a:t>社会主义核心价值观</a:t>
                </a:r>
                <a:endParaRPr lang="zh-CN" altLang="en-US" sz="2800" b="1" kern="0" dirty="0">
                  <a:solidFill>
                    <a:sysClr val="window" lastClr="FFFFFF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AA2FB42B-95CB-43B6-A9CB-22DFF60B0565}"/>
              </a:ext>
            </a:extLst>
          </p:cNvPr>
          <p:cNvGrpSpPr/>
          <p:nvPr/>
        </p:nvGrpSpPr>
        <p:grpSpPr>
          <a:xfrm>
            <a:off x="4274820" y="3635012"/>
            <a:ext cx="5970310" cy="986621"/>
            <a:chOff x="3440784" y="3443932"/>
            <a:chExt cx="5970310" cy="986621"/>
          </a:xfrm>
        </p:grpSpPr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C52EE56E-C248-4985-910D-C5E4D25D7E12}"/>
                </a:ext>
              </a:extLst>
            </p:cNvPr>
            <p:cNvGrpSpPr/>
            <p:nvPr/>
          </p:nvGrpSpPr>
          <p:grpSpPr>
            <a:xfrm>
              <a:off x="3440784" y="3443932"/>
              <a:ext cx="638456" cy="576048"/>
              <a:chOff x="2681095" y="1086464"/>
              <a:chExt cx="478842" cy="432036"/>
            </a:xfrm>
          </p:grpSpPr>
          <p:grpSp>
            <p:nvGrpSpPr>
              <p:cNvPr id="51" name="组合 50">
                <a:extLst>
                  <a:ext uri="{FF2B5EF4-FFF2-40B4-BE49-F238E27FC236}">
                    <a16:creationId xmlns:a16="http://schemas.microsoft.com/office/drawing/2014/main" id="{D34893D8-EFBB-46F3-948C-452F108CDA96}"/>
                  </a:ext>
                </a:extLst>
              </p:cNvPr>
              <p:cNvGrpSpPr/>
              <p:nvPr/>
            </p:nvGrpSpPr>
            <p:grpSpPr>
              <a:xfrm>
                <a:off x="2681095" y="1086464"/>
                <a:ext cx="478842" cy="432036"/>
                <a:chOff x="2843856" y="1131630"/>
                <a:chExt cx="432036" cy="360030"/>
              </a:xfrm>
            </p:grpSpPr>
            <p:sp>
              <p:nvSpPr>
                <p:cNvPr id="53" name="圆角矩形 61">
                  <a:extLst>
                    <a:ext uri="{FF2B5EF4-FFF2-40B4-BE49-F238E27FC236}">
                      <a16:creationId xmlns:a16="http://schemas.microsoft.com/office/drawing/2014/main" id="{D4721BC3-C91B-40FA-8547-D5239DF732A2}"/>
                    </a:ext>
                  </a:extLst>
                </p:cNvPr>
                <p:cNvSpPr/>
                <p:nvPr/>
              </p:nvSpPr>
              <p:spPr bwMode="auto">
                <a:xfrm>
                  <a:off x="2843856" y="1131630"/>
                  <a:ext cx="432036" cy="360030"/>
                </a:xfrm>
                <a:prstGeom prst="roundRect">
                  <a:avLst>
                    <a:gd name="adj" fmla="val 30079"/>
                  </a:avLst>
                </a:prstGeom>
                <a:solidFill>
                  <a:srgbClr val="C00000"/>
                </a:soli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ex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b="1"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  <p:sp>
              <p:nvSpPr>
                <p:cNvPr id="54" name="圆角矩形 9">
                  <a:extLst>
                    <a:ext uri="{FF2B5EF4-FFF2-40B4-BE49-F238E27FC236}">
                      <a16:creationId xmlns:a16="http://schemas.microsoft.com/office/drawing/2014/main" id="{CD2E4A62-E37E-45DE-BD0B-B75D3E0A347D}"/>
                    </a:ext>
                  </a:extLst>
                </p:cNvPr>
                <p:cNvSpPr/>
                <p:nvPr/>
              </p:nvSpPr>
              <p:spPr bwMode="auto">
                <a:xfrm>
                  <a:off x="2843856" y="1131630"/>
                  <a:ext cx="342030" cy="349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030" h="349226">
                      <a:moveTo>
                        <a:pt x="108293" y="0"/>
                      </a:moveTo>
                      <a:lnTo>
                        <a:pt x="323743" y="0"/>
                      </a:lnTo>
                      <a:lnTo>
                        <a:pt x="342030" y="3692"/>
                      </a:lnTo>
                      <a:lnTo>
                        <a:pt x="62738" y="349226"/>
                      </a:lnTo>
                      <a:cubicBezTo>
                        <a:pt x="25551" y="332604"/>
                        <a:pt x="0" y="295155"/>
                        <a:pt x="0" y="251737"/>
                      </a:cubicBezTo>
                      <a:lnTo>
                        <a:pt x="0" y="108293"/>
                      </a:lnTo>
                      <a:cubicBezTo>
                        <a:pt x="0" y="48484"/>
                        <a:pt x="48484" y="0"/>
                        <a:pt x="10829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000">
                      <a:sysClr val="window" lastClr="FFFFFF">
                        <a:alpha val="52000"/>
                      </a:sysClr>
                    </a:gs>
                    <a:gs pos="93000">
                      <a:sysClr val="window" lastClr="FFFFFF">
                        <a:alpha val="0"/>
                      </a:sysClr>
                    </a:gs>
                  </a:gsLst>
                  <a:lin ang="2700000" scaled="1"/>
                  <a:tileRect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121920" tIns="60960" rIns="121920" bIns="6096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2400" b="1" kern="0">
                    <a:solidFill>
                      <a:sysClr val="windowText" lastClr="000000"/>
                    </a:solidFill>
                    <a:latin typeface="字魂36号-正文宋楷" panose="02000000000000000000" pitchFamily="2" charset="-122"/>
                    <a:ea typeface="字魂36号-正文宋楷" panose="02000000000000000000" pitchFamily="2" charset="-122"/>
                  </a:endParaRPr>
                </a:p>
              </p:txBody>
            </p:sp>
          </p:grpSp>
          <p:sp>
            <p:nvSpPr>
              <p:cNvPr id="52" name="标题层">
                <a:extLst>
                  <a:ext uri="{FF2B5EF4-FFF2-40B4-BE49-F238E27FC236}">
                    <a16:creationId xmlns:a16="http://schemas.microsoft.com/office/drawing/2014/main" id="{1CC7FD1C-71AD-45CB-8D34-C4059227230B}"/>
                  </a:ext>
                </a:extLst>
              </p:cNvPr>
              <p:cNvSpPr txBox="1"/>
              <p:nvPr/>
            </p:nvSpPr>
            <p:spPr bwMode="auto">
              <a:xfrm>
                <a:off x="2681095" y="1111333"/>
                <a:ext cx="478841" cy="346249"/>
              </a:xfrm>
              <a:prstGeom prst="rect">
                <a:avLst/>
              </a:prstGeom>
              <a:noFill/>
              <a:effectLst>
                <a:outerShdw blurRad="12700" dist="12700" dir="438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defTabSz="1219170">
                  <a:defRPr/>
                </a:pPr>
                <a:r>
                  <a:rPr lang="en-US" altLang="zh-CN" sz="2400" b="1" kern="0" dirty="0" smtClean="0">
                    <a:solidFill>
                      <a:sysClr val="window" lastClr="FFFFFF"/>
                    </a:solidFill>
                    <a:latin typeface="字魂36号-正文宋楷" panose="02000000000000000000" pitchFamily="2" charset="-122"/>
                    <a:ea typeface="字魂36号-正文宋楷" panose="02000000000000000000" pitchFamily="2" charset="-122"/>
                    <a:cs typeface="Arial" panose="020B0604020202020204" pitchFamily="34" charset="0"/>
                  </a:rPr>
                  <a:t>03</a:t>
                </a:r>
                <a:endParaRPr lang="zh-CN" altLang="en-US" sz="2400" b="1" kern="0" dirty="0">
                  <a:solidFill>
                    <a:sysClr val="window" lastClr="FFFFFF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A596BB38-B8E5-457B-AB53-CC168812065F}"/>
                </a:ext>
              </a:extLst>
            </p:cNvPr>
            <p:cNvGrpSpPr/>
            <p:nvPr/>
          </p:nvGrpSpPr>
          <p:grpSpPr>
            <a:xfrm>
              <a:off x="4329854" y="3476446"/>
              <a:ext cx="5081240" cy="954107"/>
              <a:chOff x="3347898" y="1110850"/>
              <a:chExt cx="3810930" cy="715581"/>
            </a:xfrm>
          </p:grpSpPr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37CE0DC0-3523-4F37-A553-D2357DE22BF5}"/>
                  </a:ext>
                </a:extLst>
              </p:cNvPr>
              <p:cNvSpPr/>
              <p:nvPr/>
            </p:nvSpPr>
            <p:spPr bwMode="auto">
              <a:xfrm>
                <a:off x="3347898" y="1132088"/>
                <a:ext cx="3240270" cy="360030"/>
              </a:xfrm>
              <a:prstGeom prst="rect">
                <a:avLst/>
              </a:prstGeom>
              <a:solidFill>
                <a:srgbClr val="E10314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schemeClr val="lt1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49" name="椭圆 14">
                <a:extLst>
                  <a:ext uri="{FF2B5EF4-FFF2-40B4-BE49-F238E27FC236}">
                    <a16:creationId xmlns:a16="http://schemas.microsoft.com/office/drawing/2014/main" id="{54709745-262A-483A-8681-C320F045B625}"/>
                  </a:ext>
                </a:extLst>
              </p:cNvPr>
              <p:cNvSpPr/>
              <p:nvPr/>
            </p:nvSpPr>
            <p:spPr bwMode="auto">
              <a:xfrm>
                <a:off x="3401991" y="1132026"/>
                <a:ext cx="3122612" cy="285750"/>
              </a:xfrm>
              <a:custGeom>
                <a:avLst/>
                <a:gdLst/>
                <a:ahLst/>
                <a:cxnLst/>
                <a:rect l="l" t="t" r="r" b="b"/>
                <a:pathLst>
                  <a:path w="3024336" h="288032">
                    <a:moveTo>
                      <a:pt x="57791" y="0"/>
                    </a:moveTo>
                    <a:lnTo>
                      <a:pt x="2966545" y="0"/>
                    </a:lnTo>
                    <a:cubicBezTo>
                      <a:pt x="2998462" y="0"/>
                      <a:pt x="3024336" y="25874"/>
                      <a:pt x="3024336" y="57791"/>
                    </a:cubicBezTo>
                    <a:lnTo>
                      <a:pt x="3024336" y="141731"/>
                    </a:lnTo>
                    <a:cubicBezTo>
                      <a:pt x="2725568" y="229254"/>
                      <a:pt x="2160294" y="288032"/>
                      <a:pt x="1512169" y="288032"/>
                    </a:cubicBezTo>
                    <a:cubicBezTo>
                      <a:pt x="864044" y="288032"/>
                      <a:pt x="298767" y="229254"/>
                      <a:pt x="0" y="141731"/>
                    </a:cubicBezTo>
                    <a:lnTo>
                      <a:pt x="0" y="57791"/>
                    </a:lnTo>
                    <a:cubicBezTo>
                      <a:pt x="0" y="25874"/>
                      <a:pt x="25874" y="0"/>
                      <a:pt x="57791" y="0"/>
                    </a:cubicBezTo>
                    <a:close/>
                  </a:path>
                </a:pathLst>
              </a:custGeom>
              <a:solidFill>
                <a:sysClr val="window" lastClr="FFFFFF">
                  <a:alpha val="14000"/>
                </a:sysClr>
              </a:solidFill>
              <a:ln w="10795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9170">
                  <a:defRPr/>
                </a:pPr>
                <a:endParaRPr lang="zh-CN" altLang="en-US" sz="2400" b="1" kern="0">
                  <a:solidFill>
                    <a:sysClr val="window" lastClr="FFFFFF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</a:endParaRPr>
              </a:p>
            </p:txBody>
          </p:sp>
          <p:sp>
            <p:nvSpPr>
              <p:cNvPr id="50" name="标题层">
                <a:extLst>
                  <a:ext uri="{FF2B5EF4-FFF2-40B4-BE49-F238E27FC236}">
                    <a16:creationId xmlns:a16="http://schemas.microsoft.com/office/drawing/2014/main" id="{A2DB3972-784F-4D89-82BD-AC24226879C5}"/>
                  </a:ext>
                </a:extLst>
              </p:cNvPr>
              <p:cNvSpPr txBox="1"/>
              <p:nvPr/>
            </p:nvSpPr>
            <p:spPr bwMode="auto">
              <a:xfrm>
                <a:off x="3347898" y="1110850"/>
                <a:ext cx="3810930" cy="715581"/>
              </a:xfrm>
              <a:prstGeom prst="rect">
                <a:avLst/>
              </a:prstGeom>
              <a:solidFill>
                <a:srgbClr val="C00000"/>
              </a:solidFill>
              <a:effectLst>
                <a:outerShdw blurRad="12700" dist="12700" dir="438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 defTabSz="1219170">
                  <a:defRPr/>
                </a:pPr>
                <a:r>
                  <a:rPr lang="zh-CN" altLang="en-US" sz="2800" b="1" kern="0" dirty="0" smtClean="0">
                    <a:solidFill>
                      <a:sysClr val="window" lastClr="FFFFFF"/>
                    </a:solidFill>
                    <a:latin typeface="字魂36号-正文宋楷" panose="02000000000000000000" pitchFamily="2" charset="-122"/>
                    <a:ea typeface="字魂36号-正文宋楷" panose="02000000000000000000" pitchFamily="2" charset="-122"/>
                    <a:cs typeface="Arial" panose="020B0604020202020204" pitchFamily="34" charset="0"/>
                  </a:rPr>
                  <a:t>成为德智体美劳全面发展的社会主义建设者和接班人</a:t>
                </a:r>
                <a:endParaRPr lang="zh-CN" altLang="en-US" sz="2800" b="1" kern="0" dirty="0">
                  <a:solidFill>
                    <a:sysClr val="window" lastClr="FFFFFF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5" name="图片 54">
            <a:extLst>
              <a:ext uri="{FF2B5EF4-FFF2-40B4-BE49-F238E27FC236}">
                <a16:creationId xmlns:a16="http://schemas.microsoft.com/office/drawing/2014/main" id="{C85B036E-0ADB-41B5-B249-439882B2C9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382" y="3755072"/>
            <a:ext cx="2639505" cy="1569918"/>
          </a:xfrm>
          <a:prstGeom prst="rect">
            <a:avLst/>
          </a:prstGeom>
        </p:spPr>
      </p:pic>
      <p:sp>
        <p:nvSpPr>
          <p:cNvPr id="56" name="标题层">
            <a:extLst>
              <a:ext uri="{FF2B5EF4-FFF2-40B4-BE49-F238E27FC236}">
                <a16:creationId xmlns:a16="http://schemas.microsoft.com/office/drawing/2014/main" id="{E6BB56B1-C674-4EAD-A584-0FD096E4B47D}"/>
              </a:ext>
            </a:extLst>
          </p:cNvPr>
          <p:cNvSpPr txBox="1"/>
          <p:nvPr/>
        </p:nvSpPr>
        <p:spPr bwMode="auto">
          <a:xfrm>
            <a:off x="5158983" y="1525290"/>
            <a:ext cx="5086147" cy="523219"/>
          </a:xfrm>
          <a:prstGeom prst="rect">
            <a:avLst/>
          </a:prstGeom>
          <a:solidFill>
            <a:srgbClr val="C00000"/>
          </a:solidFill>
          <a:effectLst>
            <a:outerShdw blurRad="12700" dist="12700" dir="438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zh-CN" altLang="en-US" sz="2800" b="1" kern="0" dirty="0" smtClean="0">
                <a:solidFill>
                  <a:sysClr val="window" lastClr="FFFFFF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rPr>
              <a:t>教育是立德树人的事业</a:t>
            </a:r>
            <a:endParaRPr lang="zh-CN" altLang="en-US" sz="2800" b="1" kern="0" dirty="0">
              <a:solidFill>
                <a:sysClr val="window" lastClr="FFFFFF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56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48E8084-5A10-4568-8F96-544D07DC3E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8004" y="2644041"/>
            <a:ext cx="2639505" cy="156991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658C8B4-B515-4128-A69F-D10586484017}"/>
              </a:ext>
            </a:extLst>
          </p:cNvPr>
          <p:cNvSpPr/>
          <p:nvPr/>
        </p:nvSpPr>
        <p:spPr>
          <a:xfrm>
            <a:off x="4944216" y="844338"/>
            <a:ext cx="2065370" cy="186204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1500" b="1" dirty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rPr>
              <a:t>01</a:t>
            </a:r>
            <a:endParaRPr lang="zh-CN" altLang="en-US" sz="11500" b="1" dirty="0">
              <a:solidFill>
                <a:srgbClr val="C20316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6" name="矩形 259">
            <a:extLst>
              <a:ext uri="{FF2B5EF4-FFF2-40B4-BE49-F238E27FC236}">
                <a16:creationId xmlns:a16="http://schemas.microsoft.com/office/drawing/2014/main" id="{0C143B5A-CA8D-43D6-A215-E8CE237B3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546" y="2952341"/>
            <a:ext cx="726291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 defTabSz="1219170">
              <a:buNone/>
              <a:defRPr/>
            </a:pPr>
            <a:r>
              <a:rPr lang="zh-CN" altLang="en-US" sz="4800" b="1" kern="0" dirty="0" smtClean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rPr>
              <a:t>教育是立德树人的事业</a:t>
            </a:r>
            <a:endParaRPr lang="zh-CN" altLang="en-US" sz="4800" b="1" kern="0" dirty="0">
              <a:solidFill>
                <a:srgbClr val="C20316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46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35F5153A-0129-4DBC-8FEE-AD9AF01DCC52}"/>
              </a:ext>
            </a:extLst>
          </p:cNvPr>
          <p:cNvGrpSpPr/>
          <p:nvPr/>
        </p:nvGrpSpPr>
        <p:grpSpPr>
          <a:xfrm>
            <a:off x="84843" y="122549"/>
            <a:ext cx="5397146" cy="672822"/>
            <a:chOff x="84843" y="122549"/>
            <a:chExt cx="5397146" cy="672822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3326A0E6-F214-4972-9C1D-DD8A13F54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843" y="122549"/>
              <a:ext cx="1131216" cy="672822"/>
            </a:xfrm>
            <a:prstGeom prst="rect">
              <a:avLst/>
            </a:prstGeom>
          </p:spPr>
        </p:pic>
        <p:sp>
          <p:nvSpPr>
            <p:cNvPr id="4" name="文本框 37">
              <a:extLst>
                <a:ext uri="{FF2B5EF4-FFF2-40B4-BE49-F238E27FC236}">
                  <a16:creationId xmlns:a16="http://schemas.microsoft.com/office/drawing/2014/main" id="{01C04F12-E705-4D40-B112-4A8453A498A7}"/>
                </a:ext>
              </a:extLst>
            </p:cNvPr>
            <p:cNvSpPr txBox="1"/>
            <p:nvPr/>
          </p:nvSpPr>
          <p:spPr>
            <a:xfrm>
              <a:off x="896632" y="209397"/>
              <a:ext cx="4585357" cy="499125"/>
            </a:xfrm>
            <a:prstGeom prst="rect">
              <a:avLst/>
            </a:prstGeom>
            <a:noFill/>
          </p:spPr>
          <p:txBody>
            <a:bodyPr wrap="square" lIns="128539" tIns="64269" rIns="128539" bIns="64269" rtlCol="0">
              <a:spAutoFit/>
            </a:bodyPr>
            <a:lstStyle/>
            <a:p>
              <a:pPr algn="ctr" defTabSz="1219170">
                <a:buNone/>
                <a:defRPr/>
              </a:pPr>
              <a:r>
                <a:rPr lang="zh-CN" altLang="en-US" sz="2400" b="1" kern="0" dirty="0" smtClean="0">
                  <a:solidFill>
                    <a:srgbClr val="C20316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Arial" panose="020B0604020202020204" pitchFamily="34" charset="0"/>
                </a:rPr>
                <a:t>教育是立德树人的事业</a:t>
              </a:r>
              <a:endParaRPr lang="zh-CN" altLang="en-US" sz="2400" b="1" kern="0" dirty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56136" y="991379"/>
            <a:ext cx="4749322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8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1.</a:t>
            </a:r>
            <a:r>
              <a:rPr lang="zh-CN" altLang="en-US" sz="28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国</a:t>
            </a:r>
            <a:r>
              <a:rPr lang="zh-CN" altLang="en-US" sz="28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无德不兴，人无德不立。</a:t>
            </a:r>
            <a:endParaRPr lang="en-US" altLang="zh-CN" sz="2800" dirty="0" smtClean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6136" y="1797456"/>
            <a:ext cx="11835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）明大德、守公德、严私德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）实现中华民族伟大复兴的中国梦，物质财富要极大丰富，精神财富也要极大丰富。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）人而无得，行之不远。没有良好的道德品质和思想修养，即使有丰富的知识、高深的学问，也难成大器。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）才者，德之资也；德者，才之帅也。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735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48E8084-5A10-4568-8F96-544D07DC3E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8004" y="2644041"/>
            <a:ext cx="2639505" cy="156991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658C8B4-B515-4128-A69F-D10586484017}"/>
              </a:ext>
            </a:extLst>
          </p:cNvPr>
          <p:cNvSpPr/>
          <p:nvPr/>
        </p:nvSpPr>
        <p:spPr>
          <a:xfrm>
            <a:off x="4944216" y="844338"/>
            <a:ext cx="2065370" cy="186204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1500" b="1" dirty="0" smtClean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rPr>
              <a:t>02</a:t>
            </a:r>
            <a:endParaRPr lang="zh-CN" altLang="en-US" sz="11500" b="1" dirty="0">
              <a:solidFill>
                <a:srgbClr val="C20316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6" name="矩形 259">
            <a:extLst>
              <a:ext uri="{FF2B5EF4-FFF2-40B4-BE49-F238E27FC236}">
                <a16:creationId xmlns:a16="http://schemas.microsoft.com/office/drawing/2014/main" id="{0C143B5A-CA8D-43D6-A215-E8CE237B3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535" y="2557122"/>
            <a:ext cx="6117067" cy="171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 defTabSz="1219170">
              <a:buNone/>
              <a:defRPr/>
            </a:pPr>
            <a:r>
              <a:rPr lang="zh-CN" altLang="en-US" sz="4800" b="1" kern="0" dirty="0" smtClean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rPr>
              <a:t>培育和践行</a:t>
            </a:r>
            <a:endParaRPr lang="en-US" altLang="zh-CN" sz="4800" b="1" kern="0" dirty="0" smtClean="0">
              <a:solidFill>
                <a:srgbClr val="C20316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  <a:cs typeface="Arial" panose="020B0604020202020204" pitchFamily="34" charset="0"/>
            </a:endParaRPr>
          </a:p>
          <a:p>
            <a:pPr algn="ctr" defTabSz="1219170">
              <a:buNone/>
              <a:defRPr/>
            </a:pPr>
            <a:r>
              <a:rPr lang="zh-CN" altLang="en-US" sz="4800" b="1" kern="0" dirty="0" smtClean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rPr>
              <a:t>社会主义核心价值观</a:t>
            </a:r>
            <a:endParaRPr lang="zh-CN" altLang="en-US" sz="4800" b="1" kern="0" dirty="0">
              <a:solidFill>
                <a:srgbClr val="C20316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32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35F5153A-0129-4DBC-8FEE-AD9AF01DCC52}"/>
              </a:ext>
            </a:extLst>
          </p:cNvPr>
          <p:cNvGrpSpPr/>
          <p:nvPr/>
        </p:nvGrpSpPr>
        <p:grpSpPr>
          <a:xfrm>
            <a:off x="84843" y="122549"/>
            <a:ext cx="5716573" cy="672822"/>
            <a:chOff x="84843" y="122549"/>
            <a:chExt cx="5716573" cy="672822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3326A0E6-F214-4972-9C1D-DD8A13F54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843" y="122549"/>
              <a:ext cx="1131216" cy="672822"/>
            </a:xfrm>
            <a:prstGeom prst="rect">
              <a:avLst/>
            </a:prstGeom>
          </p:spPr>
        </p:pic>
        <p:sp>
          <p:nvSpPr>
            <p:cNvPr id="4" name="文本框 37">
              <a:extLst>
                <a:ext uri="{FF2B5EF4-FFF2-40B4-BE49-F238E27FC236}">
                  <a16:creationId xmlns:a16="http://schemas.microsoft.com/office/drawing/2014/main" id="{01C04F12-E705-4D40-B112-4A8453A498A7}"/>
                </a:ext>
              </a:extLst>
            </p:cNvPr>
            <p:cNvSpPr txBox="1"/>
            <p:nvPr/>
          </p:nvSpPr>
          <p:spPr>
            <a:xfrm>
              <a:off x="1216059" y="265949"/>
              <a:ext cx="4585357" cy="499125"/>
            </a:xfrm>
            <a:prstGeom prst="rect">
              <a:avLst/>
            </a:prstGeom>
            <a:noFill/>
          </p:spPr>
          <p:txBody>
            <a:bodyPr wrap="square" lIns="128539" tIns="64269" rIns="128539" bIns="64269" rtlCol="0">
              <a:spAutoFit/>
            </a:bodyPr>
            <a:lstStyle/>
            <a:p>
              <a:pPr algn="ctr" defTabSz="1219170">
                <a:buNone/>
                <a:defRPr/>
              </a:pPr>
              <a:r>
                <a:rPr lang="zh-CN" altLang="en-US" sz="2400" b="1" kern="0" dirty="0" smtClean="0">
                  <a:solidFill>
                    <a:srgbClr val="C20316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Arial" panose="020B0604020202020204" pitchFamily="34" charset="0"/>
                </a:rPr>
                <a:t>培育和践行社会主义核心价值观</a:t>
              </a:r>
              <a:endParaRPr lang="zh-CN" altLang="en-US" sz="2400" b="1" kern="0" dirty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650450" y="1040288"/>
            <a:ext cx="8204791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8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1.</a:t>
            </a:r>
            <a:r>
              <a:rPr lang="zh-CN" altLang="en-US" sz="28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社会主义核心价值观是当代中国精神的集中体现。</a:t>
            </a:r>
            <a:endParaRPr lang="en-US" altLang="zh-CN" sz="2800" dirty="0" smtClean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9975" y="1808425"/>
            <a:ext cx="10073061" cy="28623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）如果一个民族、一个国家没有共同的核心价值观，莫衷一是，行无依归，那这个民族、这个国家就无法前进。</a:t>
            </a:r>
            <a:endParaRPr lang="en-US" altLang="zh-CN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）青年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一代有理想、有本领、有担当，国家就有前途，民族就有希望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！</a:t>
            </a:r>
            <a:endParaRPr lang="en-US" altLang="zh-CN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）青少年要扣好人生的第一粒扣子。</a:t>
            </a:r>
            <a:endParaRPr lang="en-US" altLang="zh-CN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）勤学、修德、明辨、笃行。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622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48E8084-5A10-4568-8F96-544D07DC3E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8004" y="2644041"/>
            <a:ext cx="2639505" cy="156991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658C8B4-B515-4128-A69F-D10586484017}"/>
              </a:ext>
            </a:extLst>
          </p:cNvPr>
          <p:cNvSpPr/>
          <p:nvPr/>
        </p:nvSpPr>
        <p:spPr>
          <a:xfrm>
            <a:off x="4944216" y="844338"/>
            <a:ext cx="2065370" cy="186204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1500" b="1" dirty="0" smtClean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rPr>
              <a:t>03</a:t>
            </a:r>
            <a:endParaRPr lang="zh-CN" altLang="en-US" sz="11500" b="1" dirty="0">
              <a:solidFill>
                <a:srgbClr val="C20316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6" name="矩形 259">
            <a:extLst>
              <a:ext uri="{FF2B5EF4-FFF2-40B4-BE49-F238E27FC236}">
                <a16:creationId xmlns:a16="http://schemas.microsoft.com/office/drawing/2014/main" id="{0C143B5A-CA8D-43D6-A215-E8CE237B3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7509" y="2767409"/>
            <a:ext cx="699460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 defTabSz="1219170">
              <a:buNone/>
              <a:defRPr/>
            </a:pPr>
            <a:r>
              <a:rPr lang="zh-CN" altLang="en-US" sz="4000" b="1" kern="0" dirty="0" smtClean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rPr>
              <a:t>成为德智体美劳全面发展的</a:t>
            </a:r>
            <a:endParaRPr lang="en-US" altLang="zh-CN" sz="4000" b="1" kern="0" dirty="0" smtClean="0">
              <a:solidFill>
                <a:srgbClr val="C20316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  <a:cs typeface="Arial" panose="020B0604020202020204" pitchFamily="34" charset="0"/>
            </a:endParaRPr>
          </a:p>
          <a:p>
            <a:pPr algn="ctr" defTabSz="1219170">
              <a:buNone/>
              <a:defRPr/>
            </a:pPr>
            <a:r>
              <a:rPr lang="zh-CN" altLang="en-US" sz="4000" b="1" kern="0" dirty="0" smtClean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rPr>
              <a:t>社会主义建设者和接班人</a:t>
            </a:r>
            <a:endParaRPr lang="zh-CN" altLang="en-US" sz="4000" b="1" kern="0" dirty="0">
              <a:solidFill>
                <a:srgbClr val="C20316"/>
              </a:solidFill>
              <a:latin typeface="字魂36号-正文宋楷" panose="02000000000000000000" pitchFamily="2" charset="-122"/>
              <a:ea typeface="字魂36号-正文宋楷" panose="020000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24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5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35F5153A-0129-4DBC-8FEE-AD9AF01DCC52}"/>
              </a:ext>
            </a:extLst>
          </p:cNvPr>
          <p:cNvGrpSpPr/>
          <p:nvPr/>
        </p:nvGrpSpPr>
        <p:grpSpPr>
          <a:xfrm>
            <a:off x="0" y="164078"/>
            <a:ext cx="9363957" cy="1011857"/>
            <a:chOff x="84843" y="122549"/>
            <a:chExt cx="5716573" cy="101185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3326A0E6-F214-4972-9C1D-DD8A13F54C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843" y="122549"/>
              <a:ext cx="1131216" cy="672822"/>
            </a:xfrm>
            <a:prstGeom prst="rect">
              <a:avLst/>
            </a:prstGeom>
          </p:spPr>
        </p:pic>
        <p:sp>
          <p:nvSpPr>
            <p:cNvPr id="4" name="文本框 37">
              <a:extLst>
                <a:ext uri="{FF2B5EF4-FFF2-40B4-BE49-F238E27FC236}">
                  <a16:creationId xmlns:a16="http://schemas.microsoft.com/office/drawing/2014/main" id="{01C04F12-E705-4D40-B112-4A8453A498A7}"/>
                </a:ext>
              </a:extLst>
            </p:cNvPr>
            <p:cNvSpPr txBox="1"/>
            <p:nvPr/>
          </p:nvSpPr>
          <p:spPr>
            <a:xfrm>
              <a:off x="1216059" y="265949"/>
              <a:ext cx="4585357" cy="868457"/>
            </a:xfrm>
            <a:prstGeom prst="rect">
              <a:avLst/>
            </a:prstGeom>
            <a:noFill/>
          </p:spPr>
          <p:txBody>
            <a:bodyPr wrap="square" lIns="128539" tIns="64269" rIns="128539" bIns="64269" rtlCol="0">
              <a:spAutoFit/>
            </a:bodyPr>
            <a:lstStyle/>
            <a:p>
              <a:pPr algn="ctr" defTabSz="1219170">
                <a:buNone/>
                <a:defRPr/>
              </a:pPr>
              <a:r>
                <a:rPr lang="zh-CN" altLang="en-US" sz="2400" b="1" kern="0" dirty="0" smtClean="0">
                  <a:solidFill>
                    <a:srgbClr val="C20316"/>
                  </a:solidFill>
                  <a:latin typeface="字魂36号-正文宋楷" panose="02000000000000000000" pitchFamily="2" charset="-122"/>
                  <a:ea typeface="字魂36号-正文宋楷" panose="02000000000000000000" pitchFamily="2" charset="-122"/>
                  <a:cs typeface="Arial" panose="020B0604020202020204" pitchFamily="34" charset="0"/>
                </a:rPr>
                <a:t>成为德智体美劳全面发展的社会主义建设者和接班人</a:t>
              </a:r>
              <a:endParaRPr lang="zh-CN" altLang="en-US" sz="2400" b="1" kern="0" dirty="0">
                <a:solidFill>
                  <a:srgbClr val="C20316"/>
                </a:solidFill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332398" y="1184606"/>
            <a:ext cx="11541550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8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1.</a:t>
            </a:r>
            <a:r>
              <a:rPr lang="zh-CN" altLang="en-US" sz="2800" dirty="0" smtClean="0">
                <a:latin typeface="华文新魏" panose="02010800040101010101" pitchFamily="2" charset="-122"/>
                <a:ea typeface="华文新魏" panose="02010800040101010101" pitchFamily="2" charset="-122"/>
              </a:rPr>
              <a:t>成为社会发展、知识积累、文化传承、国家存续、制度运行所要求的人。</a:t>
            </a:r>
            <a:endParaRPr lang="en-US" altLang="zh-CN" sz="2800" dirty="0" smtClean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5175" y="1816691"/>
            <a:ext cx="12116825" cy="39703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理想指引人生方向，信念决定事业成败。没有理想信念，就会导致精神上“缺钙”。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）坚定理想信息   厚植爱国主义情怀</a:t>
            </a:r>
            <a:endParaRPr lang="en-US" altLang="zh-CN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加强品德修养   增长知识见识</a:t>
            </a:r>
            <a:endParaRPr lang="en-US" altLang="zh-CN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培养奋斗精神   增强综合素质</a:t>
            </a:r>
            <a:endParaRPr lang="en-US" altLang="zh-CN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）青年是国家的未来，也是世界的未来。中国梦与世界梦息息相通，中华民族应该对人类社会作出更大贡献。</a:t>
            </a:r>
            <a:endParaRPr lang="en-US" altLang="zh-CN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在实现中国梦的生动实践中放飞青春梦想，在时代大潮中建功立业、成就人生。</a:t>
            </a:r>
          </a:p>
        </p:txBody>
      </p:sp>
    </p:spTree>
    <p:extLst>
      <p:ext uri="{BB962C8B-B14F-4D97-AF65-F5344CB8AC3E}">
        <p14:creationId xmlns:p14="http://schemas.microsoft.com/office/powerpoint/2010/main" val="250687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883</TotalTime>
  <Words>795</Words>
  <Application>Microsoft Office PowerPoint</Application>
  <PresentationFormat>宽屏</PresentationFormat>
  <Paragraphs>70</Paragraphs>
  <Slides>11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等线</vt:lpstr>
      <vt:lpstr>等线 Light</vt:lpstr>
      <vt:lpstr>华文新魏</vt:lpstr>
      <vt:lpstr>楷体</vt:lpstr>
      <vt:lpstr>宋体</vt:lpstr>
      <vt:lpstr>微软雅黑</vt:lpstr>
      <vt:lpstr>字魂36号-正文宋楷</vt:lpstr>
      <vt:lpstr>Arial</vt:lpstr>
      <vt:lpstr>Calibri</vt:lpstr>
      <vt:lpstr>Calibri Light</vt:lpstr>
      <vt:lpstr>Wingdings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第一PPT，www.1ppt.com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入党积极分子</dc:title>
  <dc:creator>第一PPT</dc:creator>
  <cp:keywords>www.1ppt.com</cp:keywords>
  <dc:description>www.1ppt.com</dc:description>
  <cp:lastModifiedBy>西配117</cp:lastModifiedBy>
  <cp:revision>206</cp:revision>
  <dcterms:created xsi:type="dcterms:W3CDTF">2017-08-18T03:02:00Z</dcterms:created>
  <dcterms:modified xsi:type="dcterms:W3CDTF">2020-10-20T02:25:51Z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