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990282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A50021"/>
    <a:srgbClr val="CC3300"/>
    <a:srgbClr val="660033"/>
    <a:srgbClr val="FF99FF"/>
    <a:srgbClr val="FF9900"/>
    <a:srgbClr val="006600"/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96"/>
      </p:cViewPr>
      <p:guideLst>
        <p:guide orient="horz" pos="2160"/>
        <p:guide pos="311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7971" y="1122367"/>
            <a:ext cx="7427827" cy="238760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7971" y="3602048"/>
            <a:ext cx="7427827" cy="165576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7386" y="365127"/>
            <a:ext cx="2135500" cy="581185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0885" y="365127"/>
            <a:ext cx="6282704" cy="581185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73515" y="4568967"/>
            <a:ext cx="1548176" cy="228904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00000"/>
                </a:solidFill>
                <a:latin typeface="方正粗黑宋简体" pitchFamily="2" charset="-122"/>
                <a:ea typeface="方正粗黑宋简体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1837" y="1556794"/>
            <a:ext cx="8913254" cy="4525970"/>
          </a:xfr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5517241"/>
            <a:ext cx="3413029" cy="135823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726" y="1709742"/>
            <a:ext cx="8542002" cy="285274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726" y="4589477"/>
            <a:ext cx="8542002" cy="1500191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0885" y="1825631"/>
            <a:ext cx="4209102" cy="4351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3783" y="1825631"/>
            <a:ext cx="4209102" cy="43513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74" y="365127"/>
            <a:ext cx="8542002" cy="132556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174" y="1681167"/>
            <a:ext cx="4189759" cy="823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174" y="2505083"/>
            <a:ext cx="4189759" cy="36845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3783" y="1681167"/>
            <a:ext cx="4210392" cy="82391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3783" y="2505083"/>
            <a:ext cx="4210392" cy="368459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74" y="457202"/>
            <a:ext cx="3194223" cy="160020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0392" y="987427"/>
            <a:ext cx="5013783" cy="48736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174" y="2057406"/>
            <a:ext cx="3194223" cy="3811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174" y="457202"/>
            <a:ext cx="3194223" cy="160020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0392" y="987427"/>
            <a:ext cx="5013783" cy="487363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174" y="2057406"/>
            <a:ext cx="3194223" cy="3811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0885" y="365127"/>
            <a:ext cx="8542002" cy="13255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0885" y="1825631"/>
            <a:ext cx="8542002" cy="4351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0885" y="6356368"/>
            <a:ext cx="2228348" cy="365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2016-5-26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0623" y="6356368"/>
            <a:ext cx="3342522" cy="365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4537" y="6356368"/>
            <a:ext cx="2228348" cy="3651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alphaModFix amt="50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49228" y="1817917"/>
            <a:ext cx="215900" cy="4391666"/>
            <a:chOff x="6179" y="2508"/>
            <a:chExt cx="340" cy="6916"/>
          </a:xfrm>
        </p:grpSpPr>
        <p:cxnSp>
          <p:nvCxnSpPr>
            <p:cNvPr id="9" name="直接箭头连接符 8"/>
            <p:cNvCxnSpPr/>
            <p:nvPr/>
          </p:nvCxnSpPr>
          <p:spPr>
            <a:xfrm>
              <a:off x="6350" y="2508"/>
              <a:ext cx="0" cy="6917"/>
            </a:xfrm>
            <a:prstGeom prst="straightConnector1">
              <a:avLst/>
            </a:prstGeom>
            <a:ln>
              <a:solidFill>
                <a:srgbClr val="C00000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组合 11"/>
            <p:cNvGrpSpPr/>
            <p:nvPr/>
          </p:nvGrpSpPr>
          <p:grpSpPr>
            <a:xfrm>
              <a:off x="6179" y="3706"/>
              <a:ext cx="340" cy="340"/>
              <a:chOff x="5652120" y="3645024"/>
              <a:chExt cx="216024" cy="216024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椭圆 10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6179" y="8117"/>
              <a:ext cx="340" cy="340"/>
              <a:chOff x="5652120" y="3645024"/>
              <a:chExt cx="216024" cy="216024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椭圆 14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6179" y="6647"/>
              <a:ext cx="340" cy="340"/>
              <a:chOff x="5652120" y="3645024"/>
              <a:chExt cx="216024" cy="21602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179" y="5177"/>
              <a:ext cx="340" cy="340"/>
              <a:chOff x="5652120" y="3645024"/>
              <a:chExt cx="216024" cy="216024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5652120" y="3645024"/>
                <a:ext cx="216024" cy="216024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/>
              <p:cNvSpPr/>
              <p:nvPr/>
            </p:nvSpPr>
            <p:spPr>
              <a:xfrm flipH="1">
                <a:off x="5715744" y="3708648"/>
                <a:ext cx="88776" cy="8877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3026486" y="1744348"/>
            <a:ext cx="309880" cy="17443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endParaRPr lang="en-US" altLang="zh-CN" sz="54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  <a:p>
            <a:pPr algn="ctr"/>
            <a:endParaRPr lang="en-US" altLang="zh-CN" sz="540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2" name="标题 1"/>
          <p:cNvSpPr txBox="1">
            <a:spLocks/>
          </p:cNvSpPr>
          <p:nvPr/>
        </p:nvSpPr>
        <p:spPr bwMode="auto">
          <a:xfrm>
            <a:off x="785308" y="258623"/>
            <a:ext cx="82296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92500" lnSpcReduction="20000"/>
          </a:bodyPr>
          <a:lstStyle/>
          <a:p>
            <a:pPr algn="ctr" eaLnBrk="0" hangingPunct="0">
              <a:lnSpc>
                <a:spcPct val="110000"/>
              </a:lnSpc>
              <a:defRPr/>
            </a:pPr>
            <a:r>
              <a:rPr lang="zh-CN" altLang="en-US" sz="2400" b="1" dirty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标题（中宋</a:t>
            </a:r>
            <a:r>
              <a:rPr lang="en-US" altLang="zh-CN" sz="2400" b="1" dirty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24</a:t>
            </a:r>
            <a:r>
              <a:rPr lang="zh-CN" altLang="en-US" sz="2400" b="1" dirty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号）例：发挥战斗堡垒作用，引领青年成长</a:t>
            </a:r>
            <a:r>
              <a:rPr lang="zh-CN" altLang="en-US" sz="2400" b="1" dirty="0" smtClean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成才</a:t>
            </a:r>
            <a:endParaRPr lang="en-US" altLang="zh-CN" sz="2400" b="1" dirty="0" smtClean="0">
              <a:solidFill>
                <a:srgbClr val="A5002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  <a:p>
            <a:pPr algn="ctr" eaLnBrk="0" hangingPunct="0">
              <a:lnSpc>
                <a:spcPct val="110000"/>
              </a:lnSpc>
              <a:defRPr/>
            </a:pPr>
            <a:r>
              <a:rPr lang="en-US" altLang="zh-CN" sz="2400" b="1" dirty="0" smtClean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(</a:t>
            </a:r>
            <a:r>
              <a:rPr lang="zh-CN" altLang="en-US" sz="2400" b="1" dirty="0" smtClean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请根据支部实际情况自行列题</a:t>
            </a:r>
            <a:r>
              <a:rPr lang="en-US" altLang="zh-CN" sz="2400" b="1" dirty="0" smtClean="0">
                <a:solidFill>
                  <a:srgbClr val="A50021"/>
                </a:solidFill>
                <a:latin typeface="华文中宋" pitchFamily="2" charset="-122"/>
                <a:ea typeface="华文中宋" pitchFamily="2" charset="-122"/>
                <a:cs typeface="+mj-cs"/>
              </a:rPr>
              <a:t>)</a:t>
            </a:r>
            <a:endParaRPr lang="zh-CN" altLang="en-US" sz="2400" b="1" dirty="0">
              <a:solidFill>
                <a:srgbClr val="A50021"/>
              </a:solidFill>
              <a:latin typeface="华文中宋" pitchFamily="2" charset="-122"/>
              <a:ea typeface="华文中宋" pitchFamily="2" charset="-122"/>
              <a:cs typeface="+mj-cs"/>
            </a:endParaRPr>
          </a:p>
        </p:txBody>
      </p:sp>
      <p:sp>
        <p:nvSpPr>
          <p:cNvPr id="23" name="矩形 2"/>
          <p:cNvSpPr>
            <a:spLocks noChangeArrowheads="1"/>
          </p:cNvSpPr>
          <p:nvPr/>
        </p:nvSpPr>
        <p:spPr bwMode="auto">
          <a:xfrm>
            <a:off x="2958084" y="964121"/>
            <a:ext cx="5572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 dirty="0">
                <a:solidFill>
                  <a:srgbClr val="FFFF00"/>
                </a:solidFill>
                <a:latin typeface="华文中宋" pitchFamily="2" charset="-122"/>
                <a:ea typeface="华文中宋" pitchFamily="2" charset="-122"/>
              </a:rPr>
              <a:t>——</a:t>
            </a:r>
            <a:r>
              <a:rPr lang="zh-CN" altLang="en-US" b="1" dirty="0">
                <a:solidFill>
                  <a:srgbClr val="FFFF00"/>
                </a:solidFill>
                <a:latin typeface="华文中宋" pitchFamily="2" charset="-122"/>
                <a:ea typeface="华文中宋" pitchFamily="2" charset="-122"/>
              </a:rPr>
              <a:t>副标题（中宋</a:t>
            </a:r>
            <a:r>
              <a:rPr lang="en-US" altLang="zh-CN" b="1" dirty="0">
                <a:solidFill>
                  <a:srgbClr val="FFFF00"/>
                </a:solidFill>
                <a:latin typeface="华文中宋" pitchFamily="2" charset="-122"/>
                <a:ea typeface="华文中宋" pitchFamily="2" charset="-122"/>
              </a:rPr>
              <a:t>18</a:t>
            </a:r>
            <a:r>
              <a:rPr lang="zh-CN" altLang="en-US" b="1" dirty="0">
                <a:solidFill>
                  <a:srgbClr val="FFFF00"/>
                </a:solidFill>
                <a:latin typeface="华文中宋" pitchFamily="2" charset="-122"/>
                <a:ea typeface="华文中宋" pitchFamily="2" charset="-122"/>
              </a:rPr>
              <a:t>号）： **学院**党支部</a:t>
            </a:r>
          </a:p>
        </p:txBody>
      </p:sp>
      <p:sp>
        <p:nvSpPr>
          <p:cNvPr id="24" name="内容占位符 2"/>
          <p:cNvSpPr txBox="1">
            <a:spLocks noChangeAspect="1"/>
          </p:cNvSpPr>
          <p:nvPr/>
        </p:nvSpPr>
        <p:spPr bwMode="auto">
          <a:xfrm>
            <a:off x="636046" y="2418117"/>
            <a:ext cx="36004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en-US" altLang="zh-CN" sz="3200" dirty="0">
              <a:solidFill>
                <a:schemeClr val="tx1">
                  <a:tint val="75000"/>
                </a:schemeClr>
              </a:solidFill>
              <a:latin typeface="+mn-lt"/>
              <a:ea typeface="+mn-ea"/>
            </a:endParaRP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</a:rPr>
              <a:t>  </a:t>
            </a:r>
            <a:r>
              <a:rPr lang="zh-CN" altLang="en-US" sz="3200" dirty="0">
                <a:latin typeface="+mn-lt"/>
                <a:ea typeface="+mn-ea"/>
              </a:rPr>
              <a:t>照片</a:t>
            </a:r>
            <a:r>
              <a:rPr lang="zh-CN" altLang="en-US" sz="3200" dirty="0"/>
              <a:t>（长</a:t>
            </a:r>
            <a:r>
              <a:rPr lang="en-US" altLang="zh-CN" sz="3200" dirty="0"/>
              <a:t>10cm</a:t>
            </a:r>
            <a:r>
              <a:rPr lang="zh-CN" altLang="en-US" sz="3200" dirty="0"/>
              <a:t>）</a:t>
            </a:r>
            <a:endParaRPr lang="en-US" altLang="zh-CN" sz="3200" dirty="0">
              <a:latin typeface="+mn-lt"/>
              <a:ea typeface="+mn-ea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zh-CN" altLang="en-US" sz="2000" dirty="0">
                <a:latin typeface="+mn-lt"/>
                <a:ea typeface="+mn-ea"/>
              </a:rPr>
              <a:t>（横版</a:t>
            </a:r>
            <a:r>
              <a:rPr lang="zh-CN" altLang="en-US" sz="2000" dirty="0" smtClean="0">
                <a:latin typeface="+mn-lt"/>
                <a:ea typeface="+mn-ea"/>
              </a:rPr>
              <a:t>，</a:t>
            </a:r>
            <a:r>
              <a:rPr lang="zh-CN" altLang="en-US" sz="2000" dirty="0" smtClean="0"/>
              <a:t>不低于</a:t>
            </a:r>
            <a:r>
              <a:rPr lang="en-US" sz="2000" dirty="0" smtClean="0"/>
              <a:t>1280</a:t>
            </a:r>
            <a:r>
              <a:rPr lang="en-US" altLang="zh-CN" sz="2000" dirty="0" smtClean="0"/>
              <a:t>×</a:t>
            </a:r>
            <a:r>
              <a:rPr lang="en-US" sz="2000" dirty="0" smtClean="0"/>
              <a:t>800</a:t>
            </a:r>
            <a:r>
              <a:rPr lang="zh-CN" altLang="en-US" sz="2000" dirty="0" smtClean="0"/>
              <a:t>像素， </a:t>
            </a:r>
            <a:r>
              <a:rPr lang="zh-CN" altLang="en-US" sz="2000" dirty="0" smtClean="0">
                <a:latin typeface="+mn-lt"/>
                <a:ea typeface="+mn-ea"/>
              </a:rPr>
              <a:t>要求支部合影或集体活动照片，照片中有党旗校旗等要素必须正面、规范）</a:t>
            </a:r>
            <a:endParaRPr lang="zh-CN" altLang="en-US" sz="2000" dirty="0">
              <a:latin typeface="+mn-lt"/>
              <a:ea typeface="+mn-ea"/>
            </a:endParaRPr>
          </a:p>
        </p:txBody>
      </p:sp>
      <p:sp>
        <p:nvSpPr>
          <p:cNvPr id="25" name="内容占位符 2"/>
          <p:cNvSpPr txBox="1">
            <a:spLocks/>
          </p:cNvSpPr>
          <p:nvPr/>
        </p:nvSpPr>
        <p:spPr>
          <a:xfrm>
            <a:off x="5472213" y="2058341"/>
            <a:ext cx="3786188" cy="4357688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格式要求：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14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号仿宋加粗，行距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23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磅</a:t>
            </a:r>
            <a:endParaRPr lang="en-US" altLang="zh-CN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  <a:sym typeface="Wingdings" pitchFamily="2" charset="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  <a:sym typeface="Wingdings" pitchFamily="2" charset="2"/>
              </a:rPr>
              <a:t>基本情况：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（党支部名称）隶属于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党      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委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，现有党员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人，其中正式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党员 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人，预备党员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人。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先进事迹：重点聚焦党支部在积极分子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培养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与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考察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、党员发展与管理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、理论学习、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支部活动组织等方面的主要事迹。 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（限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150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字）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主要荣誉：曾获获得</a:t>
            </a: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××</a:t>
            </a:r>
            <a:r>
              <a:rPr lang="zh-CN" altLang="en-US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等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荣誉。</a:t>
            </a:r>
            <a:endParaRPr lang="en-US" altLang="zh-CN" sz="1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r>
              <a:rPr lang="en-US" altLang="zh-CN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</a:t>
            </a:r>
            <a:r>
              <a:rPr lang="en-US" altLang="zh-CN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         (</a:t>
            </a:r>
            <a:r>
              <a:rPr lang="zh-CN" alt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仿宋" pitchFamily="49" charset="-122"/>
                <a:ea typeface="仿宋" pitchFamily="49" charset="-122"/>
              </a:rPr>
              <a:t>限填三项）</a:t>
            </a: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  <a:p>
            <a:pPr>
              <a:lnSpc>
                <a:spcPts val="2300"/>
              </a:lnSpc>
              <a:defRPr/>
            </a:pPr>
            <a:endParaRPr lang="zh-CN" altLang="en-US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仿宋" pitchFamily="49" charset="-122"/>
              <a:ea typeface="仿宋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170</Words>
  <Application>Kingsoft Office WPP</Application>
  <PresentationFormat>自定义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李扬</cp:lastModifiedBy>
  <cp:revision>10</cp:revision>
  <dcterms:created xsi:type="dcterms:W3CDTF">2015-05-05T08:02:00Z</dcterms:created>
  <dcterms:modified xsi:type="dcterms:W3CDTF">2016-05-26T08:16:38Z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2052-10.1.0.5457</vt:lpwstr>
  </property>
</Properties>
</file>